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1" r:id="rId2"/>
    <p:sldId id="272" r:id="rId3"/>
    <p:sldId id="291" r:id="rId4"/>
    <p:sldId id="290" r:id="rId5"/>
    <p:sldId id="287" r:id="rId6"/>
    <p:sldId id="270" r:id="rId7"/>
    <p:sldId id="258" r:id="rId8"/>
    <p:sldId id="273" r:id="rId9"/>
    <p:sldId id="288" r:id="rId10"/>
    <p:sldId id="289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rner Holzheu" initials="WH" lastIdx="1" clrIdx="0">
    <p:extLst>
      <p:ext uri="{19B8F6BF-5375-455C-9EA6-DF929625EA0E}">
        <p15:presenceInfo xmlns:p15="http://schemas.microsoft.com/office/powerpoint/2012/main" userId="S::werner.holzheu@bergheidengasse.at::68ed8f65-bff4-493a-80e1-f5db0341d4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4"/>
    <p:restoredTop sz="95964"/>
  </p:normalViewPr>
  <p:slideViewPr>
    <p:cSldViewPr snapToGrid="0" snapToObjects="1">
      <p:cViewPr varScale="1">
        <p:scale>
          <a:sx n="97" d="100"/>
          <a:sy n="97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3A41E-04DA-D84F-953F-3E3E87E0CB48}" type="datetimeFigureOut">
              <a:rPr lang="de-DE" smtClean="0"/>
              <a:t>02.11.20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D0A57-3D4B-F146-ABD9-64AA905F1E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99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432A4-936D-AE4C-AC3B-50350922972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59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CDD95-ED2D-9340-9CF3-32130211C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0C7096-497B-A944-B19C-E0D42B01D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17536F-2086-D941-981C-1E13843E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19-D1CC-3E42-9E92-F59CF199278A}" type="datetimeFigureOut">
              <a:rPr lang="de-DE" smtClean="0"/>
              <a:t>02.11.20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2AA7E6-1973-E34E-ABFB-23A24AD5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7008D5-B4B4-3D40-8D8E-899B89AF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9EF2-01A5-AB46-BCA2-A845CCE87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05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2169C-7CC5-7144-B46B-3D30DDA6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FC4564-3ECD-6B42-A19A-04550EE74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878F4D-84A7-3B43-94BB-7346A0743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19-D1CC-3E42-9E92-F59CF199278A}" type="datetimeFigureOut">
              <a:rPr lang="de-DE" smtClean="0"/>
              <a:t>02.11.20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9940C3-2779-C84A-B668-19F21D06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7D835E-A706-0F49-BF9A-A53358A4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9EF2-01A5-AB46-BCA2-A845CCE87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80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F499F98-7E67-EC4B-97D0-B950F5C12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985B293-7C99-C04D-8ABC-8BC565C72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784BA2-D223-6D4D-BCBE-C9642925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19-D1CC-3E42-9E92-F59CF199278A}" type="datetimeFigureOut">
              <a:rPr lang="de-DE" smtClean="0"/>
              <a:t>02.11.20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45DC20-3A06-1B4E-ADC7-E22EA6C6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B45113-6099-F543-A7D7-CBCF3D4E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9EF2-01A5-AB46-BCA2-A845CCE87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86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441B2-201A-EA42-AF25-865AA15A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213971-5E5A-8A45-8BA0-FDAA9BF5F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B1628E-C338-504E-AF79-00973A6A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19-D1CC-3E42-9E92-F59CF199278A}" type="datetimeFigureOut">
              <a:rPr lang="de-DE" smtClean="0"/>
              <a:t>02.11.20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6DEF16-D166-B441-AB79-E5AA40CB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9E5D47-3D5D-0145-97E6-91861E8C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9EF2-01A5-AB46-BCA2-A845CCE87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77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AA334-AC41-424B-A9A8-4EF528F3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B7C1BB-C375-4341-9277-305691D68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42E61A-F5B2-6845-852C-BE935F49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19-D1CC-3E42-9E92-F59CF199278A}" type="datetimeFigureOut">
              <a:rPr lang="de-DE" smtClean="0"/>
              <a:t>02.11.20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795E8C-6F7D-8C4D-9696-7205FD63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F1F5CD-9C52-5948-96ED-A7BB389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9EF2-01A5-AB46-BCA2-A845CCE87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63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FFBFA-626B-5E4A-B6B9-986CCE3A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8A4709-F176-F140-843A-9F38177E1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5AC4FB-1C65-1F42-96E5-43393FA9F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AA0603-2C8D-6148-A330-39882361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19-D1CC-3E42-9E92-F59CF199278A}" type="datetimeFigureOut">
              <a:rPr lang="de-DE" smtClean="0"/>
              <a:t>02.11.20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D7AFC0-C6CC-2547-A9A3-C42BF589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66F5C6-0CC5-5C42-94D1-FECC8F60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9EF2-01A5-AB46-BCA2-A845CCE87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04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A086C-A6B2-C947-A743-7209B0D9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FE3D1-22A9-244B-9199-5993A902C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DD91C7-EDC8-9B4D-8E4E-52DD2002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FF8F85-DCE2-FD45-80A6-5F83F1F39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EA5F183-DBC0-D649-AFF4-162E8B827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D3103D2-DCB9-F246-9EC5-E348D979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19-D1CC-3E42-9E92-F59CF199278A}" type="datetimeFigureOut">
              <a:rPr lang="de-DE" smtClean="0"/>
              <a:t>02.11.20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DAAD253-B5AC-B44E-A7B8-DA9D14B9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CDBD873-CFD3-1E4D-A968-1985B37B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9EF2-01A5-AB46-BCA2-A845CCE87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47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9855F-42F7-9C44-BC41-200C40EE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4158D9-624E-764E-BB69-F3FC17E0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19-D1CC-3E42-9E92-F59CF199278A}" type="datetimeFigureOut">
              <a:rPr lang="de-DE" smtClean="0"/>
              <a:t>02.11.20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C45333-8B18-8D42-ACB4-E04F10F5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1AB697-2CD6-7E49-A60D-C14AD87A3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9EF2-01A5-AB46-BCA2-A845CCE87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34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F44269-A559-2D4E-B30D-941F089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19-D1CC-3E42-9E92-F59CF199278A}" type="datetimeFigureOut">
              <a:rPr lang="de-DE" smtClean="0"/>
              <a:t>02.11.20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321E08-DB68-0C45-AF2C-C8EC8BAA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414235-CB45-9546-8B48-B21AB4F6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9EF2-01A5-AB46-BCA2-A845CCE87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35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1630D-1133-B14A-AF2F-195D249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9B89C9-140B-F04F-A2D3-A6CE408DE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14DE3A-A4FA-9C41-867F-BA2C8070E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98BE7B-4833-4D43-ADD6-584D9AA0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19-D1CC-3E42-9E92-F59CF199278A}" type="datetimeFigureOut">
              <a:rPr lang="de-DE" smtClean="0"/>
              <a:t>02.11.20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CED0EF-68C6-8B43-AD45-34C0968B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8776C2-3667-0448-B96A-66F97EBB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9EF2-01A5-AB46-BCA2-A845CCE87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83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AE72C-D455-4C4E-AEE2-09EAF6F5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ECD71E3-3263-F140-B23D-2D776F10D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5CD638-72BA-CB43-877C-6F2BF04B9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E9FAD9-6AFC-B441-B83C-AF18610D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19-D1CC-3E42-9E92-F59CF199278A}" type="datetimeFigureOut">
              <a:rPr lang="de-DE" smtClean="0"/>
              <a:t>02.11.20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C79F36-3E57-4547-8E3C-44712E73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C53BEA-B6AD-9747-9863-230BCE9E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9EF2-01A5-AB46-BCA2-A845CCE87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56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5D87CBF-B412-C540-AFF0-CC4E48D6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7B1308-1C7C-134A-AF78-17097D053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B81659-F7C0-2148-A921-AD819DE01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C119-D1CC-3E42-9E92-F59CF199278A}" type="datetimeFigureOut">
              <a:rPr lang="de-DE" smtClean="0"/>
              <a:t>02.11.20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4C41DD-98B4-784E-882E-1882A76AF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2FD199-45B3-464D-9D91-0A477AAF4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99EF2-01A5-AB46-BCA2-A845CCE876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13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37690" y="89584"/>
            <a:ext cx="331806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Bilanzierung UV/ Forderungen</a:t>
            </a:r>
          </a:p>
          <a:p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955754" y="89584"/>
            <a:ext cx="571224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Jahresabschlussarbeiten bei Umlaufvermögen/Forderungen (UV) durchführen können: Forderungen beschreiben können (einbringlich, zweifelhaft, uneinbringlich) relevante Prinzipien erklären können, Einzel-Bewertung und Pauschal-Bewertung und notwendige Buchungen durchführen können;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51179" y="785279"/>
            <a:ext cx="73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1)Wo?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17483" y="761200"/>
            <a:ext cx="2366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2) Was sind Forderungen?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14048" y="757074"/>
            <a:ext cx="2468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3) Welche Prinzipien gelten</a:t>
            </a:r>
          </a:p>
          <a:p>
            <a:r>
              <a:rPr lang="de-DE" sz="1600" dirty="0">
                <a:latin typeface="+mj-lt"/>
                <a:cs typeface="Chalkduster"/>
              </a:rPr>
              <a:t>bei der Bewertung?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880" y="930477"/>
            <a:ext cx="673943" cy="42121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03" y="1244264"/>
            <a:ext cx="1077719" cy="9319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895355" y="1147353"/>
            <a:ext cx="21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167416" y="1147353"/>
            <a:ext cx="21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P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4074192" y="1185389"/>
            <a:ext cx="439404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687023" y="1255160"/>
            <a:ext cx="31364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+mj-lt"/>
                <a:cs typeface="Chalkduster"/>
              </a:rPr>
              <a:t>Schulden, die jemand anderer bei mir gemacht hat weil er z.B.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Auf Ziel eingekauft hat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Ein Darlehen bei mir aufgenommen hat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Bzw. ich aus einem sonstigen Grund eine Forderung habe</a:t>
            </a:r>
          </a:p>
          <a:p>
            <a:r>
              <a:rPr lang="de-AT" sz="900" dirty="0">
                <a:latin typeface="+mj-lt"/>
                <a:cs typeface="Chalkduster"/>
              </a:rPr>
              <a:t>Forderungen gehören zum Umlaufvermögen</a:t>
            </a:r>
          </a:p>
        </p:txBody>
      </p:sp>
      <p:sp>
        <p:nvSpPr>
          <p:cNvPr id="15" name="Pfeil nach unten 14"/>
          <p:cNvSpPr/>
          <p:nvPr/>
        </p:nvSpPr>
        <p:spPr>
          <a:xfrm>
            <a:off x="7108295" y="1330136"/>
            <a:ext cx="439598" cy="84521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465726" y="1257476"/>
            <a:ext cx="320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Strenges Niederstwertprinzip,</a:t>
            </a:r>
          </a:p>
          <a:p>
            <a:r>
              <a:rPr lang="de-DE" sz="900" dirty="0">
                <a:latin typeface="+mj-lt"/>
                <a:cs typeface="Chalkduster"/>
              </a:rPr>
              <a:t>(Unterprinzip des Vorsichtsprinzips) d.h. bei einer Wertminderung muss der niedrigere Wert am Bilanzstichtag angesetzt werden. Wertminderungen treten bei Forderungen dann auf, wenn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mein Schuldner </a:t>
            </a:r>
            <a:r>
              <a:rPr lang="de-DE" sz="900" dirty="0">
                <a:latin typeface="+mj-lt"/>
                <a:cs typeface="Chalkduster"/>
              </a:rPr>
              <a:t>in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Zahlungsschwierigkeiten</a:t>
            </a:r>
            <a:r>
              <a:rPr lang="de-DE" sz="900" dirty="0">
                <a:latin typeface="+mj-lt"/>
                <a:cs typeface="Chalkduster"/>
              </a:rPr>
              <a:t> kommt. </a:t>
            </a:r>
          </a:p>
        </p:txBody>
      </p:sp>
      <p:graphicFrame>
        <p:nvGraphicFramePr>
          <p:cNvPr id="28" name="Tabelle 27"/>
          <p:cNvGraphicFramePr>
            <a:graphicFrameLocks noGrp="1"/>
          </p:cNvGraphicFramePr>
          <p:nvPr/>
        </p:nvGraphicFramePr>
        <p:xfrm>
          <a:off x="5157939" y="2840253"/>
          <a:ext cx="5406133" cy="612749"/>
        </p:xfrm>
        <a:graphic>
          <a:graphicData uri="http://schemas.openxmlformats.org/drawingml/2006/table">
            <a:tbl>
              <a:tblPr/>
              <a:tblGrid>
                <a:gridCol w="47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6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halkduster"/>
                        </a:rPr>
                        <a:t>1) Uneinbringliche</a:t>
                      </a:r>
                      <a:r>
                        <a:rPr lang="de-DE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halkduster"/>
                        </a:rPr>
                        <a:t> 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(ganz oder </a:t>
                      </a:r>
                      <a:r>
                        <a:rPr lang="de-DE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tw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.) </a:t>
                      </a:r>
                      <a:r>
                        <a:rPr lang="de-DE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halkduster"/>
                        </a:rPr>
                        <a:t>&gt; Nettoforderung abschreiben, UST-korrigieren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84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FF6600"/>
                          </a:solidFill>
                          <a:effectLst/>
                          <a:latin typeface="+mj-lt"/>
                          <a:cs typeface="Chalkduster"/>
                        </a:rPr>
                        <a:t>2) Zweifelhafte</a:t>
                      </a:r>
                      <a:r>
                        <a:rPr lang="de-DE" sz="1000" b="0" i="0" u="none" strike="noStrike" baseline="0" dirty="0">
                          <a:solidFill>
                            <a:srgbClr val="FF6600"/>
                          </a:solidFill>
                          <a:effectLst/>
                          <a:latin typeface="+mj-lt"/>
                          <a:cs typeface="Chalkduster"/>
                        </a:rPr>
                        <a:t> Forderungen &gt; Nettoforderung wert-berichtigen, UST unverändert</a:t>
                      </a:r>
                      <a:endParaRPr lang="de-DE" sz="1000" b="0" i="0" u="none" strike="noStrike" dirty="0">
                        <a:solidFill>
                          <a:srgbClr val="FF66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84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  <a:cs typeface="Chalkduster"/>
                        </a:rPr>
                        <a:t>3)</a:t>
                      </a:r>
                      <a:r>
                        <a:rPr lang="de-DE" sz="1000" b="0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+mj-lt"/>
                          <a:cs typeface="Chalkduster"/>
                        </a:rPr>
                        <a:t> Ei</a:t>
                      </a:r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  <a:cs typeface="Chalkduster"/>
                        </a:rPr>
                        <a:t>nbringliche Forderungen &gt; kein Handlungsbedarf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4762501" y="2826391"/>
            <a:ext cx="5801571" cy="707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671391" y="3948499"/>
            <a:ext cx="8892680" cy="2810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551179" y="3579166"/>
            <a:ext cx="2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6) Was ist wann zu tun?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524000" y="2254790"/>
            <a:ext cx="21339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5) Welche Bewertungs-</a:t>
            </a:r>
          </a:p>
          <a:p>
            <a:r>
              <a:rPr lang="de-DE" sz="1600" dirty="0">
                <a:latin typeface="+mj-lt"/>
                <a:cs typeface="Chalkduster"/>
              </a:rPr>
              <a:t>Möglichkeiten gibt es?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762501" y="2265728"/>
            <a:ext cx="41065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4) Welche Kategorien von Forderungen gibt es, </a:t>
            </a:r>
          </a:p>
          <a:p>
            <a:r>
              <a:rPr lang="de-DE" sz="1600" dirty="0">
                <a:latin typeface="+mj-lt"/>
                <a:cs typeface="Chalkduster"/>
              </a:rPr>
              <a:t>    und was lässt sich daraus schließen?</a:t>
            </a: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/>
        </p:nvGraphicFramePr>
        <p:xfrm>
          <a:off x="1897486" y="2840253"/>
          <a:ext cx="2696673" cy="706288"/>
        </p:xfrm>
        <a:graphic>
          <a:graphicData uri="http://schemas.openxmlformats.org/drawingml/2006/table">
            <a:tbl>
              <a:tblPr/>
              <a:tblGrid>
                <a:gridCol w="142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20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Bewertung: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wann: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19">
                <a:tc>
                  <a:txBody>
                    <a:bodyPr/>
                    <a:lstStyle/>
                    <a:p>
                      <a:pPr marL="228600" indent="-228600" algn="l" fontAlgn="b">
                        <a:buAutoNum type="arabicParenR"/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Einzelbewertung</a:t>
                      </a:r>
                    </a:p>
                    <a:p>
                      <a:pPr marL="228600" indent="-228600" algn="l" fontAlgn="b">
                        <a:buAutoNum type="arabicParenR"/>
                      </a:pP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größere Forderungen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61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Pauschal-Bewertung</a:t>
                      </a:r>
                    </a:p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viele kleine Beträge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447" y="2839566"/>
            <a:ext cx="282911" cy="673132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391" y="2882318"/>
            <a:ext cx="181732" cy="378768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9550" y="3240418"/>
            <a:ext cx="297935" cy="338748"/>
          </a:xfrm>
          <a:prstGeom prst="rect">
            <a:avLst/>
          </a:prstGeom>
        </p:spPr>
      </p:pic>
      <p:graphicFrame>
        <p:nvGraphicFramePr>
          <p:cNvPr id="23" name="Tabelle 22"/>
          <p:cNvGraphicFramePr>
            <a:graphicFrameLocks noGrp="1"/>
          </p:cNvGraphicFramePr>
          <p:nvPr/>
        </p:nvGraphicFramePr>
        <p:xfrm>
          <a:off x="1663807" y="3948498"/>
          <a:ext cx="8229599" cy="357058"/>
        </p:xfrm>
        <a:graphic>
          <a:graphicData uri="http://schemas.openxmlformats.org/drawingml/2006/table">
            <a:tbl>
              <a:tblPr/>
              <a:tblGrid>
                <a:gridCol w="261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1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058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Schritte und Reihenfolge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Berechnung u. Besonderheiten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Buchung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/>
        </p:nvGraphicFramePr>
        <p:xfrm>
          <a:off x="1684551" y="4314611"/>
          <a:ext cx="8229599" cy="485454"/>
        </p:xfrm>
        <a:graphic>
          <a:graphicData uri="http://schemas.openxmlformats.org/drawingml/2006/table">
            <a:tbl>
              <a:tblPr/>
              <a:tblGrid>
                <a:gridCol w="246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4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Uneinbringlich</a:t>
                      </a:r>
                    </a:p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Ermittlung der Abschreibung &gt; </a:t>
                      </a:r>
                    </a:p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uneinbringlicher Teil                   </a:t>
                      </a:r>
                    </a:p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tw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oder ganz)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Erst hier darf UST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korregiert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werden (UST Verbindlichkeit wird im Soll ausgebucht).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7 </a:t>
                      </a:r>
                      <a:r>
                        <a:rPr lang="de-DE" sz="800" b="0" i="0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Absch</a:t>
                      </a:r>
                      <a:r>
                        <a:rPr lang="de-DE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 auf Ford z.B. 10%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UST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 20010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/>
        </p:nvGraphicFramePr>
        <p:xfrm>
          <a:off x="1684551" y="4898158"/>
          <a:ext cx="8229600" cy="1185038"/>
        </p:xfrm>
        <a:graphic>
          <a:graphicData uri="http://schemas.openxmlformats.org/drawingml/2006/table">
            <a:tbl>
              <a:tblPr/>
              <a:tblGrid>
                <a:gridCol w="24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113">
                <a:tc rowSpan="2">
                  <a:txBody>
                    <a:bodyPr/>
                    <a:lstStyle/>
                    <a:p>
                      <a:pPr algn="ctr" fontAlgn="t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zweifelhaft </a:t>
                      </a:r>
                    </a:p>
                    <a:p>
                      <a:pPr algn="ctr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(Einzel-Wert-Berichtigung)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Ermittlung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der EWB am 31.12. </a:t>
                      </a:r>
                    </a:p>
                    <a:p>
                      <a:pPr algn="l" fontAlgn="b"/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alle Situationen den                                     1) Nettobetrag ermitteln,                                  2) alle zweifelhaften Teile der</a:t>
                      </a:r>
                      <a:r>
                        <a:rPr lang="de-DE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Forderungen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ermitteln und addieren </a:t>
                      </a:r>
                    </a:p>
                    <a:p>
                      <a:pPr algn="l" fontAlgn="b"/>
                      <a:r>
                        <a:rPr lang="de-DE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= </a:t>
                      </a:r>
                      <a:r>
                        <a:rPr lang="de-DE" sz="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Endbestand 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Wertberichtigung (WB).                </a:t>
                      </a:r>
                    </a:p>
                    <a:p>
                      <a:pPr algn="l" fontAlgn="b"/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3) Ermittlung der Veränderung der WB: </a:t>
                      </a:r>
                    </a:p>
                    <a:p>
                      <a:pPr algn="l" fontAlgn="b"/>
                      <a:r>
                        <a:rPr lang="de-DE" sz="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EB-AB </a:t>
                      </a:r>
                      <a:r>
                        <a:rPr lang="de-DE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(lt. Saldenliste)</a:t>
                      </a:r>
                      <a:endParaRPr lang="de-DE" sz="7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ctr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EWB (trotz Kontenklasse 2) ist ein passives Bestandskonto (Wertberichtigung zu einem aktiven Konto)</a:t>
                      </a:r>
                    </a:p>
                    <a:p>
                      <a:pPr algn="l" fontAlgn="b"/>
                      <a:endParaRPr lang="de-DE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Wenn EB &gt; AB (es wird mehr) dann wird  die „2 EWB“ im Haben gebucht</a:t>
                      </a:r>
                    </a:p>
                    <a:p>
                      <a:pPr algn="l" fontAlgn="b"/>
                      <a:endParaRPr lang="de-DE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Wenn EB &lt; AB (es wird weniger) dann wird die „2 EWB“ im Soll gebucht.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+: 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7 Zuweisung zu WB Ford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/2 EWB zu Ford </a:t>
                      </a: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-: 2 EWB zu Ford</a:t>
                      </a:r>
                      <a:r>
                        <a:rPr lang="de-DE" sz="800" b="0" i="0" u="none" strike="noStrike" dirty="0">
                          <a:solidFill>
                            <a:srgbClr val="E46C0A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4 Erträge aus Aufl.</a:t>
                      </a:r>
                      <a:r>
                        <a:rPr lang="de-DE" sz="800" b="0" i="0" u="none" strike="noStrike" baseline="0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 WB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/>
        </p:nvGraphicFramePr>
        <p:xfrm>
          <a:off x="1684553" y="5967930"/>
          <a:ext cx="8229599" cy="543951"/>
        </p:xfrm>
        <a:graphic>
          <a:graphicData uri="http://schemas.openxmlformats.org/drawingml/2006/table">
            <a:tbl>
              <a:tblPr/>
              <a:tblGrid>
                <a:gridCol w="2481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780">
                <a:tc rowSpan="2">
                  <a:txBody>
                    <a:bodyPr/>
                    <a:lstStyle/>
                    <a:p>
                      <a:pPr algn="ctr" fontAlgn="t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zweifelhaft </a:t>
                      </a:r>
                    </a:p>
                    <a:p>
                      <a:pPr algn="ctr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(Pauschal-Wert-Berichtigung)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Ermittlung des Standes der PWB am 31.12. des Abschlussjahres</a:t>
                      </a: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Wenn erforderlich: für alle weiteren:</a:t>
                      </a: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+: 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7 Zuweisung zu PWB Ford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2 PWB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zFord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-: 2 PWB zu Ford</a:t>
                      </a:r>
                      <a:r>
                        <a:rPr lang="de-DE" sz="800" b="0" i="0" u="none" strike="noStrike" dirty="0">
                          <a:solidFill>
                            <a:srgbClr val="E46C0A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 4 Erträge aus Aufl. WB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/>
        </p:nvGraphicFramePr>
        <p:xfrm>
          <a:off x="1684550" y="6580025"/>
          <a:ext cx="8229600" cy="179198"/>
        </p:xfrm>
        <a:graphic>
          <a:graphicData uri="http://schemas.openxmlformats.org/drawingml/2006/table">
            <a:tbl>
              <a:tblPr/>
              <a:tblGrid>
                <a:gridCol w="24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92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halkduster"/>
                        </a:rPr>
                        <a:t>einbringlich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Gerade Verbindung 18"/>
          <p:cNvCxnSpPr/>
          <p:nvPr/>
        </p:nvCxnSpPr>
        <p:spPr>
          <a:xfrm>
            <a:off x="10015410" y="5094065"/>
            <a:ext cx="5114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0015410" y="5178733"/>
            <a:ext cx="239889" cy="3245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0295072" y="5305733"/>
            <a:ext cx="281370" cy="1975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>
                <a:latin typeface="+mj-lt"/>
              </a:rPr>
              <a:t>WB</a:t>
            </a:r>
          </a:p>
        </p:txBody>
      </p:sp>
      <p:cxnSp>
        <p:nvCxnSpPr>
          <p:cNvPr id="35" name="Gerade Verbindung 34"/>
          <p:cNvCxnSpPr/>
          <p:nvPr/>
        </p:nvCxnSpPr>
        <p:spPr>
          <a:xfrm>
            <a:off x="9987188" y="5713496"/>
            <a:ext cx="5114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9987188" y="5798164"/>
            <a:ext cx="239889" cy="3245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0266851" y="5925164"/>
            <a:ext cx="283961" cy="1975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>
                <a:latin typeface="+mj-lt"/>
              </a:rPr>
              <a:t>WB</a:t>
            </a:r>
          </a:p>
        </p:txBody>
      </p:sp>
      <p:sp>
        <p:nvSpPr>
          <p:cNvPr id="39" name="Rechteck 38"/>
          <p:cNvSpPr/>
          <p:nvPr/>
        </p:nvSpPr>
        <p:spPr>
          <a:xfrm flipV="1">
            <a:off x="10279221" y="5925164"/>
            <a:ext cx="27159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374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41303A2-C1B3-0346-971E-9DF5F7DA1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33" y="1126766"/>
            <a:ext cx="4029333" cy="9502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342C393-EAC2-4C40-B0D1-E421C97AE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33" y="2233749"/>
            <a:ext cx="4859266" cy="204431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FC6E640-A980-C342-A0F5-900677963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58" y="4491370"/>
            <a:ext cx="5141763" cy="194464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620ADAB-66B8-3C41-9442-B2669293DD39}"/>
              </a:ext>
            </a:extLst>
          </p:cNvPr>
          <p:cNvSpPr txBox="1"/>
          <p:nvPr/>
        </p:nvSpPr>
        <p:spPr>
          <a:xfrm>
            <a:off x="1058091" y="391389"/>
            <a:ext cx="1542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Musterklausur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811037B-4240-654B-9397-8A40ABA7B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797" y="5236980"/>
            <a:ext cx="6096000" cy="746918"/>
          </a:xfrm>
          <a:prstGeom prst="rect">
            <a:avLst/>
          </a:prstGeom>
        </p:spPr>
      </p:pic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2C6A3C01-FC00-034F-B65A-080A37853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67209"/>
              </p:ext>
            </p:extLst>
          </p:nvPr>
        </p:nvGraphicFramePr>
        <p:xfrm>
          <a:off x="6096000" y="2559594"/>
          <a:ext cx="4699001" cy="4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5461">
                  <a:extLst>
                    <a:ext uri="{9D8B030D-6E8A-4147-A177-3AD203B41FA5}">
                      <a16:colId xmlns:a16="http://schemas.microsoft.com/office/drawing/2014/main" val="4080650074"/>
                    </a:ext>
                  </a:extLst>
                </a:gridCol>
                <a:gridCol w="825885">
                  <a:extLst>
                    <a:ext uri="{9D8B030D-6E8A-4147-A177-3AD203B41FA5}">
                      <a16:colId xmlns:a16="http://schemas.microsoft.com/office/drawing/2014/main" val="428860750"/>
                    </a:ext>
                  </a:extLst>
                </a:gridCol>
                <a:gridCol w="825885">
                  <a:extLst>
                    <a:ext uri="{9D8B030D-6E8A-4147-A177-3AD203B41FA5}">
                      <a16:colId xmlns:a16="http://schemas.microsoft.com/office/drawing/2014/main" val="2037854739"/>
                    </a:ext>
                  </a:extLst>
                </a:gridCol>
                <a:gridCol w="825885">
                  <a:extLst>
                    <a:ext uri="{9D8B030D-6E8A-4147-A177-3AD203B41FA5}">
                      <a16:colId xmlns:a16="http://schemas.microsoft.com/office/drawing/2014/main" val="1400258187"/>
                    </a:ext>
                  </a:extLst>
                </a:gridCol>
                <a:gridCol w="825885">
                  <a:extLst>
                    <a:ext uri="{9D8B030D-6E8A-4147-A177-3AD203B41FA5}">
                      <a16:colId xmlns:a16="http://schemas.microsoft.com/office/drawing/2014/main" val="305693471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>
                          <a:effectLst/>
                        </a:rPr>
                        <a:t>3 Rückstellg. Schaden</a:t>
                      </a:r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6000</a:t>
                      </a:r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200" u="none" strike="noStrike">
                          <a:effectLst/>
                        </a:rPr>
                        <a:t>/</a:t>
                      </a:r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 dirty="0">
                          <a:effectLst/>
                        </a:rPr>
                        <a:t>2 Bank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8000</a:t>
                      </a:r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19720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de-AT" sz="1200" u="none" strike="noStrike">
                          <a:effectLst/>
                        </a:rPr>
                        <a:t>7 Aufw. Vorperioden</a:t>
                      </a:r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200" u="none" strike="noStrike">
                          <a:effectLst/>
                        </a:rPr>
                        <a:t>2000</a:t>
                      </a:r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9451201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0C0773B7-BD89-6D43-A003-A8228C7A2E50}"/>
              </a:ext>
            </a:extLst>
          </p:cNvPr>
          <p:cNvSpPr/>
          <p:nvPr/>
        </p:nvSpPr>
        <p:spPr>
          <a:xfrm>
            <a:off x="5326821" y="4449929"/>
            <a:ext cx="6442166" cy="696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de-DE" sz="1000" dirty="0"/>
              <a:t>Rechnungsabgrenzungen erkennen: (4 Arten, eigene und fremde Vorauszahlungen, eigenen und fremde Rückstände) </a:t>
            </a:r>
          </a:p>
          <a:p>
            <a:pPr marL="228600" indent="-228600" algn="thaiDist">
              <a:buFont typeface="+mj-lt"/>
              <a:buAutoNum type="alphaLcParenR"/>
            </a:pPr>
            <a:r>
              <a:rPr lang="de-DE" sz="1000" dirty="0"/>
              <a:t>Fremde Vorauszahlung: … Erträge / PRA</a:t>
            </a:r>
          </a:p>
          <a:p>
            <a:pPr marL="228600" indent="-228600" algn="thaiDist">
              <a:buFont typeface="+mj-lt"/>
              <a:buAutoNum type="alphaLcParenR"/>
            </a:pPr>
            <a:r>
              <a:rPr lang="de-DE" sz="1000" dirty="0"/>
              <a:t>Eigene Vorauszahlung: … ARA / Aufwand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AF73DBD-8508-8343-8C12-F99D0CFB4C36}"/>
              </a:ext>
            </a:extLst>
          </p:cNvPr>
          <p:cNvSpPr/>
          <p:nvPr/>
        </p:nvSpPr>
        <p:spPr>
          <a:xfrm>
            <a:off x="5314557" y="158566"/>
            <a:ext cx="6660191" cy="84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de-DE" sz="1000" dirty="0"/>
              <a:t>Rückstellungen erkennen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Rückstellungen: Ungewissheit in Höhe bzw. ob und wann … Rückstellung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Rückstellung, die für letztes Jahr gebildet war zu wenig, daher muss noch Aufwand aus VP gebucht werden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Keine weitere Bildung erforderlich</a:t>
            </a:r>
          </a:p>
        </p:txBody>
      </p:sp>
    </p:spTree>
    <p:extLst>
      <p:ext uri="{BB962C8B-B14F-4D97-AF65-F5344CB8AC3E}">
        <p14:creationId xmlns:p14="http://schemas.microsoft.com/office/powerpoint/2010/main" val="253773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6B6AA3-D3D1-C245-93C5-06FD44B6C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5425"/>
            <a:ext cx="4687765" cy="5803900"/>
          </a:xfrm>
          <a:prstGeom prst="rect">
            <a:avLst/>
          </a:prstGeom>
        </p:spPr>
      </p:pic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C6C223C-7780-D14C-9DFE-55F44B0D6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371" y="2943619"/>
            <a:ext cx="5794903" cy="372068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84EC837-4C49-BE4A-9B0B-F66921C90139}"/>
              </a:ext>
            </a:extLst>
          </p:cNvPr>
          <p:cNvSpPr/>
          <p:nvPr/>
        </p:nvSpPr>
        <p:spPr>
          <a:xfrm>
            <a:off x="6327782" y="517972"/>
            <a:ext cx="5540079" cy="183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de-DE" sz="1000" dirty="0"/>
              <a:t>Forderungssituationen beurteilen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Alle Situationen die uneinbringlich sind:  Im uneinbringlichen Ausmaß abschreiben und UST im Soll ausbuchen, im Haben auf das Kundenkonto buchen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Alle Situationen die zweifelhaft sind: alle zweifelhaftenteile (netto) summieren =  Endbestand der Wertberichtigung: 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Wenn EB der Wertberichtigung höher ist als in der Saldenliste: 7 Zuweisung WB / 2 Einzel WB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Wenn EB der Wertberichtigung niedriger ist: 2 EWB / 4 Erträge aus der Auflösung von WB…</a:t>
            </a:r>
          </a:p>
          <a:p>
            <a:pPr marL="228600" indent="-228600" algn="thaiDist">
              <a:buAutoNum type="arabicParenR"/>
            </a:pPr>
            <a:endParaRPr lang="de-DE" sz="1000" dirty="0"/>
          </a:p>
          <a:p>
            <a:pPr marL="228600" indent="-228600" algn="thaiDist">
              <a:buAutoNum type="arabicParenR"/>
            </a:pPr>
            <a:r>
              <a:rPr lang="de-DE" sz="1000" dirty="0"/>
              <a:t>Pauschale WB gleich behandeln wie Einzel WB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B4B845-7ADC-FB43-B2A7-01F14B3378C2}"/>
              </a:ext>
            </a:extLst>
          </p:cNvPr>
          <p:cNvSpPr txBox="1"/>
          <p:nvPr/>
        </p:nvSpPr>
        <p:spPr>
          <a:xfrm>
            <a:off x="1845734" y="69265"/>
            <a:ext cx="183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Aus gutem Grund</a:t>
            </a:r>
          </a:p>
        </p:txBody>
      </p:sp>
    </p:spTree>
    <p:extLst>
      <p:ext uri="{BB962C8B-B14F-4D97-AF65-F5344CB8AC3E}">
        <p14:creationId xmlns:p14="http://schemas.microsoft.com/office/powerpoint/2010/main" val="32800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39DEF81-CC31-BC49-91EF-B2B8CB37E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9809"/>
            <a:ext cx="6273800" cy="24511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80A8835-1F0C-044E-80B5-9C2FD5032FB5}"/>
              </a:ext>
            </a:extLst>
          </p:cNvPr>
          <p:cNvSpPr txBox="1"/>
          <p:nvPr/>
        </p:nvSpPr>
        <p:spPr>
          <a:xfrm>
            <a:off x="423334" y="377851"/>
            <a:ext cx="263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Forderungen Hubertushof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D7DED39-E8A0-C241-9D32-DDF9C4421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07" y="3825359"/>
            <a:ext cx="6155268" cy="1241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5EABBA-26C0-6140-8A64-65E5DF002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7183"/>
            <a:ext cx="5943600" cy="2032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C756871-AB15-AD40-9FBE-E107DD31B4B5}"/>
              </a:ext>
            </a:extLst>
          </p:cNvPr>
          <p:cNvSpPr/>
          <p:nvPr/>
        </p:nvSpPr>
        <p:spPr>
          <a:xfrm>
            <a:off x="6248402" y="2177440"/>
            <a:ext cx="5540079" cy="139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de-DE" sz="1000" dirty="0"/>
              <a:t>Forderungssituationen beurteilen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Alle Situationen die uneinbringlich sind:  Im uneinbringlichen Ausmaß abschreiben und UST im Soll ausbuchen, im Haben auf das Kundenkonto buchen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Alle Situationen die zweifelhaft sind: alle zweifelhaftenteile (netto) summieren =  Endbestand der Wertberichtigung: 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Wenn EB der Wertberichtigung höher ist als in der Saldenliste: 7 Zuweisung WB / 2 Einzel WB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Wenn EB der Wertberichtigung niedriger ist: 2 EWB / 4 Erträge aus der Auflösung von WB…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55A56B-D86D-1444-AABA-36C4240EA5D6}"/>
              </a:ext>
            </a:extLst>
          </p:cNvPr>
          <p:cNvSpPr/>
          <p:nvPr/>
        </p:nvSpPr>
        <p:spPr>
          <a:xfrm>
            <a:off x="6273800" y="5269468"/>
            <a:ext cx="5540079" cy="139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de-DE" sz="1000" dirty="0"/>
              <a:t>Forderungssituationen beurteilen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Wie verändert sich das Beispiel, wenn der Text beim Kunden Karner folgendermaßen lautet:</a:t>
            </a:r>
          </a:p>
          <a:p>
            <a:pPr algn="thaiDist"/>
            <a:r>
              <a:rPr lang="de-DE" sz="1000" dirty="0"/>
              <a:t>Das Konkursverfahren wurde eröffnet, wir rechnen mit einer Quote von 19%.</a:t>
            </a:r>
          </a:p>
        </p:txBody>
      </p:sp>
    </p:spTree>
    <p:extLst>
      <p:ext uri="{BB962C8B-B14F-4D97-AF65-F5344CB8AC3E}">
        <p14:creationId xmlns:p14="http://schemas.microsoft.com/office/powerpoint/2010/main" val="11500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A6A5476-7962-954C-B8D2-271F6AAA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785007"/>
            <a:ext cx="4660943" cy="36914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4A4127A-6CD1-524D-BAF5-9D8F5D952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866" y="4476474"/>
            <a:ext cx="7433733" cy="67197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9D3C21A-1B06-DB42-80F4-77802FDB7B1D}"/>
              </a:ext>
            </a:extLst>
          </p:cNvPr>
          <p:cNvSpPr/>
          <p:nvPr/>
        </p:nvSpPr>
        <p:spPr>
          <a:xfrm>
            <a:off x="6248402" y="2177439"/>
            <a:ext cx="5540079" cy="183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de-DE" sz="1000" dirty="0"/>
              <a:t>Forderungssituationen beurteilen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Alle Situationen die uneinbringlich sind:  Im uneinbringlichen Ausmaß abschreiben und UST im Soll ausbuchen, im Haben auf das Kundenkonto buchen</a:t>
            </a:r>
          </a:p>
          <a:p>
            <a:pPr marL="228600" indent="-228600" algn="thaiDist">
              <a:buAutoNum type="arabicParenR"/>
            </a:pPr>
            <a:endParaRPr lang="de-DE" sz="1000" dirty="0"/>
          </a:p>
          <a:p>
            <a:pPr marL="228600" indent="-228600" algn="thaiDist">
              <a:buAutoNum type="arabicParenR"/>
            </a:pPr>
            <a:r>
              <a:rPr lang="de-DE" sz="1000" dirty="0"/>
              <a:t>Ergänzen Sie diese Beispiel um eigenen Annahmen und lösen Sie diese.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12B2ABB-A141-7448-B04C-7D6EC82E73AC}"/>
              </a:ext>
            </a:extLst>
          </p:cNvPr>
          <p:cNvSpPr txBox="1"/>
          <p:nvPr/>
        </p:nvSpPr>
        <p:spPr>
          <a:xfrm>
            <a:off x="423334" y="377851"/>
            <a:ext cx="1542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Musterklausur</a:t>
            </a:r>
          </a:p>
        </p:txBody>
      </p:sp>
    </p:spTree>
    <p:extLst>
      <p:ext uri="{BB962C8B-B14F-4D97-AF65-F5344CB8AC3E}">
        <p14:creationId xmlns:p14="http://schemas.microsoft.com/office/powerpoint/2010/main" val="15993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A7F5A-358F-F545-9887-8DA27DDE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Rückstellungen, Rechnungsabgrenzungen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AEDF42-5BC8-7F44-AB09-EBB173C6C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 gutem Grund</a:t>
            </a:r>
          </a:p>
          <a:p>
            <a:r>
              <a:rPr lang="de-DE" dirty="0"/>
              <a:t>Hubertushof</a:t>
            </a:r>
          </a:p>
          <a:p>
            <a:r>
              <a:rPr lang="de-DE" dirty="0"/>
              <a:t>Musterklausur</a:t>
            </a:r>
          </a:p>
        </p:txBody>
      </p:sp>
    </p:spTree>
    <p:extLst>
      <p:ext uri="{BB962C8B-B14F-4D97-AF65-F5344CB8AC3E}">
        <p14:creationId xmlns:p14="http://schemas.microsoft.com/office/powerpoint/2010/main" val="186256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37690" y="89584"/>
            <a:ext cx="33180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Bilanzierung  </a:t>
            </a:r>
          </a:p>
          <a:p>
            <a:r>
              <a:rPr lang="de-DE" dirty="0">
                <a:latin typeface="+mj-lt"/>
                <a:cs typeface="Chalkduster"/>
              </a:rPr>
              <a:t>Rückstellungen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955754" y="89584"/>
            <a:ext cx="571224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Anlässe für Rückstellungen beschreiben können, Bedeutung von Rückstellungen einschätzen können, Rückstellungen im Jahr der Entstehung bilden können, Rückstellungen im Folgejahr richtig behandeln können</a:t>
            </a:r>
          </a:p>
          <a:p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179" y="785279"/>
            <a:ext cx="73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1)Wo?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402401" y="761200"/>
            <a:ext cx="2555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2) Was sind Rückstellungen?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14048" y="757074"/>
            <a:ext cx="2468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3) Welche Prinzipien gelten</a:t>
            </a:r>
          </a:p>
          <a:p>
            <a:r>
              <a:rPr lang="de-DE" sz="1600" dirty="0">
                <a:latin typeface="+mj-lt"/>
                <a:cs typeface="Chalkduster"/>
              </a:rPr>
              <a:t>bei der Bewertung?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880" y="930477"/>
            <a:ext cx="673943" cy="42121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935" y="1244264"/>
            <a:ext cx="1077719" cy="9319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895355" y="1147353"/>
            <a:ext cx="21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017654" y="1123834"/>
            <a:ext cx="21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P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359362" y="1099755"/>
            <a:ext cx="3754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solidFill>
                  <a:srgbClr val="FF0000"/>
                </a:solidFill>
                <a:latin typeface="+mj-lt"/>
                <a:cs typeface="Chalkduster"/>
              </a:rPr>
              <a:t>Passivposten</a:t>
            </a:r>
            <a:r>
              <a:rPr lang="de-AT" sz="900" dirty="0">
                <a:latin typeface="+mj-lt"/>
                <a:cs typeface="Chalkduster"/>
              </a:rPr>
              <a:t> (</a:t>
            </a:r>
            <a:r>
              <a:rPr lang="de-AT" sz="900" dirty="0">
                <a:solidFill>
                  <a:srgbClr val="FF0000"/>
                </a:solidFill>
                <a:latin typeface="+mj-lt"/>
                <a:cs typeface="Chalkduster"/>
              </a:rPr>
              <a:t>Vorsorgen</a:t>
            </a:r>
            <a:r>
              <a:rPr lang="de-AT" sz="900" dirty="0">
                <a:latin typeface="+mj-lt"/>
                <a:cs typeface="Chalkduster"/>
              </a:rPr>
              <a:t>) für </a:t>
            </a:r>
            <a:r>
              <a:rPr lang="de-AT" sz="900" dirty="0">
                <a:solidFill>
                  <a:srgbClr val="FF0000"/>
                </a:solidFill>
                <a:latin typeface="+mj-lt"/>
                <a:cs typeface="Chalkduster"/>
              </a:rPr>
              <a:t>ungewisse Verbindlichkeiten</a:t>
            </a:r>
            <a:r>
              <a:rPr lang="de-AT" sz="900" dirty="0">
                <a:latin typeface="+mj-lt"/>
                <a:cs typeface="Chalkduster"/>
              </a:rPr>
              <a:t> (Höhe, Wann, ob überhaupt)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Pensionen/Abfertigungen (lfr.)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Betriebssteuern (</a:t>
            </a:r>
            <a:r>
              <a:rPr lang="de-AT" sz="900" dirty="0" err="1">
                <a:latin typeface="+mj-lt"/>
                <a:cs typeface="Chalkduster"/>
              </a:rPr>
              <a:t>kfr</a:t>
            </a:r>
            <a:r>
              <a:rPr lang="de-AT" sz="900" dirty="0">
                <a:latin typeface="+mj-lt"/>
                <a:cs typeface="Chalkduster"/>
              </a:rPr>
              <a:t>.)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Rechts- und Beratungskosten (</a:t>
            </a:r>
            <a:r>
              <a:rPr lang="de-AT" sz="900" dirty="0" err="1">
                <a:latin typeface="+mj-lt"/>
                <a:cs typeface="Chalkduster"/>
              </a:rPr>
              <a:t>kfr</a:t>
            </a:r>
            <a:r>
              <a:rPr lang="de-AT" sz="900" dirty="0">
                <a:latin typeface="+mj-lt"/>
                <a:cs typeface="Chalkduster"/>
              </a:rPr>
              <a:t>.)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Prozesskosten, Schadenersatzleistungen (eher </a:t>
            </a:r>
            <a:r>
              <a:rPr lang="de-AT" sz="900" dirty="0" err="1">
                <a:latin typeface="+mj-lt"/>
                <a:cs typeface="Chalkduster"/>
              </a:rPr>
              <a:t>kfr</a:t>
            </a:r>
            <a:r>
              <a:rPr lang="de-AT" sz="900" dirty="0">
                <a:latin typeface="+mj-lt"/>
                <a:cs typeface="Chalkduster"/>
              </a:rPr>
              <a:t>.) Extrembeispiel: </a:t>
            </a:r>
            <a:r>
              <a:rPr lang="de-AT" sz="900" dirty="0">
                <a:solidFill>
                  <a:srgbClr val="FF0000"/>
                </a:solidFill>
                <a:latin typeface="+mj-lt"/>
                <a:cs typeface="Chalkduster"/>
              </a:rPr>
              <a:t>VW Abgasbetrug, BP Golf </a:t>
            </a:r>
            <a:r>
              <a:rPr lang="de-AT" sz="900" dirty="0" err="1">
                <a:solidFill>
                  <a:srgbClr val="FF0000"/>
                </a:solidFill>
                <a:latin typeface="+mj-lt"/>
                <a:cs typeface="Chalkduster"/>
              </a:rPr>
              <a:t>Mex</a:t>
            </a:r>
            <a:r>
              <a:rPr lang="de-AT" sz="900" dirty="0">
                <a:solidFill>
                  <a:srgbClr val="FF0000"/>
                </a:solidFill>
                <a:latin typeface="+mj-lt"/>
                <a:cs typeface="Chalkduster"/>
              </a:rPr>
              <a:t>. 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Sonstige ...</a:t>
            </a:r>
          </a:p>
        </p:txBody>
      </p:sp>
      <p:sp>
        <p:nvSpPr>
          <p:cNvPr id="15" name="Pfeil nach unten 14"/>
          <p:cNvSpPr/>
          <p:nvPr/>
        </p:nvSpPr>
        <p:spPr>
          <a:xfrm flipV="1">
            <a:off x="7108295" y="1351691"/>
            <a:ext cx="439598" cy="82448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465726" y="1257476"/>
            <a:ext cx="320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Höchstwertprinzip,</a:t>
            </a:r>
          </a:p>
          <a:p>
            <a:r>
              <a:rPr lang="de-DE" sz="900" dirty="0">
                <a:latin typeface="+mj-lt"/>
                <a:cs typeface="Chalkduster"/>
              </a:rPr>
              <a:t>(Unterprinzip des Vorsichtsprinzips – man muss sich eher ärmer machen) d.h. bei einer Werterhöhung bzw. einer drohenden Verbindlichkeit muss schon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vorgesorgt</a:t>
            </a:r>
            <a:r>
              <a:rPr lang="de-DE" sz="900" dirty="0">
                <a:latin typeface="+mj-lt"/>
                <a:cs typeface="Chalkduster"/>
              </a:rPr>
              <a:t> werden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obwohl</a:t>
            </a:r>
            <a:r>
              <a:rPr lang="de-DE" sz="900" dirty="0">
                <a:latin typeface="+mj-lt"/>
                <a:cs typeface="Chalkduster"/>
              </a:rPr>
              <a:t> die Verbindlichkeit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noch</a:t>
            </a:r>
            <a:r>
              <a:rPr lang="de-DE" sz="900" dirty="0">
                <a:latin typeface="+mj-lt"/>
                <a:cs typeface="Chalkduster"/>
              </a:rPr>
              <a:t>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ungewiss</a:t>
            </a:r>
            <a:r>
              <a:rPr lang="de-DE" sz="900" dirty="0">
                <a:latin typeface="+mj-lt"/>
                <a:cs typeface="Chalkduster"/>
              </a:rPr>
              <a:t> ist (d.h. sie könnte gar nicht entstehen) </a:t>
            </a:r>
          </a:p>
        </p:txBody>
      </p:sp>
      <p:sp>
        <p:nvSpPr>
          <p:cNvPr id="21" name="Rechteck 20"/>
          <p:cNvSpPr/>
          <p:nvPr/>
        </p:nvSpPr>
        <p:spPr>
          <a:xfrm>
            <a:off x="1652849" y="3121547"/>
            <a:ext cx="8892680" cy="364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551179" y="2752213"/>
            <a:ext cx="2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4) Was ist wann zu tun?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7892560" y="3986050"/>
            <a:ext cx="738878" cy="6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8286523" y="4096120"/>
            <a:ext cx="439182" cy="31546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 err="1">
                <a:latin typeface="+mj-lt"/>
              </a:rPr>
              <a:t>Rst</a:t>
            </a:r>
            <a:endParaRPr lang="de-DE" sz="500" dirty="0">
              <a:latin typeface="+mj-lt"/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1739874" y="3271178"/>
          <a:ext cx="8013700" cy="19558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Schritte und Reihenfolge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Berechnung u. Besonderheiten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Buchung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/>
        </p:nvGraphicFramePr>
        <p:xfrm>
          <a:off x="1739874" y="3579047"/>
          <a:ext cx="8013700" cy="2794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 Jahr Entstehung </a:t>
                      </a:r>
                      <a:r>
                        <a:rPr lang="de-DE" sz="800" b="0" i="0" u="sng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31.12. .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.. Bildung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 gibt noch keine Rückstellung aus den Vorjahren.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7 Aufwandskonto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Rückstellungskonto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elle 40"/>
          <p:cNvGraphicFramePr>
            <a:graphicFrameLocks noGrp="1"/>
          </p:cNvGraphicFramePr>
          <p:nvPr/>
        </p:nvGraphicFramePr>
        <p:xfrm>
          <a:off x="1739874" y="4530281"/>
          <a:ext cx="8013700" cy="37846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 Folgejahr...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1) Rückstellung wurde in richtiger Höhe gebucht und die Rechnung ist zu zahlen.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Vost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2 Bank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Tabelle 41"/>
          <p:cNvGraphicFramePr>
            <a:graphicFrameLocks noGrp="1"/>
          </p:cNvGraphicFramePr>
          <p:nvPr/>
        </p:nvGraphicFramePr>
        <p:xfrm>
          <a:off x="1739874" y="4958928"/>
          <a:ext cx="8013700" cy="37846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557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... es wurde zu wenig rückgestellt, Verwendung + zusätzlicher Aufwand (VP)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7 Aufwand aus VP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Vost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2 Bank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elle 42"/>
          <p:cNvGraphicFramePr>
            <a:graphicFrameLocks noGrp="1"/>
          </p:cNvGraphicFramePr>
          <p:nvPr/>
        </p:nvGraphicFramePr>
        <p:xfrm>
          <a:off x="1739874" y="5446213"/>
          <a:ext cx="8013700" cy="51308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3) ... es wurde zu viel rückgestellt, Zahlung des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niedr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Betrages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Rückstellungen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Vost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2 Bank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Rückstellungen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4 Erträge aus der Aufl. v Rückst.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Tabelle 43"/>
          <p:cNvGraphicFramePr>
            <a:graphicFrameLocks noGrp="1"/>
          </p:cNvGraphicFramePr>
          <p:nvPr/>
        </p:nvGraphicFramePr>
        <p:xfrm>
          <a:off x="1739874" y="5735386"/>
          <a:ext cx="8013700" cy="871094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78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Besondere Rückstellung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29"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 Jahr Entstehung 31.12. ... Bildung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Abfertigung alt,...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6 Zuweisung </a:t>
                      </a:r>
                      <a:r>
                        <a:rPr lang="de-DE" sz="800" b="0" i="0" u="none" strike="noStrike" dirty="0" err="1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Abf.rst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 Rückstellung für Abf.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82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Bezahlung der Abfertigung und EST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200000"/>
                        </a:lnSpc>
                      </a:pP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6 </a:t>
                      </a:r>
                      <a:r>
                        <a:rPr lang="de-DE" sz="800" b="0" i="0" u="none" strike="noStrike" dirty="0" err="1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Abfertigungsaufw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Arb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2 Bank, 3 Verb. Finanzamt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5" name="Gerade Verbindung 44"/>
          <p:cNvCxnSpPr/>
          <p:nvPr/>
        </p:nvCxnSpPr>
        <p:spPr>
          <a:xfrm>
            <a:off x="6901473" y="3992314"/>
            <a:ext cx="7927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6866438" y="4096120"/>
            <a:ext cx="406696" cy="3092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 err="1">
                <a:latin typeface="+mj-lt"/>
              </a:rPr>
              <a:t>Aufw</a:t>
            </a:r>
            <a:endParaRPr lang="de-DE" sz="500" dirty="0">
              <a:latin typeface="+mj-lt"/>
            </a:endParaRPr>
          </a:p>
        </p:txBody>
      </p:sp>
      <p:cxnSp>
        <p:nvCxnSpPr>
          <p:cNvPr id="51" name="Gerade Verbindung 50"/>
          <p:cNvCxnSpPr/>
          <p:nvPr/>
        </p:nvCxnSpPr>
        <p:spPr>
          <a:xfrm>
            <a:off x="7273134" y="3986050"/>
            <a:ext cx="0" cy="527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8286523" y="3979786"/>
            <a:ext cx="0" cy="527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7110269" y="3807648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>
                <a:latin typeface="+mj-lt"/>
              </a:rPr>
              <a:t>GuV</a:t>
            </a:r>
            <a:endParaRPr lang="de-DE" sz="800" dirty="0">
              <a:latin typeface="+mj-lt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8104422" y="3807648"/>
            <a:ext cx="431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latin typeface="+mj-lt"/>
              </a:rPr>
              <a:t>Bilanz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3359362" y="4664711"/>
            <a:ext cx="4539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</a:rPr>
              <a:t>=</a:t>
            </a:r>
          </a:p>
          <a:p>
            <a:endParaRPr lang="de-DE" sz="800" dirty="0">
              <a:latin typeface="+mj-lt"/>
            </a:endParaRPr>
          </a:p>
          <a:p>
            <a:r>
              <a:rPr lang="de-DE" sz="800" dirty="0">
                <a:latin typeface="+mj-lt"/>
              </a:rPr>
              <a:t>Zu </a:t>
            </a:r>
          </a:p>
          <a:p>
            <a:r>
              <a:rPr lang="de-DE" sz="800" dirty="0">
                <a:latin typeface="+mj-lt"/>
              </a:rPr>
              <a:t>Wenig</a:t>
            </a:r>
          </a:p>
          <a:p>
            <a:endParaRPr lang="de-DE" sz="800" dirty="0">
              <a:latin typeface="+mj-lt"/>
            </a:endParaRPr>
          </a:p>
          <a:p>
            <a:r>
              <a:rPr lang="de-DE" sz="800" dirty="0">
                <a:latin typeface="+mj-lt"/>
              </a:rPr>
              <a:t>Zu </a:t>
            </a:r>
          </a:p>
          <a:p>
            <a:r>
              <a:rPr lang="de-DE" sz="800" dirty="0">
                <a:latin typeface="+mj-lt"/>
              </a:rPr>
              <a:t>viel</a:t>
            </a:r>
          </a:p>
        </p:txBody>
      </p:sp>
      <p:sp>
        <p:nvSpPr>
          <p:cNvPr id="59" name="Rechteck 58"/>
          <p:cNvSpPr/>
          <p:nvPr/>
        </p:nvSpPr>
        <p:spPr>
          <a:xfrm>
            <a:off x="3359362" y="4506923"/>
            <a:ext cx="453970" cy="142474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pic>
        <p:nvPicPr>
          <p:cNvPr id="60" name="Bild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346" y="2167591"/>
            <a:ext cx="1174197" cy="584622"/>
          </a:xfrm>
          <a:prstGeom prst="rect">
            <a:avLst/>
          </a:prstGeom>
        </p:spPr>
      </p:pic>
      <p:pic>
        <p:nvPicPr>
          <p:cNvPr id="61" name="Bild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443" y="2176174"/>
            <a:ext cx="586858" cy="770227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945" y="2416018"/>
            <a:ext cx="723478" cy="633043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524" y="2416018"/>
            <a:ext cx="1972169" cy="6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4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637690" y="89584"/>
            <a:ext cx="35820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Bilanzierung</a:t>
            </a:r>
          </a:p>
          <a:p>
            <a:r>
              <a:rPr lang="de-DE" dirty="0">
                <a:latin typeface="+mj-lt"/>
                <a:cs typeface="Chalkduster"/>
              </a:rPr>
              <a:t>Rechnungsabgrenzungen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219700" y="89584"/>
            <a:ext cx="54483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</a:t>
            </a:r>
          </a:p>
          <a:p>
            <a:pPr marL="171450" indent="-171450">
              <a:buFont typeface="Arial"/>
              <a:buChar char="•"/>
            </a:pPr>
            <a:r>
              <a:rPr lang="de-DE" sz="900" dirty="0">
                <a:latin typeface="+mj-lt"/>
                <a:cs typeface="Chalkduster"/>
              </a:rPr>
              <a:t>Eigene VZ, Fremde VZ, eigene </a:t>
            </a:r>
            <a:r>
              <a:rPr lang="de-DE" sz="900" dirty="0" err="1">
                <a:latin typeface="+mj-lt"/>
                <a:cs typeface="Chalkduster"/>
              </a:rPr>
              <a:t>Rst</a:t>
            </a:r>
            <a:r>
              <a:rPr lang="de-DE" sz="900" dirty="0">
                <a:latin typeface="+mj-lt"/>
                <a:cs typeface="Chalkduster"/>
              </a:rPr>
              <a:t> und fremde </a:t>
            </a:r>
            <a:r>
              <a:rPr lang="de-DE" sz="900" dirty="0" err="1">
                <a:latin typeface="+mj-lt"/>
                <a:cs typeface="Chalkduster"/>
              </a:rPr>
              <a:t>Rst</a:t>
            </a:r>
            <a:r>
              <a:rPr lang="de-DE" sz="900" dirty="0">
                <a:latin typeface="+mj-lt"/>
                <a:cs typeface="Chalkduster"/>
              </a:rPr>
              <a:t> unterscheiden können.</a:t>
            </a:r>
          </a:p>
          <a:p>
            <a:pPr marL="171450" indent="-171450">
              <a:buFont typeface="Arial"/>
              <a:buChar char="•"/>
            </a:pPr>
            <a:r>
              <a:rPr lang="de-DE" sz="900" dirty="0">
                <a:latin typeface="+mj-lt"/>
                <a:cs typeface="Chalkduster"/>
              </a:rPr>
              <a:t>Prinzip für Rechnungsabgrenzungen erklären können, </a:t>
            </a:r>
          </a:p>
          <a:p>
            <a:pPr marL="171450" indent="-171450">
              <a:buFont typeface="Arial"/>
              <a:buChar char="•"/>
            </a:pPr>
            <a:r>
              <a:rPr lang="de-DE" sz="900" dirty="0">
                <a:latin typeface="+mj-lt"/>
                <a:cs typeface="Chalkduster"/>
              </a:rPr>
              <a:t>Rechnungsabgrenzungen richtig buchen können.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51179" y="785279"/>
            <a:ext cx="73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1)Wo?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40708" y="761200"/>
            <a:ext cx="2650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2) Was sind R-abgrenzungen?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220540" y="757074"/>
            <a:ext cx="24726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3) Welches Bewertungsprinzip?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598" y="930477"/>
            <a:ext cx="673943" cy="42121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653" y="1244264"/>
            <a:ext cx="1077719" cy="9319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617073" y="1147353"/>
            <a:ext cx="21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739372" y="1123834"/>
            <a:ext cx="21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P</a:t>
            </a:r>
          </a:p>
        </p:txBody>
      </p:sp>
      <p:sp>
        <p:nvSpPr>
          <p:cNvPr id="21" name="Rechteck 20"/>
          <p:cNvSpPr/>
          <p:nvPr/>
        </p:nvSpPr>
        <p:spPr>
          <a:xfrm>
            <a:off x="1524000" y="2982352"/>
            <a:ext cx="9042400" cy="3875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528173" y="2610643"/>
            <a:ext cx="2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4) Was ist wann zu tun?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8331708" y="1634784"/>
            <a:ext cx="2361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Periodengen-Reinheit,</a:t>
            </a:r>
          </a:p>
          <a:p>
            <a:r>
              <a:rPr lang="de-DE" sz="900" dirty="0">
                <a:solidFill>
                  <a:schemeClr val="accent6">
                    <a:lumMod val="75000"/>
                  </a:schemeClr>
                </a:solidFill>
                <a:latin typeface="+mj-lt"/>
                <a:cs typeface="Chalkduster"/>
              </a:rPr>
              <a:t>Aufwendungen</a:t>
            </a:r>
            <a:r>
              <a:rPr lang="de-DE" sz="900" dirty="0">
                <a:latin typeface="+mj-lt"/>
                <a:cs typeface="Chalkduster"/>
              </a:rPr>
              <a:t> und </a:t>
            </a:r>
            <a:r>
              <a:rPr lang="de-DE" sz="900" dirty="0">
                <a:solidFill>
                  <a:schemeClr val="accent5">
                    <a:lumMod val="75000"/>
                  </a:schemeClr>
                </a:solidFill>
                <a:latin typeface="+mj-lt"/>
                <a:cs typeface="Chalkduster"/>
              </a:rPr>
              <a:t>Erträge</a:t>
            </a:r>
            <a:r>
              <a:rPr lang="de-DE" sz="900" dirty="0">
                <a:latin typeface="+mj-lt"/>
                <a:cs typeface="Chalkduster"/>
              </a:rPr>
              <a:t> sollen in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die Periode</a:t>
            </a:r>
            <a:r>
              <a:rPr lang="de-DE" sz="900" dirty="0">
                <a:latin typeface="+mj-lt"/>
                <a:cs typeface="Chalkduster"/>
              </a:rPr>
              <a:t>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gebucht</a:t>
            </a:r>
            <a:r>
              <a:rPr lang="de-DE" sz="900" dirty="0">
                <a:latin typeface="+mj-lt"/>
                <a:cs typeface="Chalkduster"/>
              </a:rPr>
              <a:t> werden, in der sie wirtschaftlich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gehören. </a:t>
            </a:r>
            <a:r>
              <a:rPr lang="de-DE" sz="900" dirty="0">
                <a:latin typeface="+mj-lt"/>
                <a:cs typeface="Chalkduster"/>
              </a:rPr>
              <a:t>... </a:t>
            </a:r>
            <a:r>
              <a:rPr lang="de-DE" sz="900" dirty="0" err="1">
                <a:latin typeface="+mj-lt"/>
                <a:cs typeface="Chalkduster"/>
              </a:rPr>
              <a:t>darurch</a:t>
            </a:r>
            <a:r>
              <a:rPr lang="de-DE" sz="900" dirty="0">
                <a:latin typeface="+mj-lt"/>
                <a:cs typeface="Chalkduster"/>
              </a:rPr>
              <a:t> entstehen...</a:t>
            </a:r>
            <a:endParaRPr lang="de-DE" sz="900" dirty="0">
              <a:solidFill>
                <a:srgbClr val="FF0000"/>
              </a:solidFill>
              <a:latin typeface="+mj-lt"/>
              <a:cs typeface="Chalkduster"/>
            </a:endParaRPr>
          </a:p>
          <a:p>
            <a:r>
              <a:rPr lang="de-DE" sz="900" dirty="0">
                <a:solidFill>
                  <a:srgbClr val="008000"/>
                </a:solidFill>
                <a:latin typeface="+mj-lt"/>
                <a:cs typeface="Chalkduster"/>
              </a:rPr>
              <a:t>E VZ (ARA), F </a:t>
            </a:r>
            <a:r>
              <a:rPr lang="de-DE" sz="900" dirty="0" err="1">
                <a:solidFill>
                  <a:srgbClr val="008000"/>
                </a:solidFill>
                <a:latin typeface="+mj-lt"/>
                <a:cs typeface="Chalkduster"/>
              </a:rPr>
              <a:t>Rst</a:t>
            </a:r>
            <a:r>
              <a:rPr lang="de-DE" sz="900" dirty="0">
                <a:solidFill>
                  <a:srgbClr val="008000"/>
                </a:solidFill>
                <a:latin typeface="+mj-lt"/>
                <a:cs typeface="Chalkduster"/>
              </a:rPr>
              <a:t> = Forderung</a:t>
            </a:r>
          </a:p>
          <a:p>
            <a:r>
              <a:rPr lang="de-DE" sz="900" dirty="0">
                <a:latin typeface="+mj-lt"/>
                <a:cs typeface="Chalkduster"/>
              </a:rPr>
              <a:t>F VZ (PRA), E </a:t>
            </a:r>
            <a:r>
              <a:rPr lang="de-DE" sz="900" dirty="0" err="1">
                <a:latin typeface="+mj-lt"/>
                <a:cs typeface="Chalkduster"/>
              </a:rPr>
              <a:t>Rst</a:t>
            </a:r>
            <a:r>
              <a:rPr lang="de-DE" sz="900" dirty="0">
                <a:latin typeface="+mj-lt"/>
                <a:cs typeface="Chalkduster"/>
              </a:rPr>
              <a:t> = </a:t>
            </a:r>
            <a:r>
              <a:rPr lang="de-DE" sz="900" dirty="0" err="1">
                <a:latin typeface="+mj-lt"/>
                <a:cs typeface="Chalkduster"/>
              </a:rPr>
              <a:t>Verbindl.keit</a:t>
            </a:r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2293597" y="2072622"/>
            <a:ext cx="445774" cy="4571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1757232" y="2072622"/>
            <a:ext cx="445774" cy="45719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graphicFrame>
        <p:nvGraphicFramePr>
          <p:cNvPr id="32" name="Tabelle 31"/>
          <p:cNvGraphicFramePr>
            <a:graphicFrameLocks noGrp="1"/>
          </p:cNvGraphicFramePr>
          <p:nvPr/>
        </p:nvGraphicFramePr>
        <p:xfrm>
          <a:off x="2525607" y="3444839"/>
          <a:ext cx="3733800" cy="1598049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75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1) Eigene Vorauszahlungen (Transitorien)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Aktive Rechnungsabgrenzung (netto)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561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währen des Jahres ... bei Zahlung </a:t>
                      </a:r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od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Vorausbuchcung</a:t>
                      </a:r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Aufwand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whrd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Jahr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7 Aufwand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Bank, Kassa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ev. 2 Vost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Bildung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31.12.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ARA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6, 7 Aufwand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Sturz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1.1. Folgej.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7</a:t>
                      </a:r>
                      <a:r>
                        <a:rPr lang="de-DE" sz="800" b="0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Aufwand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ARA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3" name="Tabelle 32"/>
          <p:cNvGraphicFramePr>
            <a:graphicFrameLocks noGrp="1"/>
          </p:cNvGraphicFramePr>
          <p:nvPr/>
        </p:nvGraphicFramePr>
        <p:xfrm>
          <a:off x="2498428" y="5175270"/>
          <a:ext cx="3760979" cy="1598049"/>
        </p:xfrm>
        <a:graphic>
          <a:graphicData uri="http://schemas.openxmlformats.org/drawingml/2006/table">
            <a:tbl>
              <a:tblPr/>
              <a:tblGrid>
                <a:gridCol w="898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8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75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Fremde Vorauszahlungen (Transitorien)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Passive Rechnungsabgrenzung (netto)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währ. Jahres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Ertrag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whrd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Jahr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Kassa, Bank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 8 Ertrag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31.12.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 8 Ertrag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PRA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56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1.1.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Folgej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PRA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 8 Ertrag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/>
        </p:nvGraphicFramePr>
        <p:xfrm>
          <a:off x="6741609" y="3444838"/>
          <a:ext cx="3733800" cy="1490588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2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3) Eigene Rückstände (Antizipationen)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ggf. UST erfassen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während des Jahres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nichts, da im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Nachhin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bezahlt wird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31.12.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Aufwand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s. Verb.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ev. 2 VOST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Folgejahr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Zahlung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s. Verb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Kassa, etc.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121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ev. 7 Aufwand (für Folgejahr)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2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ev. 2 VOST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8" name="Tabelle 37"/>
          <p:cNvGraphicFramePr>
            <a:graphicFrameLocks noGrp="1"/>
          </p:cNvGraphicFramePr>
          <p:nvPr/>
        </p:nvGraphicFramePr>
        <p:xfrm>
          <a:off x="6741610" y="5235534"/>
          <a:ext cx="3733799" cy="1476172"/>
        </p:xfrm>
        <a:graphic>
          <a:graphicData uri="http://schemas.openxmlformats.org/drawingml/2006/table">
            <a:tbl>
              <a:tblPr/>
              <a:tblGrid>
                <a:gridCol w="891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8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54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4) Fremde Rückstände (Antizipationen)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ggf. VOST erfassen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...nichts da im Nachhinein bezahlt wird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Bildung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31.12.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s. Forderung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4, 8Ertrag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ev. 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Zahlung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Zahlung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Kassa, etc.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/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2 s. Forderung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30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ev. 4, 8 Ertrag (für Folgejahr)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54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ev</a:t>
                      </a:r>
                      <a:r>
                        <a:rPr lang="de-DE" sz="8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 3 UST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9" name="Rechteck 38"/>
          <p:cNvSpPr/>
          <p:nvPr/>
        </p:nvSpPr>
        <p:spPr>
          <a:xfrm>
            <a:off x="3402401" y="3138689"/>
            <a:ext cx="2277560" cy="2170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 err="1">
                <a:latin typeface="+mj-lt"/>
              </a:rPr>
              <a:t>Vor</a:t>
            </a:r>
            <a:r>
              <a:rPr lang="de-DE" sz="900" dirty="0" err="1">
                <a:solidFill>
                  <a:srgbClr val="FF0000"/>
                </a:solidFill>
                <a:latin typeface="+mj-lt"/>
              </a:rPr>
              <a:t>aus</a:t>
            </a:r>
            <a:r>
              <a:rPr lang="de-DE" sz="900" dirty="0" err="1">
                <a:latin typeface="+mj-lt"/>
              </a:rPr>
              <a:t>z</a:t>
            </a:r>
            <a:r>
              <a:rPr lang="de-DE" sz="900" dirty="0">
                <a:latin typeface="+mj-lt"/>
              </a:rPr>
              <a:t>.        </a:t>
            </a:r>
            <a:r>
              <a:rPr lang="de-DE" sz="900" dirty="0">
                <a:solidFill>
                  <a:srgbClr val="FF0000"/>
                </a:solidFill>
                <a:latin typeface="+mj-lt"/>
              </a:rPr>
              <a:t>Aus</a:t>
            </a:r>
            <a:r>
              <a:rPr lang="de-DE" sz="900" dirty="0">
                <a:latin typeface="+mj-lt"/>
              </a:rPr>
              <a:t>buchen       </a:t>
            </a:r>
            <a:r>
              <a:rPr lang="de-DE" sz="900" dirty="0">
                <a:solidFill>
                  <a:srgbClr val="FF0000"/>
                </a:solidFill>
                <a:latin typeface="+mj-lt"/>
              </a:rPr>
              <a:t>„ im Voraus, ...“</a:t>
            </a:r>
          </a:p>
        </p:txBody>
      </p:sp>
      <p:sp>
        <p:nvSpPr>
          <p:cNvPr id="62" name="Rechteck 61"/>
          <p:cNvSpPr/>
          <p:nvPr/>
        </p:nvSpPr>
        <p:spPr>
          <a:xfrm>
            <a:off x="7454901" y="3087087"/>
            <a:ext cx="2890233" cy="2686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dirty="0">
                <a:latin typeface="+mj-lt"/>
              </a:rPr>
              <a:t>Rücks</a:t>
            </a:r>
            <a:r>
              <a:rPr lang="de-DE" sz="1000" dirty="0">
                <a:solidFill>
                  <a:schemeClr val="bg1"/>
                </a:solidFill>
                <a:latin typeface="+mj-lt"/>
              </a:rPr>
              <a:t>tä</a:t>
            </a:r>
            <a:r>
              <a:rPr lang="de-DE" sz="1000" dirty="0">
                <a:latin typeface="+mj-lt"/>
              </a:rPr>
              <a:t>nd</a:t>
            </a:r>
            <a:r>
              <a:rPr lang="de-DE" sz="1000" dirty="0">
                <a:solidFill>
                  <a:srgbClr val="FF0000"/>
                </a:solidFill>
                <a:latin typeface="+mj-lt"/>
              </a:rPr>
              <a:t>e</a:t>
            </a:r>
            <a:r>
              <a:rPr lang="de-DE" sz="1000" dirty="0">
                <a:latin typeface="+mj-lt"/>
              </a:rPr>
              <a:t>       </a:t>
            </a:r>
            <a:r>
              <a:rPr lang="de-DE" sz="1000" dirty="0">
                <a:solidFill>
                  <a:srgbClr val="FF0000"/>
                </a:solidFill>
                <a:latin typeface="+mj-lt"/>
              </a:rPr>
              <a:t>Ein</a:t>
            </a:r>
            <a:r>
              <a:rPr lang="de-DE" sz="1000" dirty="0">
                <a:latin typeface="+mj-lt"/>
              </a:rPr>
              <a:t>buchen„...        </a:t>
            </a:r>
            <a:r>
              <a:rPr lang="de-DE" sz="1000" dirty="0">
                <a:solidFill>
                  <a:srgbClr val="FF0000"/>
                </a:solidFill>
                <a:latin typeface="+mj-lt"/>
              </a:rPr>
              <a:t>„ Im Nachhinein...“</a:t>
            </a:r>
          </a:p>
        </p:txBody>
      </p:sp>
      <p:sp>
        <p:nvSpPr>
          <p:cNvPr id="63" name="Rechteck 62"/>
          <p:cNvSpPr/>
          <p:nvPr/>
        </p:nvSpPr>
        <p:spPr>
          <a:xfrm>
            <a:off x="1750868" y="4378189"/>
            <a:ext cx="651827" cy="6646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+mj-lt"/>
              </a:rPr>
              <a:t>Eigen</a:t>
            </a:r>
          </a:p>
          <a:p>
            <a:pPr algn="ctr"/>
            <a:endParaRPr lang="de-DE" sz="1000" dirty="0">
              <a:latin typeface="+mj-lt"/>
            </a:endParaRPr>
          </a:p>
          <a:p>
            <a:pPr algn="ctr"/>
            <a:r>
              <a:rPr lang="de-DE" sz="1000" dirty="0">
                <a:solidFill>
                  <a:srgbClr val="FF0000"/>
                </a:solidFill>
                <a:latin typeface="+mj-lt"/>
              </a:rPr>
              <a:t>„wir zahlen“</a:t>
            </a:r>
          </a:p>
        </p:txBody>
      </p:sp>
      <p:sp>
        <p:nvSpPr>
          <p:cNvPr id="64" name="Rechteck 63"/>
          <p:cNvSpPr/>
          <p:nvPr/>
        </p:nvSpPr>
        <p:spPr>
          <a:xfrm>
            <a:off x="1723688" y="5886859"/>
            <a:ext cx="679006" cy="6059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+mj-lt"/>
              </a:rPr>
              <a:t>Fremd</a:t>
            </a:r>
          </a:p>
          <a:p>
            <a:pPr algn="ctr"/>
            <a:endParaRPr lang="de-DE" sz="1000" dirty="0">
              <a:latin typeface="+mj-lt"/>
            </a:endParaRPr>
          </a:p>
          <a:p>
            <a:pPr algn="ctr"/>
            <a:r>
              <a:rPr lang="de-DE" sz="1000" dirty="0">
                <a:solidFill>
                  <a:srgbClr val="FF0000"/>
                </a:solidFill>
                <a:latin typeface="+mj-lt"/>
              </a:rPr>
              <a:t>„wir erhalten“</a:t>
            </a:r>
          </a:p>
        </p:txBody>
      </p:sp>
      <p:cxnSp>
        <p:nvCxnSpPr>
          <p:cNvPr id="50" name="Gerade Verbindung 49"/>
          <p:cNvCxnSpPr/>
          <p:nvPr/>
        </p:nvCxnSpPr>
        <p:spPr>
          <a:xfrm>
            <a:off x="6487610" y="3062656"/>
            <a:ext cx="0" cy="3704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2525607" y="5147622"/>
            <a:ext cx="7949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3319725" y="1028526"/>
            <a:ext cx="303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... Beträge (</a:t>
            </a:r>
            <a:r>
              <a:rPr lang="de-DE" sz="900" dirty="0">
                <a:solidFill>
                  <a:schemeClr val="accent6">
                    <a:lumMod val="75000"/>
                  </a:schemeClr>
                </a:solidFill>
                <a:latin typeface="+mj-lt"/>
                <a:cs typeface="Chalkduster"/>
              </a:rPr>
              <a:t>Aufwände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 od. </a:t>
            </a:r>
            <a:r>
              <a:rPr lang="de-DE" sz="9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Chalkduster"/>
              </a:rPr>
              <a:t>Erträge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)</a:t>
            </a:r>
            <a:r>
              <a:rPr lang="de-DE" sz="900" dirty="0">
                <a:latin typeface="+mj-lt"/>
                <a:cs typeface="Chalkduster"/>
              </a:rPr>
              <a:t>, die aufgrund von vertraglichen Vereinbarungen in einer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anderen Periode gezahlt</a:t>
            </a:r>
            <a:r>
              <a:rPr lang="de-DE" sz="900" dirty="0">
                <a:latin typeface="+mj-lt"/>
                <a:cs typeface="Chalkduster"/>
              </a:rPr>
              <a:t> oder gebucht wurden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als in jener,</a:t>
            </a:r>
            <a:r>
              <a:rPr lang="de-DE" sz="900" dirty="0">
                <a:latin typeface="+mj-lt"/>
                <a:cs typeface="Chalkduster"/>
              </a:rPr>
              <a:t> in welche sie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gehören. z.B.:</a:t>
            </a:r>
          </a:p>
        </p:txBody>
      </p:sp>
      <p:pic>
        <p:nvPicPr>
          <p:cNvPr id="69" name="Bild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718" y="1341851"/>
            <a:ext cx="666683" cy="455893"/>
          </a:xfrm>
          <a:prstGeom prst="rect">
            <a:avLst/>
          </a:prstGeom>
        </p:spPr>
      </p:pic>
      <p:pic>
        <p:nvPicPr>
          <p:cNvPr id="70" name="Bild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708" y="1634785"/>
            <a:ext cx="4878507" cy="1070315"/>
          </a:xfrm>
          <a:prstGeom prst="rect">
            <a:avLst/>
          </a:prstGeom>
        </p:spPr>
      </p:pic>
      <p:cxnSp>
        <p:nvCxnSpPr>
          <p:cNvPr id="72" name="Gerade Verbindung 71"/>
          <p:cNvCxnSpPr/>
          <p:nvPr/>
        </p:nvCxnSpPr>
        <p:spPr>
          <a:xfrm>
            <a:off x="4025901" y="4765635"/>
            <a:ext cx="2233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>
            <a:off x="4025900" y="6483270"/>
            <a:ext cx="2233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Bild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9483" y="3035444"/>
            <a:ext cx="558058" cy="409394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4602" y="3046416"/>
            <a:ext cx="579436" cy="398422"/>
          </a:xfrm>
          <a:prstGeom prst="rect">
            <a:avLst/>
          </a:prstGeom>
        </p:spPr>
      </p:pic>
      <p:cxnSp>
        <p:nvCxnSpPr>
          <p:cNvPr id="34" name="Gerade Verbindung 33"/>
          <p:cNvCxnSpPr/>
          <p:nvPr/>
        </p:nvCxnSpPr>
        <p:spPr>
          <a:xfrm>
            <a:off x="8220541" y="4283035"/>
            <a:ext cx="2233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8220541" y="6073735"/>
            <a:ext cx="22335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11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16DB6E7-7E88-C04C-A2B2-8ED47AD4B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32" y="1164167"/>
            <a:ext cx="7165847" cy="39810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21337AA-BD13-6B4C-840C-ADC6AB70F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89" y="2171700"/>
            <a:ext cx="4718343" cy="46863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ACAEF88-48FA-2B47-81CA-1A1934D9CA62}"/>
              </a:ext>
            </a:extLst>
          </p:cNvPr>
          <p:cNvSpPr txBox="1"/>
          <p:nvPr/>
        </p:nvSpPr>
        <p:spPr>
          <a:xfrm>
            <a:off x="1406852" y="158566"/>
            <a:ext cx="186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Aus Gutem Grund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5671D5B-343D-2D4C-8960-FDE56292F0B6}"/>
              </a:ext>
            </a:extLst>
          </p:cNvPr>
          <p:cNvSpPr/>
          <p:nvPr/>
        </p:nvSpPr>
        <p:spPr>
          <a:xfrm>
            <a:off x="5314557" y="158566"/>
            <a:ext cx="6660191" cy="84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de-DE" sz="1000" dirty="0"/>
              <a:t>Rückstellungen erkennen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Rückstellungen: Ungewissheit in Höhe bzw. ob und wann … Rückstellung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Fall 1: Rückstellung die letztes Jahr gebildet wurde kann aufgelöst werden, da der Prozess gewonnen wurde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Fall 2: Wenn der Prozess wurde verloren und es sind 7000 zu bezahlen </a:t>
            </a:r>
            <a:r>
              <a:rPr lang="de-DE" sz="1000" dirty="0" err="1"/>
              <a:t>dh</a:t>
            </a:r>
            <a:r>
              <a:rPr lang="de-DE" sz="1000" dirty="0"/>
              <a:t> die Rückstellung ist zu verwenden und 1000 sind als Aufwand aus Vorperioden zu bezahlen + 20% UST … die als Vorsteuer geltend gemacht werden kann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D561D9C-5A1D-9A4F-8ABB-FF1A359AB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82" y="1329179"/>
            <a:ext cx="3425566" cy="87514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761235C-6CA0-194E-A9AA-98368A10384F}"/>
              </a:ext>
            </a:extLst>
          </p:cNvPr>
          <p:cNvSpPr/>
          <p:nvPr/>
        </p:nvSpPr>
        <p:spPr>
          <a:xfrm>
            <a:off x="4650377" y="5332180"/>
            <a:ext cx="7502434" cy="1393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de-DE" sz="1000" dirty="0"/>
              <a:t>Rechnungsabgrenzungen erkennen: (4 Arten, eigene und fremde Vorauszahlungen, eigenen und fremde Rückstände) 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Sturmversicherung = Jahresprämie wurde am 1.9 für 1 Jahr bezahlt (im Voraus… da jetzt 31.12.) … daher eigene Vorauszahlung … Buchung am 31.12.      2 ARA / 7 Versicherungsaufwand … jener Teil, der nicht in das Abschlussjahr gehört</a:t>
            </a:r>
          </a:p>
          <a:p>
            <a:pPr marL="228600" indent="-228600" algn="thaiDist">
              <a:buAutoNum type="arabicParenR"/>
            </a:pPr>
            <a:endParaRPr lang="de-DE" sz="1000" dirty="0"/>
          </a:p>
          <a:p>
            <a:pPr marL="228600" indent="-228600" algn="thaiDist">
              <a:buAutoNum type="arabicParenR"/>
            </a:pPr>
            <a:r>
              <a:rPr lang="de-DE" sz="1000" dirty="0"/>
              <a:t>Gewährtes Darlehen (4000 </a:t>
            </a:r>
            <a:r>
              <a:rPr lang="de-DE" sz="1000" dirty="0" err="1"/>
              <a:t>lt</a:t>
            </a:r>
            <a:r>
              <a:rPr lang="de-DE" sz="1000" dirty="0"/>
              <a:t> Saldenliste),… Zinsen werden mit der Rückzahlung erst am 31.5. des Folgejahres fällig … fremder Rückstand … am 31.12. ist daher eine Forderung für die Darlehenszinsen einzubuchen: 2 sonst. Forderungen aus Darlehenszinsen / 8 Zinserträge … jener Teil der in das Abschlussjahr gehört … Zinsen für 1 Jahr 4000*5% = 200 für 12 Monate … für 5 Monate 83,33 Euro … 83,33/5*2 = 33,33</a:t>
            </a:r>
          </a:p>
          <a:p>
            <a:pPr marL="228600" indent="-228600" algn="thaiDist">
              <a:buAutoNum type="arabicParenR"/>
            </a:pP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5439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E48F4FD-B994-6847-A313-F76D522F2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77" y="640443"/>
            <a:ext cx="4704080" cy="11550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E6D742F-9E45-BF4C-8856-882FAAA51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41" y="2177891"/>
            <a:ext cx="4673260" cy="2502218"/>
          </a:xfrm>
          <a:prstGeom prst="rect">
            <a:avLst/>
          </a:prstGeom>
        </p:spPr>
      </p:pic>
      <p:pic>
        <p:nvPicPr>
          <p:cNvPr id="6" name="Grafik 5" descr="Ein Bild, das Messer enthält.&#10;&#10;Automatisch generierte Beschreibung">
            <a:extLst>
              <a:ext uri="{FF2B5EF4-FFF2-40B4-BE49-F238E27FC236}">
                <a16:creationId xmlns:a16="http://schemas.microsoft.com/office/drawing/2014/main" id="{97D63BB1-8941-2443-A657-1AF7A2035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457" y="1074070"/>
            <a:ext cx="4704080" cy="7213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B7A3D1F-068A-574D-B359-90F799785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4781550" cy="90805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D3C26A9-FE0B-1C4F-BC8E-F31772894BBA}"/>
              </a:ext>
            </a:extLst>
          </p:cNvPr>
          <p:cNvSpPr/>
          <p:nvPr/>
        </p:nvSpPr>
        <p:spPr>
          <a:xfrm>
            <a:off x="5314557" y="158566"/>
            <a:ext cx="6660191" cy="84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de-DE" sz="1000" dirty="0"/>
              <a:t>Rückstellungen erkennen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Rückstellungen: Ungewissheit in Höhe bzw. ob und wann … Rückstellung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Rückstellung, die für letztes Jahr gebildet wurde wird verwendet 11000 und der Rest kann aufgelöst werden</a:t>
            </a:r>
          </a:p>
          <a:p>
            <a:pPr marL="228600" indent="-228600" algn="thaiDist">
              <a:buAutoNum type="arabicParenR"/>
            </a:pPr>
            <a:r>
              <a:rPr lang="de-DE" sz="1000" dirty="0"/>
              <a:t>Rückstellung für Rechts- und Beratungsaufwand muss gebildet werden (Netto Betrag) – da Aufwand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BF464B1-A0F2-484F-95BF-E8C7CC01828E}"/>
              </a:ext>
            </a:extLst>
          </p:cNvPr>
          <p:cNvSpPr/>
          <p:nvPr/>
        </p:nvSpPr>
        <p:spPr>
          <a:xfrm>
            <a:off x="4585063" y="4577208"/>
            <a:ext cx="7606937" cy="1393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de-DE" sz="1000" dirty="0"/>
              <a:t>Rechnungsabgrenzungen erkennen: (4 Arten, eigene und fremde Vorauszahlungen, eigenen und fremde Rückstände) </a:t>
            </a:r>
          </a:p>
          <a:p>
            <a:pPr marL="228600" indent="-228600" algn="thaiDist">
              <a:buFont typeface="+mj-lt"/>
              <a:buAutoNum type="alphaLcParenR"/>
            </a:pPr>
            <a:r>
              <a:rPr lang="de-DE" sz="1000" dirty="0"/>
              <a:t>Eigene Vorauszahlung für Lesezirkel: … </a:t>
            </a:r>
            <a:r>
              <a:rPr lang="de-DE" sz="1000" u="sng" dirty="0"/>
              <a:t>2 ARA </a:t>
            </a:r>
            <a:r>
              <a:rPr lang="de-DE" sz="1000" dirty="0"/>
              <a:t>/ 7 Literaturaufwand … von den 6 Monaten (Nov-Apr) gehören 4 in das nächste Jahr</a:t>
            </a:r>
          </a:p>
          <a:p>
            <a:pPr marL="228600" indent="-228600" algn="thaiDist">
              <a:buFont typeface="+mj-lt"/>
              <a:buAutoNum type="alphaLcParenR"/>
            </a:pPr>
            <a:r>
              <a:rPr lang="de-DE" sz="1000" dirty="0"/>
              <a:t>Fremder Rückstand: Die Zinsen werde erst bei Rückzahlung überwiesen, daher ist für das Monat Dezember ein </a:t>
            </a:r>
            <a:r>
              <a:rPr lang="de-DE" sz="1000" u="sng" dirty="0"/>
              <a:t>Zinsertrag einzubuchen</a:t>
            </a:r>
          </a:p>
          <a:p>
            <a:pPr marL="228600" indent="-228600" algn="thaiDist">
              <a:buFont typeface="+mj-lt"/>
              <a:buAutoNum type="alphaLcParenR"/>
            </a:pPr>
            <a:r>
              <a:rPr lang="de-DE" sz="1000" dirty="0"/>
              <a:t>Fremde Vorauszahlung: … 4 Mieterträge / </a:t>
            </a:r>
            <a:r>
              <a:rPr lang="de-DE" sz="1000" u="sng" dirty="0"/>
              <a:t>3 PRA</a:t>
            </a:r>
          </a:p>
          <a:p>
            <a:pPr marL="228600" indent="-228600" algn="thaiDist">
              <a:buAutoNum type="alphaLcParenR"/>
            </a:pPr>
            <a:r>
              <a:rPr lang="de-DE" sz="1000" dirty="0"/>
              <a:t>Eigener Rückstand: … Die Zinsen (Aufwand) werden am 1.4. für 6 Monate im Nachhinein überwiesen, daher ist am 31.12. ein Zinsaufwand für die Monate des Abschlussjahres einzubuchen (Okt-Dez)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C74B28F-F272-9941-A461-1BA7582CE27F}"/>
              </a:ext>
            </a:extLst>
          </p:cNvPr>
          <p:cNvSpPr txBox="1"/>
          <p:nvPr/>
        </p:nvSpPr>
        <p:spPr>
          <a:xfrm>
            <a:off x="10459538" y="3569606"/>
            <a:ext cx="8360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200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CAD05D1-D767-0D41-ABB2-EBEFDDB2904F}"/>
              </a:ext>
            </a:extLst>
          </p:cNvPr>
          <p:cNvSpPr txBox="1"/>
          <p:nvPr/>
        </p:nvSpPr>
        <p:spPr>
          <a:xfrm>
            <a:off x="6549389" y="3569606"/>
            <a:ext cx="83602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/>
              <a:t>300/6*4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0BA17D1-8C3C-9145-A4FB-1E65F5129316}"/>
              </a:ext>
            </a:extLst>
          </p:cNvPr>
          <p:cNvSpPr txBox="1"/>
          <p:nvPr/>
        </p:nvSpPr>
        <p:spPr>
          <a:xfrm>
            <a:off x="1711234" y="211603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Hubertushof</a:t>
            </a:r>
          </a:p>
        </p:txBody>
      </p:sp>
    </p:spTree>
    <p:extLst>
      <p:ext uri="{BB962C8B-B14F-4D97-AF65-F5344CB8AC3E}">
        <p14:creationId xmlns:p14="http://schemas.microsoft.com/office/powerpoint/2010/main" val="20106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1897</Words>
  <Application>Microsoft Macintosh PowerPoint</Application>
  <PresentationFormat>Breitbild</PresentationFormat>
  <Paragraphs>333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Rückstellungen, Rechnungsabgrenzungen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Bilanzierung  aus gutem Grund</dc:title>
  <dc:creator>Werner Holzheu</dc:creator>
  <cp:lastModifiedBy>Werner Holzheu</cp:lastModifiedBy>
  <cp:revision>42</cp:revision>
  <dcterms:created xsi:type="dcterms:W3CDTF">2020-09-28T20:33:17Z</dcterms:created>
  <dcterms:modified xsi:type="dcterms:W3CDTF">2020-11-02T16:20:50Z</dcterms:modified>
</cp:coreProperties>
</file>