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5" r:id="rId3"/>
    <p:sldId id="265" r:id="rId4"/>
    <p:sldId id="257" r:id="rId5"/>
    <p:sldId id="264" r:id="rId6"/>
    <p:sldId id="281" r:id="rId7"/>
    <p:sldId id="276" r:id="rId8"/>
    <p:sldId id="266" r:id="rId9"/>
    <p:sldId id="267" r:id="rId10"/>
    <p:sldId id="282" r:id="rId11"/>
    <p:sldId id="27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4"/>
    <p:restoredTop sz="95964"/>
  </p:normalViewPr>
  <p:slideViewPr>
    <p:cSldViewPr snapToGrid="0" snapToObjects="1">
      <p:cViewPr varScale="1">
        <p:scale>
          <a:sx n="97" d="100"/>
          <a:sy n="97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03.11.20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1122363"/>
            <a:ext cx="11436626" cy="23876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Bilanzierung Anlagevermögen gelöst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1) aus gutem Grund</a:t>
            </a:r>
            <a:br>
              <a:rPr lang="de-DE" dirty="0"/>
            </a:br>
            <a:r>
              <a:rPr lang="de-DE" dirty="0"/>
              <a:t>2) Hubertushof</a:t>
            </a:r>
            <a:br>
              <a:rPr lang="de-DE" dirty="0"/>
            </a:br>
            <a:r>
              <a:rPr lang="de-DE" dirty="0"/>
              <a:t>3) Musterklausur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FA1E65-DBC9-B443-B42F-C06745F4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8" y="0"/>
            <a:ext cx="5064369" cy="6858000"/>
          </a:xfrm>
          <a:prstGeom prst="rect">
            <a:avLst/>
          </a:prstGeom>
        </p:spPr>
      </p:pic>
      <p:pic>
        <p:nvPicPr>
          <p:cNvPr id="5" name="Bild 7">
            <a:extLst>
              <a:ext uri="{FF2B5EF4-FFF2-40B4-BE49-F238E27FC236}">
                <a16:creationId xmlns:a16="http://schemas.microsoft.com/office/drawing/2014/main" id="{2DAEB30E-354D-A549-955B-B9790AF7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52" y="3491195"/>
            <a:ext cx="6211789" cy="386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6F65176A-0635-6B42-9A3A-608EFE4C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548" y="5545145"/>
            <a:ext cx="6211793" cy="141177"/>
          </a:xfrm>
          <a:prstGeom prst="rect">
            <a:avLst/>
          </a:prstGeom>
        </p:spPr>
      </p:pic>
      <p:pic>
        <p:nvPicPr>
          <p:cNvPr id="7" name="Bild 9">
            <a:extLst>
              <a:ext uri="{FF2B5EF4-FFF2-40B4-BE49-F238E27FC236}">
                <a16:creationId xmlns:a16="http://schemas.microsoft.com/office/drawing/2014/main" id="{632DCCBF-C7D7-0C4B-BDB5-978A0FF9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568" y="5884575"/>
            <a:ext cx="6211774" cy="419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10">
            <a:extLst>
              <a:ext uri="{FF2B5EF4-FFF2-40B4-BE49-F238E27FC236}">
                <a16:creationId xmlns:a16="http://schemas.microsoft.com/office/drawing/2014/main" id="{53B35134-B7C6-3D4D-A1A2-804CADCAA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60" y="6472861"/>
            <a:ext cx="6211782" cy="356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B6E52859-8CC2-8942-81B7-C37FD890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075" y="2012481"/>
            <a:ext cx="3553204" cy="1186674"/>
          </a:xfrm>
          <a:prstGeom prst="rect">
            <a:avLst/>
          </a:prstGeom>
        </p:spPr>
      </p:pic>
      <p:pic>
        <p:nvPicPr>
          <p:cNvPr id="10" name="Bild 13">
            <a:extLst>
              <a:ext uri="{FF2B5EF4-FFF2-40B4-BE49-F238E27FC236}">
                <a16:creationId xmlns:a16="http://schemas.microsoft.com/office/drawing/2014/main" id="{5111588B-028E-634D-94C6-1BC879C6C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440" y="2081018"/>
            <a:ext cx="1615087" cy="885693"/>
          </a:xfrm>
          <a:prstGeom prst="rect">
            <a:avLst/>
          </a:prstGeom>
        </p:spPr>
      </p:pic>
      <p:pic>
        <p:nvPicPr>
          <p:cNvPr id="11" name="Bild 14">
            <a:extLst>
              <a:ext uri="{FF2B5EF4-FFF2-40B4-BE49-F238E27FC236}">
                <a16:creationId xmlns:a16="http://schemas.microsoft.com/office/drawing/2014/main" id="{0F7984DC-EDFC-FB40-A81F-1A4E606D7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6" y="2184000"/>
            <a:ext cx="306771" cy="511286"/>
          </a:xfrm>
          <a:prstGeom prst="rect">
            <a:avLst/>
          </a:prstGeom>
        </p:spPr>
      </p:pic>
      <p:pic>
        <p:nvPicPr>
          <p:cNvPr id="12" name="Bild 15">
            <a:extLst>
              <a:ext uri="{FF2B5EF4-FFF2-40B4-BE49-F238E27FC236}">
                <a16:creationId xmlns:a16="http://schemas.microsoft.com/office/drawing/2014/main" id="{15811BBF-5367-EE47-9EEB-37653F23E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1219" y="2969700"/>
            <a:ext cx="4613660" cy="229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D61A76F-0294-C046-981E-F225F2ADE1A3}"/>
              </a:ext>
            </a:extLst>
          </p:cNvPr>
          <p:cNvSpPr/>
          <p:nvPr/>
        </p:nvSpPr>
        <p:spPr>
          <a:xfrm>
            <a:off x="5731219" y="367778"/>
            <a:ext cx="6378122" cy="1541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Anlagenverzeichnis vervollständigen: 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Schankanlage bleibt </a:t>
            </a:r>
            <a:r>
              <a:rPr lang="de-DE" sz="1000" dirty="0" err="1"/>
              <a:t>dh</a:t>
            </a:r>
            <a:r>
              <a:rPr lang="de-DE" sz="1000" dirty="0"/>
              <a:t> Abschreibung 0 BW Ende 1</a:t>
            </a:r>
          </a:p>
          <a:p>
            <a:pPr marL="685800" lvl="1" indent="-228600" algn="thaiDist">
              <a:buAutoNum type="arabicParenR"/>
            </a:pPr>
            <a:r>
              <a:rPr lang="de-DE" sz="1000" dirty="0" err="1"/>
              <a:t>Köchenherde</a:t>
            </a:r>
            <a:r>
              <a:rPr lang="de-DE" sz="1000" dirty="0"/>
              <a:t>: werden abgeschrieben: Vorsicht Erinnerungseuro </a:t>
            </a:r>
            <a:r>
              <a:rPr lang="de-DE" sz="1000" dirty="0" err="1"/>
              <a:t>dh</a:t>
            </a:r>
            <a:r>
              <a:rPr lang="de-DE" sz="1000" dirty="0"/>
              <a:t> Abschreibung nur 2.999,00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Waschautomat scheidet aus </a:t>
            </a:r>
            <a:r>
              <a:rPr lang="de-DE" sz="1000" dirty="0" err="1"/>
              <a:t>dh</a:t>
            </a:r>
            <a:r>
              <a:rPr lang="de-DE" sz="1000" dirty="0"/>
              <a:t> AfA 2000 es bleibt kein Restbuchwert da 2000 eine </a:t>
            </a:r>
            <a:r>
              <a:rPr lang="de-DE" sz="1000" dirty="0" err="1"/>
              <a:t>Halbjahresafa</a:t>
            </a:r>
            <a:r>
              <a:rPr lang="de-DE" sz="1000" dirty="0"/>
              <a:t> sind und weiter kein Buchwert mehr vorhanden ist.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Zukäufe: Dampfgarer: Eintragung: Anschaffungswert, AfA 5600/8=700 </a:t>
            </a:r>
            <a:r>
              <a:rPr lang="de-DE" sz="1000" dirty="0" err="1"/>
              <a:t>Ganzjahresafa</a:t>
            </a:r>
            <a:r>
              <a:rPr lang="de-DE" sz="1000" dirty="0"/>
              <a:t> da Inbetriebnahme am 17.5.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Bügelmaschine ist bereits verbucht muss aber noch im Anlagenverzeichnis eingetragen werden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Achtung auf Nebenkosten 3.000+300 = Anschaffungskosten 3300/5/2 = AfA 330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Dunstabzugshaube = GWG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1DE2FB1-3571-6B47-9BD3-5850EA1FCE09}"/>
              </a:ext>
            </a:extLst>
          </p:cNvPr>
          <p:cNvSpPr/>
          <p:nvPr/>
        </p:nvSpPr>
        <p:spPr>
          <a:xfrm>
            <a:off x="6794048" y="4276895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Anlagentausch verbuchen (1Beleg) der mit Bank überwiesen wird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</a:t>
            </a:r>
            <a:r>
              <a:rPr lang="de-DE" sz="1000" b="1" dirty="0" err="1"/>
              <a:t>beier</a:t>
            </a:r>
            <a:r>
              <a:rPr lang="de-DE" sz="1000" b="1" dirty="0"/>
              <a:t> Abschreibungen (alt und neu)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Alt: wenn Abgang 1. HJ &gt; Halbjahresabschreibung (weniger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wenn Abgang im 2. HJ &gt;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Neu: Wenn Zugang 1. HJ: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   wenn Zugang 2. HJ: Halbjahresabschreibung (weniger als 6 Monate Nutzung)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des Restbuchwertes: alt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354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736C277-E733-AD49-A865-159ECB87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7" y="346161"/>
            <a:ext cx="4618888" cy="30828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047B52-B8FD-2945-961E-A007884E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88" y="346161"/>
            <a:ext cx="7030709" cy="37562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05FA85-6120-D743-856D-784D4BC5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20" y="3014922"/>
            <a:ext cx="7030709" cy="34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4AEEE-05CB-F041-A5D8-9950AE5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Anlagevermögen CM </a:t>
            </a:r>
            <a:r>
              <a:rPr lang="de-DE" dirty="0" err="1"/>
              <a:t>u</a:t>
            </a:r>
            <a:r>
              <a:rPr lang="de-DE" dirty="0"/>
              <a:t>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785684-7CA7-AC4A-B91D-403DB1E93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42799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840C30-9093-4C4C-A3C4-DC172B8B64DB}"/>
              </a:ext>
            </a:extLst>
          </p:cNvPr>
          <p:cNvSpPr txBox="1"/>
          <p:nvPr/>
        </p:nvSpPr>
        <p:spPr>
          <a:xfrm>
            <a:off x="1622426" y="82550"/>
            <a:ext cx="3033713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Bilanzierung Anlagevermögen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C4837B-D3A1-3146-910F-FABF09893BBA}"/>
              </a:ext>
            </a:extLst>
          </p:cNvPr>
          <p:cNvSpPr txBox="1"/>
          <p:nvPr/>
        </p:nvSpPr>
        <p:spPr>
          <a:xfrm>
            <a:off x="4656138" y="88900"/>
            <a:ext cx="587375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Ziel: Jahresabschlussarbeiten beim Anlagevermögen (AV) durchführen können: AV beschreiben können, Prinzipien erklären können, Bewertung durchführen können;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EF81CC-B2E0-A34A-8F48-A9266CDB110A}"/>
              </a:ext>
            </a:extLst>
          </p:cNvPr>
          <p:cNvSpPr txBox="1"/>
          <p:nvPr/>
        </p:nvSpPr>
        <p:spPr>
          <a:xfrm>
            <a:off x="1549400" y="488950"/>
            <a:ext cx="858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1) Wo?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E9C35-B395-A940-8B88-F9E6A092CA4B}"/>
              </a:ext>
            </a:extLst>
          </p:cNvPr>
          <p:cNvSpPr txBox="1"/>
          <p:nvPr/>
        </p:nvSpPr>
        <p:spPr>
          <a:xfrm>
            <a:off x="4037014" y="409575"/>
            <a:ext cx="1527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2) Was ist AV?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D69615-8BE2-D94B-A80D-8F6BC08569F5}"/>
              </a:ext>
            </a:extLst>
          </p:cNvPr>
          <p:cNvSpPr txBox="1"/>
          <p:nvPr/>
        </p:nvSpPr>
        <p:spPr>
          <a:xfrm>
            <a:off x="6888163" y="387350"/>
            <a:ext cx="27543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3) Welche Prinzipien gelten</a:t>
            </a:r>
          </a:p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13318" name="Bild 9">
            <a:extLst>
              <a:ext uri="{FF2B5EF4-FFF2-40B4-BE49-F238E27FC236}">
                <a16:creationId xmlns:a16="http://schemas.microsoft.com/office/drawing/2014/main" id="{FE4A2674-7E67-A841-8D6A-E578FDCD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96875"/>
            <a:ext cx="6746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d 11">
            <a:extLst>
              <a:ext uri="{FF2B5EF4-FFF2-40B4-BE49-F238E27FC236}">
                <a16:creationId xmlns:a16="http://schemas.microsoft.com/office/drawing/2014/main" id="{36083262-7742-DF4F-8B63-CDC838BB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800100"/>
            <a:ext cx="12636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38607F9-9D94-894E-BBEC-6713CE1B6D0A}"/>
              </a:ext>
            </a:extLst>
          </p:cNvPr>
          <p:cNvSpPr txBox="1"/>
          <p:nvPr/>
        </p:nvSpPr>
        <p:spPr>
          <a:xfrm>
            <a:off x="1865314" y="727076"/>
            <a:ext cx="2746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01A433-4D5F-A84D-AEF8-5E5952592288}"/>
              </a:ext>
            </a:extLst>
          </p:cNvPr>
          <p:cNvSpPr txBox="1"/>
          <p:nvPr/>
        </p:nvSpPr>
        <p:spPr>
          <a:xfrm>
            <a:off x="3140076" y="727076"/>
            <a:ext cx="2635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BF6382B-2D65-F34E-8761-36DBE2FEA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4001" y="744538"/>
            <a:ext cx="27416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9579F98-9D94-1841-870B-CABBB6D7CCA0}"/>
              </a:ext>
            </a:extLst>
          </p:cNvPr>
          <p:cNvSpPr txBox="1"/>
          <p:nvPr/>
        </p:nvSpPr>
        <p:spPr>
          <a:xfrm>
            <a:off x="3962401" y="779464"/>
            <a:ext cx="32035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Vermögen, welches </a:t>
            </a:r>
            <a:r>
              <a:rPr lang="de-DE" altLang="de-DE" sz="1000">
                <a:solidFill>
                  <a:srgbClr val="FF0000"/>
                </a:solidFill>
              </a:rPr>
              <a:t>langfristig</a:t>
            </a:r>
            <a:r>
              <a:rPr lang="de-DE" altLang="de-DE" sz="1000"/>
              <a:t> dem Betrieb zur Leistungserstellung dient: z.B. Grundstücke, Gebäude,  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Nicht abnutzbares AV: z.B. Grdst. (i.d.R. keine Abschr.)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Abnutzbares AV: Gebäude, Maschinen, BGA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E80DB57-F367-5E42-B260-98B2B133D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957264"/>
            <a:ext cx="438150" cy="11525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66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B62EB-F977-2146-897E-432827D99721}"/>
              </a:ext>
            </a:extLst>
          </p:cNvPr>
          <p:cNvSpPr txBox="1"/>
          <p:nvPr/>
        </p:nvSpPr>
        <p:spPr>
          <a:xfrm>
            <a:off x="7604125" y="876300"/>
            <a:ext cx="299085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FF6600"/>
                </a:solidFill>
              </a:rPr>
              <a:t>Gemildertes</a:t>
            </a:r>
            <a:r>
              <a:rPr lang="de-DE" altLang="de-DE" sz="1000"/>
              <a:t> </a:t>
            </a:r>
            <a:r>
              <a:rPr lang="de-DE" altLang="de-DE" sz="1000">
                <a:solidFill>
                  <a:srgbClr val="FF6600"/>
                </a:solidFill>
              </a:rPr>
              <a:t>Niederstwertprinzip,</a:t>
            </a:r>
          </a:p>
          <a:p>
            <a:pPr eaLnBrk="1" hangingPunct="1"/>
            <a:r>
              <a:rPr lang="de-DE" altLang="de-DE" sz="1000"/>
              <a:t>(Unterprinzip des Vorsichtsprinzips) d.h. bei einer Wertminderung muss der niedrigere Wert am Bilanzstichtag angesetzt werden. Bei einer Werterhöhung kann bis zum Anschaffungswert aufgewertet werden (z.B. bei Grundstücken relevant).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9D716A-9FA5-7840-BA6A-F33C3975220A}"/>
              </a:ext>
            </a:extLst>
          </p:cNvPr>
          <p:cNvSpPr txBox="1"/>
          <p:nvPr/>
        </p:nvSpPr>
        <p:spPr>
          <a:xfrm>
            <a:off x="1524001" y="1858964"/>
            <a:ext cx="241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pic>
        <p:nvPicPr>
          <p:cNvPr id="13327" name="Bild 1">
            <a:extLst>
              <a:ext uri="{FF2B5EF4-FFF2-40B4-BE49-F238E27FC236}">
                <a16:creationId xmlns:a16="http://schemas.microsoft.com/office/drawing/2014/main" id="{241E4D58-B3F0-594D-BBA4-E5FFCB7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1" y="1449388"/>
            <a:ext cx="15986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5">
            <a:extLst>
              <a:ext uri="{FF2B5EF4-FFF2-40B4-BE49-F238E27FC236}">
                <a16:creationId xmlns:a16="http://schemas.microsoft.com/office/drawing/2014/main" id="{538F485E-3C6D-5B4F-A5BB-BFCE9A373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343276"/>
            <a:ext cx="35258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AE307A-4C42-634A-B7BD-3D7A0A2872AA}"/>
              </a:ext>
            </a:extLst>
          </p:cNvPr>
          <p:cNvSpPr txBox="1"/>
          <p:nvPr/>
        </p:nvSpPr>
        <p:spPr>
          <a:xfrm>
            <a:off x="10231438" y="3832226"/>
            <a:ext cx="35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346AC1-AD3E-AD45-92AD-22F6B0FBDA71}"/>
              </a:ext>
            </a:extLst>
          </p:cNvPr>
          <p:cNvSpPr txBox="1"/>
          <p:nvPr/>
        </p:nvSpPr>
        <p:spPr>
          <a:xfrm>
            <a:off x="7673976" y="4198938"/>
            <a:ext cx="3063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     X    X        X   X         X        X      X      x       x        x                  x     x</a:t>
            </a:r>
          </a:p>
        </p:txBody>
      </p:sp>
      <p:pic>
        <p:nvPicPr>
          <p:cNvPr id="13331" name="Bild 24">
            <a:extLst>
              <a:ext uri="{FF2B5EF4-FFF2-40B4-BE49-F238E27FC236}">
                <a16:creationId xmlns:a16="http://schemas.microsoft.com/office/drawing/2014/main" id="{1B8D5BBC-CF6D-EE4A-A2F6-DF1753B48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2489201"/>
            <a:ext cx="5032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Bild 25">
            <a:extLst>
              <a:ext uri="{FF2B5EF4-FFF2-40B4-BE49-F238E27FC236}">
                <a16:creationId xmlns:a16="http://schemas.microsoft.com/office/drawing/2014/main" id="{A30B04DF-7F8C-BF4E-B0D6-25C4C1683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5988050"/>
            <a:ext cx="40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28728E-1A3F-F942-A621-EB193E455B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78975" y="2943225"/>
            <a:ext cx="266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D3550E-7B86-0940-ACDB-89240B3654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17100" y="6435725"/>
            <a:ext cx="323850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5" name="Bild 31">
            <a:extLst>
              <a:ext uri="{FF2B5EF4-FFF2-40B4-BE49-F238E27FC236}">
                <a16:creationId xmlns:a16="http://schemas.microsoft.com/office/drawing/2014/main" id="{9B0D9767-0D12-F746-865A-05181DD84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64088"/>
            <a:ext cx="14287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857032B1-F948-A943-8A1F-CB49F1FEAB2F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2190750"/>
          <a:ext cx="7531100" cy="115094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447477887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972895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046577517"/>
                    </a:ext>
                  </a:extLst>
                </a:gridCol>
              </a:tblGrid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Zugang: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Achtung!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1936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Kauf (Bar, mit Kreditkarte, auf Ziel, etc.)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Netto (außer PKW &gt; Brutto),und ggf. Anschaffungsnebenkosten z.B. Bezugskosten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Maschinen, 2 Vost / 2 Kassa (=)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95963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Geringwert. Wirtschaftsgüter (z.B. Ziel)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 400,00 € netto,  Rabatte,  ev. ist Umbuchung notwendig wenn bei Anschaffung in 0 geb. wurde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GWG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2 Vost / 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426865"/>
                  </a:ext>
                </a:extLst>
              </a:tr>
              <a:tr h="227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(Umbau + Erweiterung vs. Instandhaltung u.-setzung)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nur von Umbau und Erweiterung&gt;0, Kosmetik&gt;7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Gebäude, 2 Vost / 330.. Verb. (=)  oder                      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Instandhaltung durch 3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., 2 Vost/330..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33843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(Anlagen in Bau)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Während Bauphase wird auf 0 Anlagen im Bau gebucht, bei Fertigstellung wird auf 0 Gebäude umgebucht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Anlagen in bau, 2 Vost / 2 Bank. (=)                              0 Anlagen in bau, 2 Vost / 2 Bank , 330 Verb.(=) 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Umbuchung: 0 Gebäude/Anlagen in Bau (=) 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33788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Aktivierte Eigenleistung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Neutralisierung von Kosten (Material, Personal,...)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BGA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Aktivierte Eigenleistungen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6371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8C5E430D-7442-4C46-9B51-FD3DDD7A93AB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3463925"/>
          <a:ext cx="5549900" cy="825500"/>
        </p:xfrm>
        <a:graphic>
          <a:graphicData uri="http://schemas.openxmlformats.org/drawingml/2006/table">
            <a:tbl>
              <a:tblPr/>
              <a:tblGrid>
                <a:gridCol w="2774950">
                  <a:extLst>
                    <a:ext uri="{9D8B030D-6E8A-4147-A177-3AD203B41FA5}">
                      <a16:colId xmlns:a16="http://schemas.microsoft.com/office/drawing/2014/main" val="3838994289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3518949541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Eintrag im Anlagenverzeichnis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Was wird eingetragen? Achtung bei!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62174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am 1.1. vorhandenes Vermögen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AfA, Buchwert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89526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bei AfA: max Buchwert 1.1., gen. AfA des lauf. Jahres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5403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2) Neuanschaffungen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Alles (Lifer., AW, ANK, ND, AfA, BW 31.12....)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4034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+A-Nebenkosten -Minderungen (Bezugskosten, Skonto)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1498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5AB6C538-C07A-CF4C-8DF7-C26ACA7CF3B3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4446589"/>
          <a:ext cx="7531100" cy="132397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81983147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795097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50878110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Abschreibung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77790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Abschreibung (AfA, Absetzung f. Abnutzung)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=Anschaffungswert / Nutzungsd. od. 2) AW*Abschreibungssatz od. 3) BW 1.1./RND 1.1.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84396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Inbetriebnahme im 2. Halbjahr: AfA = AW/ND / 2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12527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Ablauf der Nutzungsdauer: Erinnerungs-€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3950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Abschreibung altes Gebäude,                                                                                                                  2) Ermittlung der RND (RND zum 1.1. - 0,5 wenn Umbau in 2. Jahreshälfte, sonst RND 1.1.),                 3) AfA neu = Umbau / RND, ev. /2 wenn Umbau in der 2. Jahreshälfte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Gebäude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8626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Grundstücke (Nicht abnutzbares AV)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Wenn Wertminderung von Dauer ist dann muss abgeschrieben werden.                                        Bei Aufwertungen kann max. bis zum Anschaffungswert aufgewertet werden.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außerplm Abschr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Grdst.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2998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Grundstücke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außerplm Erträge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39463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8D463234-AF8A-3B49-93E6-C5C48809B08D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5808663"/>
          <a:ext cx="7531100" cy="104140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616989119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872131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34525576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4) Abgang vom Anlagevermögen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5168"/>
                  </a:ext>
                </a:extLst>
              </a:tr>
              <a:tr h="546100"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 (Bar) oder 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Versicherungsfall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Anlagentausch (in Zahlung gegebene Anl.)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Ermittlung Verk.gewinn od Verl.: Verk.erlös – RBW (s3)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Verkauf: 2 Kassa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Versicherung 2 Bank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Versicherungserlöse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od. Tausch: z.B. 0 LKW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2 Vost 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  3 Verb... od 2 Bank                                                          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006312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Berechnung und Verbuchung laufender 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Abgang im 2. HJ: Jahres AfA;   Abgang 1. HJ: 1/2j.AfA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78515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Berechnung und Verbuchung Restbuchwert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RBW= Buchwert 1.1. - Jahres AfA (ganz od. halb)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BW abgeg. Anlagen (Vers: Schadensfälle)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83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3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753F565-5196-9A4C-B76D-761EDF2A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99" y="5117002"/>
            <a:ext cx="5605030" cy="16981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584C129-CDC4-3A4B-8EDB-6401EB8E1E6D}"/>
              </a:ext>
            </a:extLst>
          </p:cNvPr>
          <p:cNvSpPr/>
          <p:nvPr/>
        </p:nvSpPr>
        <p:spPr>
          <a:xfrm>
            <a:off x="5796365" y="3781586"/>
            <a:ext cx="6133698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200" b="1" dirty="0"/>
              <a:t>Zugang verbuchen</a:t>
            </a:r>
            <a:r>
              <a:rPr lang="de-DE" sz="1200" dirty="0"/>
              <a:t>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marL="228600" indent="-228600" algn="thaiDist">
              <a:buAutoNum type="arabicParenR"/>
            </a:pPr>
            <a:r>
              <a:rPr lang="de-DE" sz="1200" b="1" dirty="0"/>
              <a:t>AfA neuer Teil</a:t>
            </a:r>
            <a:r>
              <a:rPr lang="de-DE" sz="12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wenn Umbau in 1. HJ: AW / RND 1.1.</a:t>
            </a:r>
          </a:p>
        </p:txBody>
      </p:sp>
    </p:spTree>
    <p:extLst>
      <p:ext uri="{BB962C8B-B14F-4D97-AF65-F5344CB8AC3E}">
        <p14:creationId xmlns:p14="http://schemas.microsoft.com/office/powerpoint/2010/main" val="5755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9FCBDB-F81C-6A42-818E-ED102EB1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79"/>
            <a:ext cx="5334000" cy="6832600"/>
          </a:xfrm>
          <a:prstGeom prst="rect">
            <a:avLst/>
          </a:prstGeom>
        </p:spPr>
      </p:pic>
      <p:pic>
        <p:nvPicPr>
          <p:cNvPr id="6" name="Bild 4">
            <a:extLst>
              <a:ext uri="{FF2B5EF4-FFF2-40B4-BE49-F238E27FC236}">
                <a16:creationId xmlns:a16="http://schemas.microsoft.com/office/drawing/2014/main" id="{64F45D10-7940-104B-911D-DF19E118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303424"/>
            <a:ext cx="7289800" cy="469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9DFDA46D-DD6F-FA48-B4DD-3658C0FE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54" y="6166543"/>
            <a:ext cx="7758846" cy="443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148307A-C380-FB47-9330-8CC1F4D0AB2A}"/>
              </a:ext>
            </a:extLst>
          </p:cNvPr>
          <p:cNvSpPr/>
          <p:nvPr/>
        </p:nvSpPr>
        <p:spPr>
          <a:xfrm>
            <a:off x="5581851" y="2185846"/>
            <a:ext cx="6133698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200" b="1" dirty="0"/>
              <a:t>Zugang verbuchen</a:t>
            </a:r>
            <a:r>
              <a:rPr lang="de-DE" sz="1200" dirty="0"/>
              <a:t>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marL="228600" indent="-228600" algn="thaiDist">
              <a:buAutoNum type="arabicParenR"/>
            </a:pPr>
            <a:r>
              <a:rPr lang="de-DE" sz="1200" b="1" dirty="0"/>
              <a:t>AfA neuer Teil</a:t>
            </a:r>
            <a:r>
              <a:rPr lang="de-DE" sz="12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wenn Umbau in 1. HJ: AW / RND 1.1.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F939D7-D978-574C-88F9-84090F9F9832}"/>
              </a:ext>
            </a:extLst>
          </p:cNvPr>
          <p:cNvSpPr/>
          <p:nvPr/>
        </p:nvSpPr>
        <p:spPr>
          <a:xfrm>
            <a:off x="5696151" y="4853461"/>
            <a:ext cx="6133698" cy="104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algn="thaiDist"/>
            <a:r>
              <a:rPr lang="de-DE" sz="1200" dirty="0"/>
              <a:t>a) 650.000/40 = 16.250</a:t>
            </a:r>
          </a:p>
          <a:p>
            <a:pPr algn="thaiDist"/>
            <a:r>
              <a:rPr lang="de-DE" sz="1200" dirty="0"/>
              <a:t>b) 406.250/25 = 16.250</a:t>
            </a:r>
          </a:p>
          <a:p>
            <a:pPr algn="thaiDist"/>
            <a:endParaRPr lang="de-DE" sz="1200" dirty="0"/>
          </a:p>
          <a:p>
            <a:pPr algn="thaiDist"/>
            <a:r>
              <a:rPr lang="de-DE" sz="1200" dirty="0"/>
              <a:t>AfA neu: 160.000 / 24,5 / 2 = 3.265,31</a:t>
            </a:r>
          </a:p>
        </p:txBody>
      </p:sp>
    </p:spTree>
    <p:extLst>
      <p:ext uri="{BB962C8B-B14F-4D97-AF65-F5344CB8AC3E}">
        <p14:creationId xmlns:p14="http://schemas.microsoft.com/office/powerpoint/2010/main" val="29081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AE02A1B-1B5F-2543-B935-8EF93687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" y="320040"/>
            <a:ext cx="3331051" cy="4373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8E9DA5-2117-6448-A7EA-2911891C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22" y="320040"/>
            <a:ext cx="3513288" cy="52021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12ED8-00DB-0C4F-B0CA-A5ADCFC7D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32" y="320040"/>
            <a:ext cx="4366823" cy="31799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844E8-CDA3-B142-948F-22BB2B55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89" y="4827460"/>
            <a:ext cx="3890192" cy="20305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7CDA82B-B0E6-8348-9BA4-949EA836071E}"/>
              </a:ext>
            </a:extLst>
          </p:cNvPr>
          <p:cNvSpPr/>
          <p:nvPr/>
        </p:nvSpPr>
        <p:spPr>
          <a:xfrm>
            <a:off x="6988596" y="3429000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Zugang verbuchen: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Afa alt</a:t>
            </a:r>
            <a:r>
              <a:rPr lang="de-DE" sz="1000" dirty="0"/>
              <a:t>: a) AW/ND, b) BW 1.1./RND 1.1., c) AW*</a:t>
            </a:r>
            <a:r>
              <a:rPr lang="de-DE" sz="1000" dirty="0" err="1"/>
              <a:t>Abschreibungs</a:t>
            </a:r>
            <a:r>
              <a:rPr lang="de-DE" sz="1000" dirty="0"/>
              <a:t> %</a:t>
            </a:r>
            <a:r>
              <a:rPr lang="de-DE" sz="1000" dirty="0" err="1"/>
              <a:t>satz</a:t>
            </a: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b="1" dirty="0"/>
              <a:t>AfA neuer Teil</a:t>
            </a:r>
            <a:r>
              <a:rPr lang="de-DE" sz="10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wenn Umbau in 1. HJ: AW / RND 1.1.</a:t>
            </a:r>
          </a:p>
        </p:txBody>
      </p:sp>
    </p:spTree>
    <p:extLst>
      <p:ext uri="{BB962C8B-B14F-4D97-AF65-F5344CB8AC3E}">
        <p14:creationId xmlns:p14="http://schemas.microsoft.com/office/powerpoint/2010/main" val="23529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96D17B-B169-614A-BED1-E95F910A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193279"/>
            <a:ext cx="5727700" cy="2387600"/>
          </a:xfrm>
          <a:prstGeom prst="rect">
            <a:avLst/>
          </a:prstGeo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8DE2DA4-CC17-CB46-AA49-E5E2AD6A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3" y="2852342"/>
            <a:ext cx="10337724" cy="346273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9CA2947-F60B-4347-B534-FA2BF7E73B24}"/>
              </a:ext>
            </a:extLst>
          </p:cNvPr>
          <p:cNvSpPr/>
          <p:nvPr/>
        </p:nvSpPr>
        <p:spPr>
          <a:xfrm>
            <a:off x="6353177" y="568324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Verkauf alter LKW buchen, Einkauf neuer PKW buchen, oder beides wenn in einem Beleg Tausch buchen, ggf. Versicherungserlös buchen (</a:t>
            </a:r>
            <a:r>
              <a:rPr lang="de-DE" sz="1000" dirty="0" err="1"/>
              <a:t>ohen</a:t>
            </a:r>
            <a:r>
              <a:rPr lang="de-DE" sz="1000" dirty="0"/>
              <a:t> UST)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</a:t>
            </a:r>
            <a:r>
              <a:rPr lang="de-DE" sz="1000" b="1" dirty="0" err="1"/>
              <a:t>beier</a:t>
            </a:r>
            <a:r>
              <a:rPr lang="de-DE" sz="1000" b="1" dirty="0"/>
              <a:t> Abschreibungen (alt und neu)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Alt: wenn Abgang 1. HJ &gt; Halbjahresabschreibung (weniger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wenn Abgang im 2. HJ &gt;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Neu: Wenn Zugang 1. HJ: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   wenn Zugang 2. HJ: Halbjahresabschreibung (weniger als 6 Monate Nutzung)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des Restbuchwertes: alt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6439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030644-096D-8346-84A1-FACFAB45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" y="271462"/>
            <a:ext cx="5022058" cy="4343401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FCA7A04-E5A4-0242-905F-3D800D0D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324" y="248459"/>
            <a:ext cx="5700712" cy="99004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FDB9F27-75D5-C54D-889B-D2426052B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99" y="5129357"/>
            <a:ext cx="6126163" cy="14280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3E36C20-9143-6543-93E5-B242E13026B9}"/>
              </a:ext>
            </a:extLst>
          </p:cNvPr>
          <p:cNvSpPr txBox="1"/>
          <p:nvPr/>
        </p:nvSpPr>
        <p:spPr>
          <a:xfrm>
            <a:off x="6738730" y="6488668"/>
            <a:ext cx="441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 Abschreibungen v. SA 757,50/0 BGA 757,50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FF02FB-5E3A-AA4C-914C-61EF21CD2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55" y="2648848"/>
            <a:ext cx="5438913" cy="230523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6AA0C01-95D6-A442-8B9B-F6A3E7E1889F}"/>
              </a:ext>
            </a:extLst>
          </p:cNvPr>
          <p:cNvSpPr/>
          <p:nvPr/>
        </p:nvSpPr>
        <p:spPr>
          <a:xfrm>
            <a:off x="5804384" y="1363676"/>
            <a:ext cx="5860784" cy="1251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Verbuchung Zukäufe (Achtung auf GWG), ev. Umbuchung, wenn falsch gebucht wurde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Vervollständigung des Anlagenverzeichnisses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allen die schon zum 1.1. da waren: Jahresabschreibung ermitteln, Buchwert am Ende ermitteln,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allen wo der Buchwert am 1.1. nur noch 1 Jahres- oder Halbjahresabschreibung beträgt: Achtung auf Erinnerungseuro, wenn der Gegenstand länger verwendet wird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jenen die ausscheiden und noch ein Restbuchwert (BW 1.1.-Jahresabschreibung) am Ende überbleibt, muss dieser ausgebucht werden: 7 Buchwert </a:t>
            </a:r>
            <a:r>
              <a:rPr lang="de-DE" sz="1000" dirty="0" err="1"/>
              <a:t>abg</a:t>
            </a:r>
            <a:r>
              <a:rPr lang="de-DE" sz="1000" dirty="0"/>
              <a:t>. Anlagen /0 </a:t>
            </a:r>
            <a:r>
              <a:rPr lang="de-DE" sz="1000" dirty="0" err="1"/>
              <a:t>BGAm</a:t>
            </a:r>
            <a:r>
              <a:rPr lang="de-DE" sz="1000" dirty="0"/>
              <a:t> 0 Fuhrpark,… </a:t>
            </a:r>
            <a:r>
              <a:rPr lang="de-DE" sz="1000" dirty="0" err="1"/>
              <a:t>etc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27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1496</Words>
  <Application>Microsoft Macintosh PowerPoint</Application>
  <PresentationFormat>Breitbild</PresentationFormat>
  <Paragraphs>137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Bilanzierung Anlagevermögen gelöst  1) aus gutem Grund 2) Hubertushof 3) Musterklausur</vt:lpstr>
      <vt:lpstr>Anlagevermögen CM u 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Werner Holzheu</cp:lastModifiedBy>
  <cp:revision>42</cp:revision>
  <dcterms:created xsi:type="dcterms:W3CDTF">2020-09-28T20:33:17Z</dcterms:created>
  <dcterms:modified xsi:type="dcterms:W3CDTF">2020-11-03T12:48:36Z</dcterms:modified>
</cp:coreProperties>
</file>