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86" r:id="rId3"/>
    <p:sldId id="268" r:id="rId4"/>
    <p:sldId id="269" r:id="rId5"/>
    <p:sldId id="283" r:id="rId6"/>
    <p:sldId id="284" r:id="rId7"/>
    <p:sldId id="287" r:id="rId8"/>
    <p:sldId id="270" r:id="rId9"/>
    <p:sldId id="258" r:id="rId10"/>
    <p:sldId id="273" r:id="rId11"/>
    <p:sldId id="288" r:id="rId12"/>
    <p:sldId id="289" r:id="rId13"/>
    <p:sldId id="271" r:id="rId14"/>
    <p:sldId id="272" r:id="rId15"/>
    <p:sldId id="291" r:id="rId16"/>
    <p:sldId id="290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rner Holzheu" initials="WH" lastIdx="1" clrIdx="0">
    <p:extLst>
      <p:ext uri="{19B8F6BF-5375-455C-9EA6-DF929625EA0E}">
        <p15:presenceInfo xmlns:p15="http://schemas.microsoft.com/office/powerpoint/2012/main" userId="S::werner.holzheu@bergheidengasse.at::68ed8f65-bff4-493a-80e1-f5db0341d49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84"/>
    <p:restoredTop sz="95964"/>
  </p:normalViewPr>
  <p:slideViewPr>
    <p:cSldViewPr snapToGrid="0" snapToObjects="1">
      <p:cViewPr varScale="1">
        <p:scale>
          <a:sx n="97" d="100"/>
          <a:sy n="97" d="100"/>
        </p:scale>
        <p:origin x="5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0-19T16:02:58.721" idx="1">
    <p:pos x="3476" y="796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F3A41E-04DA-D84F-953F-3E3E87E0CB48}" type="datetimeFigureOut">
              <a:rPr lang="de-DE" smtClean="0"/>
              <a:t>03.11.20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6D0A57-3D4B-F146-ABD9-64AA905F1E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1997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432A4-936D-AE4C-AC3B-50350922972E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4594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CCDD95-ED2D-9340-9CF3-32130211C2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F0C7096-497B-A944-B19C-E0D42B01D8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117536F-2086-D941-981C-1E13843ED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03.11.20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D2AA7E6-1973-E34E-ABFB-23A24AD5B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B7008D5-B4B4-3D40-8D8E-899B89AFF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6050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D2169C-7CC5-7144-B46B-3D30DDA6C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4FC4564-3ECD-6B42-A19A-04550EE74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6878F4D-84A7-3B43-94BB-7346A0743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03.11.20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99940C3-2779-C84A-B668-19F21D065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97D835E-A706-0F49-BF9A-A53358A4C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6804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F499F98-7E67-EC4B-97D0-B950F5C123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985B293-7C99-C04D-8ABC-8BC565C725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0784BA2-D223-6D4D-BCBE-C96429255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03.11.20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45DC20-3A06-1B4E-ADC7-E22EA6C6F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EB45113-6099-F543-A7D7-CBCF3D4ED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0865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9441B2-201A-EA42-AF25-865AA15A9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213971-5E5A-8A45-8BA0-FDAA9BF5F6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1B1628E-C338-504E-AF79-00973A6A9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03.11.20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46DEF16-D166-B441-AB79-E5AA40CBC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39E5D47-3D5D-0145-97E6-91861E8CA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8776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BAA334-AC41-424B-A9A8-4EF528F33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BB7C1BB-C375-4341-9277-305691D684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42E61A-F5B2-6845-852C-BE935F495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03.11.20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795E8C-6F7D-8C4D-9696-7205FD632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4F1F5CD-9C52-5948-96ED-A7BB389F2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6630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7FFBFA-626B-5E4A-B6B9-986CCE3AC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8A4709-F176-F140-843A-9F38177E10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65AC4FB-1C65-1F42-96E5-43393FA9F7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DAA0603-2C8D-6148-A330-398823619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03.11.20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7D7AFC0-C6CC-2547-A9A3-C42BF5897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A66F5C6-0CC5-5C42-94D1-FECC8F607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5047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BA086C-A6B2-C947-A743-7209B0D9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D2FE3D1-22A9-244B-9199-5993A902C3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BDD91C7-EDC8-9B4D-8E4E-52DD2002D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CFF8F85-DCE2-FD45-80A6-5F83F1F39D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EA5F183-DBC0-D649-AFF4-162E8B827E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D3103D2-DCB9-F246-9EC5-E348D9799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03.11.20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DAAD253-B5AC-B44E-A7B8-DA9D14B93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CDBD873-CFD3-1E4D-A968-1985B37BC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0473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09855F-42F7-9C44-BC41-200C40EED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04158D9-624E-764E-BB69-F3FC17E01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03.11.20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8C45333-8B18-8D42-ACB4-E04F10F5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41AB697-2CD6-7E49-A60D-C14AD87A3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2349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6F44269-A559-2D4E-B30D-941F089F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03.11.20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8321E08-DB68-0C45-AF2C-C8EC8BAA5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7414235-CB45-9546-8B48-B21AB4F6B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1350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81630D-1133-B14A-AF2F-195D249B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9B89C9-140B-F04F-A2D3-A6CE408DE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714DE3A-A4FA-9C41-867F-BA2C8070E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198BE7B-4833-4D43-ADD6-584D9AA05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03.11.20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4CED0EF-68C6-8B43-AD45-34C0968BA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78776C2-3667-0448-B96A-66F97EBB7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4837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BAE72C-D455-4C4E-AEE2-09EAF6F5F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ECD71E3-3263-F140-B23D-2D776F10D8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85CD638-72BA-CB43-877C-6F2BF04B9E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1E9FAD9-6AFC-B441-B83C-AF18610D6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03.11.20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3C79F36-3E57-4547-8E3C-44712E73A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5C53BEA-B6AD-9747-9863-230BCE9E2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4565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5D87CBF-B412-C540-AFF0-CC4E48D66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D7B1308-1C7C-134A-AF78-17097D053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B81659-F7C0-2148-A921-AD819DE01A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8C119-D1CC-3E42-9E92-F59CF199278A}" type="datetimeFigureOut">
              <a:rPr lang="de-DE" smtClean="0"/>
              <a:t>03.11.20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94C41DD-98B4-784E-882E-1882A76AF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22FD199-45B3-464D-9D91-0A477AAF46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0137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A1044-A817-D148-A7FE-2C8EBCF983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791" y="1122363"/>
            <a:ext cx="11714922" cy="3953220"/>
          </a:xfrm>
        </p:spPr>
        <p:txBody>
          <a:bodyPr>
            <a:normAutofit fontScale="90000"/>
          </a:bodyPr>
          <a:lstStyle/>
          <a:p>
            <a:r>
              <a:rPr lang="de-DE" b="1" dirty="0"/>
              <a:t>Bilanzierung</a:t>
            </a:r>
            <a:r>
              <a:rPr lang="de-DE" dirty="0"/>
              <a:t> Vorräte, Rückstellungen Rechnungsabgrenzungen Forderungen gelöst</a:t>
            </a:r>
            <a:br>
              <a:rPr lang="de-DE" dirty="0"/>
            </a:br>
            <a:r>
              <a:rPr lang="de-DE" dirty="0"/>
              <a:t>1) aus gutem Grund</a:t>
            </a:r>
            <a:br>
              <a:rPr lang="de-DE" dirty="0"/>
            </a:br>
            <a:r>
              <a:rPr lang="de-DE" dirty="0"/>
              <a:t>2) Hubertushof</a:t>
            </a:r>
            <a:br>
              <a:rPr lang="de-DE" dirty="0"/>
            </a:br>
            <a:r>
              <a:rPr lang="de-DE" dirty="0"/>
              <a:t>3) Musterklausur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18F3AA7-2BFA-0942-A749-361EB95238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735636"/>
            <a:ext cx="9144000" cy="827881"/>
          </a:xfrm>
        </p:spPr>
        <p:txBody>
          <a:bodyPr/>
          <a:lstStyle/>
          <a:p>
            <a:r>
              <a:rPr lang="de-DE" dirty="0"/>
              <a:t>Werner </a:t>
            </a:r>
            <a:r>
              <a:rPr lang="de-DE" dirty="0" err="1"/>
              <a:t>Holzheu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9846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516DB6E7-7E88-C04C-A2B2-8ED47AD4B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532" y="1164167"/>
            <a:ext cx="7165847" cy="398102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21337AA-BD13-6B4C-840C-ADC6AB70F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89" y="2171700"/>
            <a:ext cx="4718343" cy="46863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ACAEF88-48FA-2B47-81CA-1A1934D9CA62}"/>
              </a:ext>
            </a:extLst>
          </p:cNvPr>
          <p:cNvSpPr txBox="1"/>
          <p:nvPr/>
        </p:nvSpPr>
        <p:spPr>
          <a:xfrm>
            <a:off x="1406852" y="158566"/>
            <a:ext cx="1868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Aus Gutem Grund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5671D5B-343D-2D4C-8960-FDE56292F0B6}"/>
              </a:ext>
            </a:extLst>
          </p:cNvPr>
          <p:cNvSpPr/>
          <p:nvPr/>
        </p:nvSpPr>
        <p:spPr>
          <a:xfrm>
            <a:off x="5314557" y="158566"/>
            <a:ext cx="6660191" cy="8447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de-DE" sz="1000" dirty="0"/>
              <a:t>Rückstellungen erkennen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Rückstellungen: Ungewissheit in Höhe bzw. ob und wann … Rückstellung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Fall 1: Rückstellung die letztes Jahr gebildet wurde kann aufgelöst werden, da der Prozess gewonnen wurde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Fall 2: Wenn der Prozess wurde verloren und es sind 7000 zu bezahlen </a:t>
            </a:r>
            <a:r>
              <a:rPr lang="de-DE" sz="1000" dirty="0" err="1"/>
              <a:t>dh</a:t>
            </a:r>
            <a:r>
              <a:rPr lang="de-DE" sz="1000" dirty="0"/>
              <a:t> die Rückstellung ist zu verwenden und 1000 sind als Aufwand aus Vorperioden zu bezahlen + 20% UST … die als Vorsteuer geltend gemacht werden kann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D561D9C-5A1D-9A4F-8ABB-FF1A359AB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582" y="1329179"/>
            <a:ext cx="3425566" cy="875145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9761235C-6CA0-194E-A9AA-98368A10384F}"/>
              </a:ext>
            </a:extLst>
          </p:cNvPr>
          <p:cNvSpPr/>
          <p:nvPr/>
        </p:nvSpPr>
        <p:spPr>
          <a:xfrm>
            <a:off x="4650377" y="5332180"/>
            <a:ext cx="7502434" cy="13933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de-DE" sz="1000" dirty="0"/>
              <a:t>Rechnungsabgrenzungen erkennen: (4 Arten, eigene und fremde Vorauszahlungen, eigenen und fremde Rückstände) 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Sturmversicherung = Jahresprämie wurde am 1.9 für 1 Jahr bezahlt (im Voraus… da jetzt 31.12.) … daher eigene Vorauszahlung … Buchung am 31.12.      2 ARA / 7 Versicherungsaufwand … jener Teil, der nicht in das Abschlussjahr gehört</a:t>
            </a:r>
          </a:p>
          <a:p>
            <a:pPr marL="228600" indent="-228600" algn="thaiDist">
              <a:buAutoNum type="arabicParenR"/>
            </a:pPr>
            <a:endParaRPr lang="de-DE" sz="1000" dirty="0"/>
          </a:p>
          <a:p>
            <a:pPr marL="228600" indent="-228600" algn="thaiDist">
              <a:buAutoNum type="arabicParenR"/>
            </a:pPr>
            <a:r>
              <a:rPr lang="de-DE" sz="1000" dirty="0"/>
              <a:t>Gewährtes Darlehen (4000 </a:t>
            </a:r>
            <a:r>
              <a:rPr lang="de-DE" sz="1000" dirty="0" err="1"/>
              <a:t>lt</a:t>
            </a:r>
            <a:r>
              <a:rPr lang="de-DE" sz="1000" dirty="0"/>
              <a:t> Saldenliste),… Zinsen werden mit der Rückzahlung erst am 31.5. des Folgejahres fällig … fremder Rückstand … am 31.12. ist daher eine Forderung für die Darlehenszinsen einzubuchen: 2 sonst. Forderungen aus Darlehenszinsen / 8 Zinserträge … jener Teil der in das Abschlussjahr gehört … Zinsen für 1 Jahr 4000*5% = 200 für 12 Monate … für 5 Monate 83,33 Euro … 83,33/5*2 = 33,33</a:t>
            </a:r>
          </a:p>
          <a:p>
            <a:pPr marL="228600" indent="-228600" algn="thaiDist">
              <a:buAutoNum type="arabicParenR"/>
            </a:pP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54393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E48F4FD-B994-6847-A313-F76D522F2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377" y="640443"/>
            <a:ext cx="4704080" cy="115502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E6D742F-9E45-BF4C-8856-882FAAA51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41" y="2177891"/>
            <a:ext cx="4673260" cy="2502218"/>
          </a:xfrm>
          <a:prstGeom prst="rect">
            <a:avLst/>
          </a:prstGeom>
        </p:spPr>
      </p:pic>
      <p:pic>
        <p:nvPicPr>
          <p:cNvPr id="6" name="Grafik 5" descr="Ein Bild, das Messer enthält.&#10;&#10;Automatisch generierte Beschreibung">
            <a:extLst>
              <a:ext uri="{FF2B5EF4-FFF2-40B4-BE49-F238E27FC236}">
                <a16:creationId xmlns:a16="http://schemas.microsoft.com/office/drawing/2014/main" id="{97D63BB1-8941-2443-A657-1AF7A2035C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0457" y="1074070"/>
            <a:ext cx="4704080" cy="7213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B7A3D1F-068A-574D-B359-90F7997853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429000"/>
            <a:ext cx="4781550" cy="90805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2D3C26A9-FE0B-1C4F-BC8E-F31772894BBA}"/>
              </a:ext>
            </a:extLst>
          </p:cNvPr>
          <p:cNvSpPr/>
          <p:nvPr/>
        </p:nvSpPr>
        <p:spPr>
          <a:xfrm>
            <a:off x="5314557" y="158566"/>
            <a:ext cx="6660191" cy="8447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de-DE" sz="1000" dirty="0"/>
              <a:t>Rückstellungen erkennen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Rückstellungen: Ungewissheit in Höhe bzw. ob und wann … Rückstellung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Rückstellung, die für letztes Jahr gebildet wurde wird verwendet 11000 und der Rest kann aufgelöst werden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Rückstellung für Rechts- und Beratungsaufwand muss gebildet werden (Netto Betrag) – da Aufwand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CBF464B1-A0F2-484F-95BF-E8C7CC01828E}"/>
              </a:ext>
            </a:extLst>
          </p:cNvPr>
          <p:cNvSpPr/>
          <p:nvPr/>
        </p:nvSpPr>
        <p:spPr>
          <a:xfrm>
            <a:off x="4585063" y="4577208"/>
            <a:ext cx="7606937" cy="13933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de-DE" sz="1000" dirty="0"/>
              <a:t>Rechnungsabgrenzungen erkennen: (4 Arten, eigene und fremde Vorauszahlungen, eigenen und fremde Rückstände) </a:t>
            </a:r>
          </a:p>
          <a:p>
            <a:pPr marL="228600" indent="-228600" algn="thaiDist">
              <a:buFont typeface="+mj-lt"/>
              <a:buAutoNum type="alphaLcParenR"/>
            </a:pPr>
            <a:r>
              <a:rPr lang="de-DE" sz="1000" dirty="0"/>
              <a:t>Eigene Vorauszahlung für Lesezirkel: … </a:t>
            </a:r>
            <a:r>
              <a:rPr lang="de-DE" sz="1000" u="sng" dirty="0"/>
              <a:t>2 ARA </a:t>
            </a:r>
            <a:r>
              <a:rPr lang="de-DE" sz="1000" dirty="0"/>
              <a:t>/ 7 Literaturaufwand … von den 6 Monaten (Nov-Apr) gehören 4 in das nächste Jahr</a:t>
            </a:r>
          </a:p>
          <a:p>
            <a:pPr marL="228600" indent="-228600" algn="thaiDist">
              <a:buFont typeface="+mj-lt"/>
              <a:buAutoNum type="alphaLcParenR"/>
            </a:pPr>
            <a:r>
              <a:rPr lang="de-DE" sz="1000" dirty="0"/>
              <a:t>Fremder Rückstand: Die Zinsen werde erst bei Rückzahlung überwiesen, daher ist für das Monat Dezember ein </a:t>
            </a:r>
            <a:r>
              <a:rPr lang="de-DE" sz="1000" u="sng" dirty="0"/>
              <a:t>Zinsertrag einzubuchen</a:t>
            </a:r>
          </a:p>
          <a:p>
            <a:pPr marL="228600" indent="-228600" algn="thaiDist">
              <a:buFont typeface="+mj-lt"/>
              <a:buAutoNum type="alphaLcParenR"/>
            </a:pPr>
            <a:r>
              <a:rPr lang="de-DE" sz="1000" dirty="0"/>
              <a:t>Fremde Vorauszahlung: … 4 Mieterträge / </a:t>
            </a:r>
            <a:r>
              <a:rPr lang="de-DE" sz="1000" u="sng" dirty="0"/>
              <a:t>3 PRA</a:t>
            </a:r>
          </a:p>
          <a:p>
            <a:pPr marL="228600" indent="-228600" algn="thaiDist">
              <a:buAutoNum type="alphaLcParenR"/>
            </a:pPr>
            <a:r>
              <a:rPr lang="de-DE" sz="1000" dirty="0"/>
              <a:t>Eigener Rückstand: … Die Zinsen (Aufwand) werden am 1.4. für 6 Monate im Nachhinein überwiesen, daher ist am 31.12. ein Zinsaufwand für die Monate des Abschlussjahres einzubuchen (Okt-Dez)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C74B28F-F272-9941-A461-1BA7582CE27F}"/>
              </a:ext>
            </a:extLst>
          </p:cNvPr>
          <p:cNvSpPr txBox="1"/>
          <p:nvPr/>
        </p:nvSpPr>
        <p:spPr>
          <a:xfrm>
            <a:off x="10459538" y="3569606"/>
            <a:ext cx="836023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800" dirty="0"/>
              <a:t>200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CAD05D1-D767-0D41-ABB2-EBEFDDB2904F}"/>
              </a:ext>
            </a:extLst>
          </p:cNvPr>
          <p:cNvSpPr txBox="1"/>
          <p:nvPr/>
        </p:nvSpPr>
        <p:spPr>
          <a:xfrm>
            <a:off x="6549389" y="3569606"/>
            <a:ext cx="836023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800" dirty="0"/>
              <a:t>300/6*4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0BA17D1-8C3C-9145-A4FB-1E65F5129316}"/>
              </a:ext>
            </a:extLst>
          </p:cNvPr>
          <p:cNvSpPr txBox="1"/>
          <p:nvPr/>
        </p:nvSpPr>
        <p:spPr>
          <a:xfrm>
            <a:off x="1711234" y="211603"/>
            <a:ext cx="137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Hubertushof</a:t>
            </a:r>
          </a:p>
        </p:txBody>
      </p:sp>
    </p:spTree>
    <p:extLst>
      <p:ext uri="{BB962C8B-B14F-4D97-AF65-F5344CB8AC3E}">
        <p14:creationId xmlns:p14="http://schemas.microsoft.com/office/powerpoint/2010/main" val="201065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41303A2-C1B3-0346-971E-9DF5F7DA1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633" y="1126766"/>
            <a:ext cx="4029333" cy="95022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342C393-EAC2-4C40-B0D1-E421C97AE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33" y="2233749"/>
            <a:ext cx="4859266" cy="204431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FC6E640-A980-C342-A0F5-900677963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058" y="4491370"/>
            <a:ext cx="5141763" cy="194464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620ADAB-66B8-3C41-9442-B2669293DD39}"/>
              </a:ext>
            </a:extLst>
          </p:cNvPr>
          <p:cNvSpPr txBox="1"/>
          <p:nvPr/>
        </p:nvSpPr>
        <p:spPr>
          <a:xfrm>
            <a:off x="1058091" y="391389"/>
            <a:ext cx="1542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Musterklausur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811037B-4240-654B-9397-8A40ABA7BE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6797" y="5236980"/>
            <a:ext cx="6096000" cy="746918"/>
          </a:xfrm>
          <a:prstGeom prst="rect">
            <a:avLst/>
          </a:prstGeom>
        </p:spPr>
      </p:pic>
      <p:graphicFrame>
        <p:nvGraphicFramePr>
          <p:cNvPr id="12" name="Tabelle 11">
            <a:extLst>
              <a:ext uri="{FF2B5EF4-FFF2-40B4-BE49-F238E27FC236}">
                <a16:creationId xmlns:a16="http://schemas.microsoft.com/office/drawing/2014/main" id="{2C6A3C01-FC00-034F-B65A-080A37853E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067209"/>
              </p:ext>
            </p:extLst>
          </p:nvPr>
        </p:nvGraphicFramePr>
        <p:xfrm>
          <a:off x="6096000" y="2559594"/>
          <a:ext cx="4699001" cy="40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95461">
                  <a:extLst>
                    <a:ext uri="{9D8B030D-6E8A-4147-A177-3AD203B41FA5}">
                      <a16:colId xmlns:a16="http://schemas.microsoft.com/office/drawing/2014/main" val="4080650074"/>
                    </a:ext>
                  </a:extLst>
                </a:gridCol>
                <a:gridCol w="825885">
                  <a:extLst>
                    <a:ext uri="{9D8B030D-6E8A-4147-A177-3AD203B41FA5}">
                      <a16:colId xmlns:a16="http://schemas.microsoft.com/office/drawing/2014/main" val="428860750"/>
                    </a:ext>
                  </a:extLst>
                </a:gridCol>
                <a:gridCol w="825885">
                  <a:extLst>
                    <a:ext uri="{9D8B030D-6E8A-4147-A177-3AD203B41FA5}">
                      <a16:colId xmlns:a16="http://schemas.microsoft.com/office/drawing/2014/main" val="2037854739"/>
                    </a:ext>
                  </a:extLst>
                </a:gridCol>
                <a:gridCol w="825885">
                  <a:extLst>
                    <a:ext uri="{9D8B030D-6E8A-4147-A177-3AD203B41FA5}">
                      <a16:colId xmlns:a16="http://schemas.microsoft.com/office/drawing/2014/main" val="1400258187"/>
                    </a:ext>
                  </a:extLst>
                </a:gridCol>
                <a:gridCol w="825885">
                  <a:extLst>
                    <a:ext uri="{9D8B030D-6E8A-4147-A177-3AD203B41FA5}">
                      <a16:colId xmlns:a16="http://schemas.microsoft.com/office/drawing/2014/main" val="3056934714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3 Rückstellg. Schaden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u="none" strike="noStrike">
                          <a:effectLst/>
                        </a:rPr>
                        <a:t>6000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AT" sz="1200" u="none" strike="noStrike">
                          <a:effectLst/>
                        </a:rPr>
                        <a:t>/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 dirty="0">
                          <a:effectLst/>
                        </a:rPr>
                        <a:t>2 Bank</a:t>
                      </a:r>
                      <a:endParaRPr lang="de-A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u="none" strike="noStrike">
                          <a:effectLst/>
                        </a:rPr>
                        <a:t>8000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1197202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7 Aufw. Vorperioden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u="none" strike="noStrike">
                          <a:effectLst/>
                        </a:rPr>
                        <a:t>2000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89451201"/>
                  </a:ext>
                </a:extLst>
              </a:tr>
            </a:tbl>
          </a:graphicData>
        </a:graphic>
      </p:graphicFrame>
      <p:sp>
        <p:nvSpPr>
          <p:cNvPr id="13" name="Rechteck 12">
            <a:extLst>
              <a:ext uri="{FF2B5EF4-FFF2-40B4-BE49-F238E27FC236}">
                <a16:creationId xmlns:a16="http://schemas.microsoft.com/office/drawing/2014/main" id="{0C0773B7-BD89-6D43-A003-A8228C7A2E50}"/>
              </a:ext>
            </a:extLst>
          </p:cNvPr>
          <p:cNvSpPr/>
          <p:nvPr/>
        </p:nvSpPr>
        <p:spPr>
          <a:xfrm>
            <a:off x="5326821" y="4449929"/>
            <a:ext cx="6442166" cy="6966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de-DE" sz="1000" dirty="0"/>
              <a:t>Rechnungsabgrenzungen erkennen: (4 Arten, eigene und fremde Vorauszahlungen, eigenen und fremde Rückstände) </a:t>
            </a:r>
          </a:p>
          <a:p>
            <a:pPr marL="228600" indent="-228600" algn="thaiDist">
              <a:buFont typeface="+mj-lt"/>
              <a:buAutoNum type="alphaLcParenR"/>
            </a:pPr>
            <a:r>
              <a:rPr lang="de-DE" sz="1000" dirty="0"/>
              <a:t>Fremde Vorauszahlung: … Erträge / PRA</a:t>
            </a:r>
          </a:p>
          <a:p>
            <a:pPr marL="228600" indent="-228600" algn="thaiDist">
              <a:buFont typeface="+mj-lt"/>
              <a:buAutoNum type="alphaLcParenR"/>
            </a:pPr>
            <a:r>
              <a:rPr lang="de-DE" sz="1000" dirty="0"/>
              <a:t>Eigene Vorauszahlung: … ARA / Aufwand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AF73DBD-8508-8343-8C12-F99D0CFB4C36}"/>
              </a:ext>
            </a:extLst>
          </p:cNvPr>
          <p:cNvSpPr/>
          <p:nvPr/>
        </p:nvSpPr>
        <p:spPr>
          <a:xfrm>
            <a:off x="5314557" y="158566"/>
            <a:ext cx="6660191" cy="8447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de-DE" sz="1000" dirty="0"/>
              <a:t>Rückstellungen erkennen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Rückstellungen: Ungewissheit in Höhe bzw. ob und wann … Rückstellung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Rückstellung, die für letztes Jahr gebildet war zu wenig, daher muss noch Aufwand aus VP gebucht werden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Keine weitere Bildung erforderlich</a:t>
            </a:r>
          </a:p>
        </p:txBody>
      </p:sp>
    </p:spTree>
    <p:extLst>
      <p:ext uri="{BB962C8B-B14F-4D97-AF65-F5344CB8AC3E}">
        <p14:creationId xmlns:p14="http://schemas.microsoft.com/office/powerpoint/2010/main" val="253773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637690" y="89584"/>
            <a:ext cx="3318065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latin typeface="+mj-lt"/>
                <a:cs typeface="Chalkduster"/>
              </a:rPr>
              <a:t>Bilanzierung UV/ Forderungen</a:t>
            </a:r>
          </a:p>
          <a:p>
            <a:endParaRPr lang="de-DE" sz="900" dirty="0">
              <a:latin typeface="+mj-lt"/>
              <a:cs typeface="Chalkduster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955754" y="89584"/>
            <a:ext cx="5712246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+mj-lt"/>
                <a:cs typeface="Chalkduster"/>
              </a:rPr>
              <a:t>Ziel/Kompetenzen: Jahresabschlussarbeiten bei Umlaufvermögen/Forderungen (UV) durchführen können: Forderungen beschreiben können (einbringlich, zweifelhaft, uneinbringlich) relevante Prinzipien erklären können, Einzel-Bewertung und Pauschal-Bewertung und notwendige Buchungen durchführen können;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551179" y="785279"/>
            <a:ext cx="736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1)Wo?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617483" y="761200"/>
            <a:ext cx="2366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2) Was sind Forderungen?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114048" y="757074"/>
            <a:ext cx="24681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3) Welche Prinzipien gelten</a:t>
            </a:r>
          </a:p>
          <a:p>
            <a:r>
              <a:rPr lang="de-DE" sz="1600" dirty="0">
                <a:latin typeface="+mj-lt"/>
                <a:cs typeface="Chalkduster"/>
              </a:rPr>
              <a:t>bei der Bewertung?</a:t>
            </a: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880" y="930477"/>
            <a:ext cx="673943" cy="421214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103" y="1244264"/>
            <a:ext cx="1077719" cy="93191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895355" y="1147353"/>
            <a:ext cx="218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</a:rPr>
              <a:t>A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167416" y="1147353"/>
            <a:ext cx="210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</a:rPr>
              <a:t>P</a:t>
            </a:r>
          </a:p>
        </p:txBody>
      </p:sp>
      <p:cxnSp>
        <p:nvCxnSpPr>
          <p:cNvPr id="13" name="Gerade Verbindung 12"/>
          <p:cNvCxnSpPr/>
          <p:nvPr/>
        </p:nvCxnSpPr>
        <p:spPr>
          <a:xfrm>
            <a:off x="4074192" y="1185389"/>
            <a:ext cx="439404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3687023" y="1255160"/>
            <a:ext cx="313647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900" dirty="0">
                <a:latin typeface="+mj-lt"/>
                <a:cs typeface="Chalkduster"/>
              </a:rPr>
              <a:t>Schulden, die jemand anderer bei mir gemacht hat weil er z.B.</a:t>
            </a:r>
          </a:p>
          <a:p>
            <a:pPr marL="171450" indent="-171450">
              <a:buFont typeface="Arial"/>
              <a:buChar char="•"/>
            </a:pPr>
            <a:r>
              <a:rPr lang="de-AT" sz="900" dirty="0">
                <a:latin typeface="+mj-lt"/>
                <a:cs typeface="Chalkduster"/>
              </a:rPr>
              <a:t>Auf Ziel eingekauft hat</a:t>
            </a:r>
          </a:p>
          <a:p>
            <a:pPr marL="171450" indent="-171450">
              <a:buFont typeface="Arial"/>
              <a:buChar char="•"/>
            </a:pPr>
            <a:r>
              <a:rPr lang="de-AT" sz="900" dirty="0">
                <a:latin typeface="+mj-lt"/>
                <a:cs typeface="Chalkduster"/>
              </a:rPr>
              <a:t>Ein Darlehen bei mir aufgenommen hat</a:t>
            </a:r>
          </a:p>
          <a:p>
            <a:pPr marL="171450" indent="-171450">
              <a:buFont typeface="Arial"/>
              <a:buChar char="•"/>
            </a:pPr>
            <a:r>
              <a:rPr lang="de-AT" sz="900" dirty="0">
                <a:latin typeface="+mj-lt"/>
                <a:cs typeface="Chalkduster"/>
              </a:rPr>
              <a:t>Bzw. ich aus einem sonstigen Grund eine Forderung habe</a:t>
            </a:r>
          </a:p>
          <a:p>
            <a:r>
              <a:rPr lang="de-AT" sz="900" dirty="0">
                <a:latin typeface="+mj-lt"/>
                <a:cs typeface="Chalkduster"/>
              </a:rPr>
              <a:t>Forderungen gehören zum Umlaufvermögen</a:t>
            </a:r>
          </a:p>
        </p:txBody>
      </p:sp>
      <p:sp>
        <p:nvSpPr>
          <p:cNvPr id="15" name="Pfeil nach unten 14"/>
          <p:cNvSpPr/>
          <p:nvPr/>
        </p:nvSpPr>
        <p:spPr>
          <a:xfrm>
            <a:off x="7108295" y="1330136"/>
            <a:ext cx="439598" cy="845218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7465726" y="1257476"/>
            <a:ext cx="3202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Strenges Niederstwertprinzip,</a:t>
            </a:r>
          </a:p>
          <a:p>
            <a:r>
              <a:rPr lang="de-DE" sz="900" dirty="0">
                <a:latin typeface="+mj-lt"/>
                <a:cs typeface="Chalkduster"/>
              </a:rPr>
              <a:t>(Unterprinzip des Vorsichtsprinzips) d.h. bei einer Wertminderung muss der niedrigere Wert am Bilanzstichtag angesetzt werden. Wertminderungen treten bei Forderungen dann auf, wenn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mein Schuldner </a:t>
            </a:r>
            <a:r>
              <a:rPr lang="de-DE" sz="900" dirty="0">
                <a:latin typeface="+mj-lt"/>
                <a:cs typeface="Chalkduster"/>
              </a:rPr>
              <a:t>in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Zahlungsschwierigkeiten</a:t>
            </a:r>
            <a:r>
              <a:rPr lang="de-DE" sz="900" dirty="0">
                <a:latin typeface="+mj-lt"/>
                <a:cs typeface="Chalkduster"/>
              </a:rPr>
              <a:t> kommt. </a:t>
            </a:r>
          </a:p>
        </p:txBody>
      </p:sp>
      <p:graphicFrame>
        <p:nvGraphicFramePr>
          <p:cNvPr id="28" name="Tabelle 27"/>
          <p:cNvGraphicFramePr>
            <a:graphicFrameLocks noGrp="1"/>
          </p:cNvGraphicFramePr>
          <p:nvPr/>
        </p:nvGraphicFramePr>
        <p:xfrm>
          <a:off x="5157939" y="2840253"/>
          <a:ext cx="5406133" cy="612749"/>
        </p:xfrm>
        <a:graphic>
          <a:graphicData uri="http://schemas.openxmlformats.org/drawingml/2006/table">
            <a:tbl>
              <a:tblPr/>
              <a:tblGrid>
                <a:gridCol w="47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46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15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9781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  <a:cs typeface="Chalkduster"/>
                        </a:rPr>
                        <a:t>1) Uneinbringliche</a:t>
                      </a:r>
                      <a:r>
                        <a:rPr lang="de-DE" sz="1000" b="0" i="0" u="none" strike="noStrike" baseline="0" dirty="0">
                          <a:solidFill>
                            <a:srgbClr val="FF0000"/>
                          </a:solidFill>
                          <a:effectLst/>
                          <a:latin typeface="+mj-lt"/>
                          <a:cs typeface="Chalkduster"/>
                        </a:rPr>
                        <a:t> </a:t>
                      </a:r>
                      <a:r>
                        <a:rPr lang="de-DE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(ganz oder </a:t>
                      </a:r>
                      <a:r>
                        <a:rPr lang="de-DE" sz="10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tw</a:t>
                      </a:r>
                      <a:r>
                        <a:rPr lang="de-DE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.) </a:t>
                      </a:r>
                      <a:r>
                        <a:rPr lang="de-DE" sz="1000" b="0" i="0" u="none" strike="noStrike" baseline="0" dirty="0">
                          <a:solidFill>
                            <a:srgbClr val="FF0000"/>
                          </a:solidFill>
                          <a:effectLst/>
                          <a:latin typeface="+mj-lt"/>
                          <a:cs typeface="Chalkduster"/>
                        </a:rPr>
                        <a:t>&gt; Nettoforderung abschreiben, UST-korrigieren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484"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Chalkduste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FF6600"/>
                          </a:solidFill>
                          <a:effectLst/>
                          <a:latin typeface="+mj-lt"/>
                          <a:cs typeface="Chalkduster"/>
                        </a:rPr>
                        <a:t>2) Zweifelhafte</a:t>
                      </a:r>
                      <a:r>
                        <a:rPr lang="de-DE" sz="1000" b="0" i="0" u="none" strike="noStrike" baseline="0" dirty="0">
                          <a:solidFill>
                            <a:srgbClr val="FF6600"/>
                          </a:solidFill>
                          <a:effectLst/>
                          <a:latin typeface="+mj-lt"/>
                          <a:cs typeface="Chalkduster"/>
                        </a:rPr>
                        <a:t> Forderungen &gt; Nettoforderung wert-berichtigen, UST unverändert</a:t>
                      </a:r>
                      <a:endParaRPr lang="de-DE" sz="1000" b="0" i="0" u="none" strike="noStrike" dirty="0">
                        <a:solidFill>
                          <a:srgbClr val="FF6600"/>
                        </a:solidFill>
                        <a:effectLst/>
                        <a:latin typeface="+mj-lt"/>
                        <a:cs typeface="Chalkduste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Chalkduste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1484"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Chalkduste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  <a:cs typeface="Chalkduster"/>
                        </a:rPr>
                        <a:t>3)</a:t>
                      </a:r>
                      <a:r>
                        <a:rPr lang="de-DE" sz="1000" b="0" i="0" u="none" strike="noStrike" baseline="0" dirty="0">
                          <a:solidFill>
                            <a:srgbClr val="008000"/>
                          </a:solidFill>
                          <a:effectLst/>
                          <a:latin typeface="+mj-lt"/>
                          <a:cs typeface="Chalkduster"/>
                        </a:rPr>
                        <a:t> Ei</a:t>
                      </a:r>
                      <a:r>
                        <a:rPr lang="de-DE" sz="10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  <a:cs typeface="Chalkduster"/>
                        </a:rPr>
                        <a:t>nbringliche Forderungen &gt; kein Handlungsbedarf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1" name="Rechteck 30"/>
          <p:cNvSpPr/>
          <p:nvPr/>
        </p:nvSpPr>
        <p:spPr>
          <a:xfrm>
            <a:off x="4762501" y="2826391"/>
            <a:ext cx="5801571" cy="707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1671391" y="3948499"/>
            <a:ext cx="8892680" cy="28107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1551179" y="3579166"/>
            <a:ext cx="2416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+mj-lt"/>
                <a:cs typeface="Chalkduster"/>
              </a:rPr>
              <a:t>6) Was ist wann zu tun?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1524000" y="2254790"/>
            <a:ext cx="21339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5) Welche Bewertungs-</a:t>
            </a:r>
          </a:p>
          <a:p>
            <a:r>
              <a:rPr lang="de-DE" sz="1600" dirty="0">
                <a:latin typeface="+mj-lt"/>
                <a:cs typeface="Chalkduster"/>
              </a:rPr>
              <a:t>Möglichkeiten gibt es?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4762501" y="2265728"/>
            <a:ext cx="410651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4) Welche Kategorien von Forderungen gibt es, </a:t>
            </a:r>
          </a:p>
          <a:p>
            <a:r>
              <a:rPr lang="de-DE" sz="1600" dirty="0">
                <a:latin typeface="+mj-lt"/>
                <a:cs typeface="Chalkduster"/>
              </a:rPr>
              <a:t>    und was lässt sich daraus schließen?</a:t>
            </a:r>
          </a:p>
        </p:txBody>
      </p:sp>
      <p:graphicFrame>
        <p:nvGraphicFramePr>
          <p:cNvPr id="20" name="Tabelle 19"/>
          <p:cNvGraphicFramePr>
            <a:graphicFrameLocks noGrp="1"/>
          </p:cNvGraphicFramePr>
          <p:nvPr/>
        </p:nvGraphicFramePr>
        <p:xfrm>
          <a:off x="1897486" y="2840253"/>
          <a:ext cx="2696673" cy="706288"/>
        </p:xfrm>
        <a:graphic>
          <a:graphicData uri="http://schemas.openxmlformats.org/drawingml/2006/table">
            <a:tbl>
              <a:tblPr/>
              <a:tblGrid>
                <a:gridCol w="1420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60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3208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Bewertung: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wann: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619">
                <a:tc>
                  <a:txBody>
                    <a:bodyPr/>
                    <a:lstStyle/>
                    <a:p>
                      <a:pPr marL="228600" indent="-228600" algn="l" fontAlgn="b">
                        <a:buAutoNum type="arabicParenR"/>
                      </a:pP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Einzelbewertung</a:t>
                      </a:r>
                    </a:p>
                    <a:p>
                      <a:pPr marL="228600" indent="-228600" algn="l" fontAlgn="b">
                        <a:buAutoNum type="arabicParenR"/>
                      </a:pP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größere Forderungen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619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2) Pauschal-Bewertung</a:t>
                      </a:r>
                    </a:p>
                    <a:p>
                      <a:pPr algn="l" fontAlgn="b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viele kleine Beträge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8447" y="2839566"/>
            <a:ext cx="282911" cy="673132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391" y="2882318"/>
            <a:ext cx="181732" cy="378768"/>
          </a:xfrm>
          <a:prstGeom prst="rect">
            <a:avLst/>
          </a:prstGeom>
        </p:spPr>
      </p:pic>
      <p:pic>
        <p:nvPicPr>
          <p:cNvPr id="17" name="Bild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9550" y="3240418"/>
            <a:ext cx="297935" cy="338748"/>
          </a:xfrm>
          <a:prstGeom prst="rect">
            <a:avLst/>
          </a:prstGeom>
        </p:spPr>
      </p:pic>
      <p:graphicFrame>
        <p:nvGraphicFramePr>
          <p:cNvPr id="23" name="Tabelle 22"/>
          <p:cNvGraphicFramePr>
            <a:graphicFrameLocks noGrp="1"/>
          </p:cNvGraphicFramePr>
          <p:nvPr/>
        </p:nvGraphicFramePr>
        <p:xfrm>
          <a:off x="1663807" y="3948498"/>
          <a:ext cx="8229599" cy="357058"/>
        </p:xfrm>
        <a:graphic>
          <a:graphicData uri="http://schemas.openxmlformats.org/drawingml/2006/table">
            <a:tbl>
              <a:tblPr/>
              <a:tblGrid>
                <a:gridCol w="2611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7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74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418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7058"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558" marR="11558" marT="1155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t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Schritte und Reihenfolge</a:t>
                      </a:r>
                    </a:p>
                  </a:txBody>
                  <a:tcPr marL="11558" marR="11558" marT="115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t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Berechnung u. Besonderheiten</a:t>
                      </a:r>
                    </a:p>
                  </a:txBody>
                  <a:tcPr marL="11558" marR="11558" marT="115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t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Buchung</a:t>
                      </a:r>
                    </a:p>
                  </a:txBody>
                  <a:tcPr marL="11558" marR="11558" marT="115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2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4" name="Tabelle 23"/>
          <p:cNvGraphicFramePr>
            <a:graphicFrameLocks noGrp="1"/>
          </p:cNvGraphicFramePr>
          <p:nvPr/>
        </p:nvGraphicFramePr>
        <p:xfrm>
          <a:off x="1684551" y="4314611"/>
          <a:ext cx="8229599" cy="485454"/>
        </p:xfrm>
        <a:graphic>
          <a:graphicData uri="http://schemas.openxmlformats.org/drawingml/2006/table">
            <a:tbl>
              <a:tblPr/>
              <a:tblGrid>
                <a:gridCol w="2464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98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07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5454"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Uneinbringlich</a:t>
                      </a:r>
                    </a:p>
                    <a:p>
                      <a:pPr algn="l" fontAlgn="b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558" marR="11558" marT="115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l" fontAlgn="t"/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Ermittlung der Abschreibung &gt; </a:t>
                      </a:r>
                    </a:p>
                    <a:p>
                      <a:pPr algn="l" fontAlgn="t"/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uneinbringlicher Teil                   </a:t>
                      </a:r>
                    </a:p>
                    <a:p>
                      <a:pPr algn="l" fontAlgn="t"/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(</a:t>
                      </a:r>
                      <a:r>
                        <a:rPr lang="de-DE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tw</a:t>
                      </a:r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 oder ganz)</a:t>
                      </a:r>
                    </a:p>
                  </a:txBody>
                  <a:tcPr marL="11558" marR="11558" marT="115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l" fontAlgn="t"/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Erst hier darf UST </a:t>
                      </a:r>
                      <a:r>
                        <a:rPr lang="de-DE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korregiert</a:t>
                      </a:r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werden (UST Verbindlichkeit wird im Soll ausgebucht).</a:t>
                      </a:r>
                    </a:p>
                  </a:txBody>
                  <a:tcPr marL="11558" marR="11558" marT="115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l" fontAlgn="t"/>
                      <a:r>
                        <a:rPr lang="de-DE" sz="8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7 </a:t>
                      </a:r>
                      <a:r>
                        <a:rPr lang="de-DE" sz="800" b="0" i="0" u="none" strike="noStrike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Absch</a:t>
                      </a:r>
                      <a:r>
                        <a:rPr lang="de-DE" sz="8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. auf Ford z.B. 10%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,  </a:t>
                      </a:r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 UST 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  20010</a:t>
                      </a:r>
                    </a:p>
                  </a:txBody>
                  <a:tcPr marL="11558" marR="11558" marT="115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Tabelle 24"/>
          <p:cNvGraphicFramePr>
            <a:graphicFrameLocks noGrp="1"/>
          </p:cNvGraphicFramePr>
          <p:nvPr/>
        </p:nvGraphicFramePr>
        <p:xfrm>
          <a:off x="1684551" y="4898158"/>
          <a:ext cx="8229600" cy="1185038"/>
        </p:xfrm>
        <a:graphic>
          <a:graphicData uri="http://schemas.openxmlformats.org/drawingml/2006/table">
            <a:tbl>
              <a:tblPr/>
              <a:tblGrid>
                <a:gridCol w="24810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2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08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6113">
                <a:tc rowSpan="2">
                  <a:txBody>
                    <a:bodyPr/>
                    <a:lstStyle/>
                    <a:p>
                      <a:pPr algn="ctr" fontAlgn="t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t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t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zweifelhaft </a:t>
                      </a:r>
                    </a:p>
                    <a:p>
                      <a:pPr algn="ctr" fontAlgn="t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(Einzel-Wert-Berichtigung)</a:t>
                      </a:r>
                    </a:p>
                  </a:txBody>
                  <a:tcPr marL="11558" marR="11558" marT="115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Ermittlung</a:t>
                      </a:r>
                      <a:r>
                        <a:rPr lang="de-DE" sz="7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der EWB am 31.12. </a:t>
                      </a:r>
                    </a:p>
                    <a:p>
                      <a:pPr algn="l" fontAlgn="b"/>
                      <a:r>
                        <a:rPr lang="de-DE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Für alle Situationen den                                     1) Nettobetrag ermitteln,                                  2) alle zweifelhaften Teile der</a:t>
                      </a:r>
                      <a:r>
                        <a:rPr lang="de-DE" sz="7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Forderungen</a:t>
                      </a:r>
                      <a:r>
                        <a:rPr lang="de-DE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ermitteln und addieren </a:t>
                      </a:r>
                    </a:p>
                    <a:p>
                      <a:pPr algn="l" fontAlgn="b"/>
                      <a:r>
                        <a:rPr lang="de-DE" sz="7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= </a:t>
                      </a:r>
                      <a:r>
                        <a:rPr lang="de-DE" sz="7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Endbestand </a:t>
                      </a:r>
                      <a:r>
                        <a:rPr lang="de-DE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der Wertberichtigung (WB).                </a:t>
                      </a:r>
                    </a:p>
                    <a:p>
                      <a:pPr algn="l" fontAlgn="b"/>
                      <a:r>
                        <a:rPr lang="de-DE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3) Ermittlung der Veränderung der WB: </a:t>
                      </a:r>
                    </a:p>
                    <a:p>
                      <a:pPr algn="l" fontAlgn="b"/>
                      <a:r>
                        <a:rPr lang="de-DE" sz="7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EB-AB </a:t>
                      </a:r>
                      <a:r>
                        <a:rPr lang="de-DE" sz="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(lt. Saldenliste)</a:t>
                      </a:r>
                      <a:endParaRPr lang="de-DE" sz="700" b="0" i="0" u="none" strike="noStrik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558" marR="11558" marT="115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  <a:r>
                        <a:rPr lang="de-DE" sz="7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EWB (trotz Kontenklasse 2) ist ein passives Bestandskonto (Wertberichtigung zu einem aktiven Konto)</a:t>
                      </a:r>
                    </a:p>
                    <a:p>
                      <a:pPr algn="l" fontAlgn="b"/>
                      <a:endParaRPr lang="de-DE" sz="7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l" fontAlgn="b"/>
                      <a:r>
                        <a:rPr lang="de-DE" sz="7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Wenn EB &gt; AB (es wird mehr) dann wird  die „2 EWB“ im Haben gebucht</a:t>
                      </a:r>
                    </a:p>
                    <a:p>
                      <a:pPr algn="l" fontAlgn="b"/>
                      <a:endParaRPr lang="de-DE" sz="7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l" fontAlgn="b"/>
                      <a:r>
                        <a:rPr lang="de-DE" sz="7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Wenn EB &lt; AB (es wird weniger) dann wird die „2 EWB“ im Soll gebucht.</a:t>
                      </a:r>
                    </a:p>
                    <a:p>
                      <a:pPr algn="l" fontAlgn="b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558" marR="11558" marT="115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+: </a:t>
                      </a:r>
                      <a:r>
                        <a:rPr lang="de-DE" sz="800" b="0" i="0" u="none" strike="noStrike" dirty="0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7 Zuweisung zu WB Ford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/2 EWB zu Ford </a:t>
                      </a:r>
                    </a:p>
                  </a:txBody>
                  <a:tcPr marL="11558" marR="11558" marT="115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89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-: 2 EWB zu Ford</a:t>
                      </a:r>
                      <a:r>
                        <a:rPr lang="de-DE" sz="800" b="0" i="0" u="none" strike="noStrike" dirty="0">
                          <a:solidFill>
                            <a:srgbClr val="E46C0A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 </a:t>
                      </a:r>
                      <a:r>
                        <a:rPr lang="de-DE" sz="800" b="0" i="0" u="none" strike="noStrike" dirty="0">
                          <a:solidFill>
                            <a:srgbClr val="538DD5"/>
                          </a:solidFill>
                          <a:effectLst/>
                          <a:latin typeface="+mj-lt"/>
                        </a:rPr>
                        <a:t>4 Erträge aus Aufl.</a:t>
                      </a:r>
                      <a:r>
                        <a:rPr lang="de-DE" sz="800" b="0" i="0" u="none" strike="noStrike" baseline="0" dirty="0">
                          <a:solidFill>
                            <a:srgbClr val="538DD5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800" b="0" i="0" u="none" strike="noStrike" dirty="0">
                          <a:solidFill>
                            <a:srgbClr val="538DD5"/>
                          </a:solidFill>
                          <a:effectLst/>
                          <a:latin typeface="+mj-lt"/>
                        </a:rPr>
                        <a:t> WB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558" marR="11558" marT="115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6" name="Tabelle 25"/>
          <p:cNvGraphicFramePr>
            <a:graphicFrameLocks noGrp="1"/>
          </p:cNvGraphicFramePr>
          <p:nvPr/>
        </p:nvGraphicFramePr>
        <p:xfrm>
          <a:off x="1684553" y="5967930"/>
          <a:ext cx="8229599" cy="543951"/>
        </p:xfrm>
        <a:graphic>
          <a:graphicData uri="http://schemas.openxmlformats.org/drawingml/2006/table">
            <a:tbl>
              <a:tblPr/>
              <a:tblGrid>
                <a:gridCol w="2481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02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35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4780">
                <a:tc rowSpan="2">
                  <a:txBody>
                    <a:bodyPr/>
                    <a:lstStyle/>
                    <a:p>
                      <a:pPr algn="ctr" fontAlgn="t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t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zweifelhaft </a:t>
                      </a:r>
                    </a:p>
                    <a:p>
                      <a:pPr algn="ctr" fontAlgn="t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(Pauschal-Wert-Berichtigung)</a:t>
                      </a:r>
                    </a:p>
                  </a:txBody>
                  <a:tcPr marL="11558" marR="11558" marT="115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Ermittlung des Standes der PWB am 31.12. des Abschlussjahres</a:t>
                      </a:r>
                    </a:p>
                  </a:txBody>
                  <a:tcPr marL="11558" marR="11558" marT="115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Wenn erforderlich: für alle weiteren:</a:t>
                      </a:r>
                    </a:p>
                    <a:p>
                      <a:pPr algn="ctr" fontAlgn="b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b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558" marR="11558" marT="115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+: </a:t>
                      </a:r>
                      <a:r>
                        <a:rPr lang="de-DE" sz="800" b="0" i="0" u="none" strike="noStrike" dirty="0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7 Zuweisung zu PWB Ford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/ 2 PWB </a:t>
                      </a:r>
                      <a:r>
                        <a:rPr lang="de-DE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zFord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558" marR="11558" marT="115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553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-: 2 PWB zu Ford</a:t>
                      </a:r>
                      <a:r>
                        <a:rPr lang="de-DE" sz="800" b="0" i="0" u="none" strike="noStrike" dirty="0">
                          <a:solidFill>
                            <a:srgbClr val="E46C0A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</a:t>
                      </a:r>
                      <a:r>
                        <a:rPr lang="de-DE" sz="800" b="0" i="0" u="none" strike="noStrike" dirty="0">
                          <a:solidFill>
                            <a:srgbClr val="538DD5"/>
                          </a:solidFill>
                          <a:effectLst/>
                          <a:latin typeface="+mj-lt"/>
                        </a:rPr>
                        <a:t> 4 Erträge aus Aufl. WB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558" marR="11558" marT="115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7" name="Tabelle 26"/>
          <p:cNvGraphicFramePr>
            <a:graphicFrameLocks noGrp="1"/>
          </p:cNvGraphicFramePr>
          <p:nvPr/>
        </p:nvGraphicFramePr>
        <p:xfrm>
          <a:off x="1684550" y="6580025"/>
          <a:ext cx="8229600" cy="179198"/>
        </p:xfrm>
        <a:graphic>
          <a:graphicData uri="http://schemas.openxmlformats.org/drawingml/2006/table">
            <a:tbl>
              <a:tblPr/>
              <a:tblGrid>
                <a:gridCol w="2481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78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98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2923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de-DE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Chalkduster"/>
                        </a:rPr>
                        <a:t>einbringlich</a:t>
                      </a:r>
                      <a:endParaRPr lang="de-DE" sz="1000" b="0" i="0" u="none" strike="noStrike" dirty="0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1558" marR="11558" marT="115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1558" marR="11558" marT="115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1558" marR="11558" marT="115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1558" marR="11558" marT="115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9" name="Gerade Verbindung 18"/>
          <p:cNvCxnSpPr/>
          <p:nvPr/>
        </p:nvCxnSpPr>
        <p:spPr>
          <a:xfrm>
            <a:off x="10015410" y="5094065"/>
            <a:ext cx="51147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hteck 32"/>
          <p:cNvSpPr/>
          <p:nvPr/>
        </p:nvSpPr>
        <p:spPr>
          <a:xfrm>
            <a:off x="10015410" y="5178733"/>
            <a:ext cx="239889" cy="32455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34" name="Rechteck 33"/>
          <p:cNvSpPr/>
          <p:nvPr/>
        </p:nvSpPr>
        <p:spPr>
          <a:xfrm>
            <a:off x="10295072" y="5305733"/>
            <a:ext cx="281370" cy="19755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" dirty="0">
                <a:latin typeface="+mj-lt"/>
              </a:rPr>
              <a:t>WB</a:t>
            </a:r>
          </a:p>
        </p:txBody>
      </p:sp>
      <p:cxnSp>
        <p:nvCxnSpPr>
          <p:cNvPr id="35" name="Gerade Verbindung 34"/>
          <p:cNvCxnSpPr/>
          <p:nvPr/>
        </p:nvCxnSpPr>
        <p:spPr>
          <a:xfrm>
            <a:off x="9987188" y="5713496"/>
            <a:ext cx="51147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hteck 35"/>
          <p:cNvSpPr/>
          <p:nvPr/>
        </p:nvSpPr>
        <p:spPr>
          <a:xfrm>
            <a:off x="9987188" y="5798164"/>
            <a:ext cx="239889" cy="32455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37" name="Rechteck 36"/>
          <p:cNvSpPr/>
          <p:nvPr/>
        </p:nvSpPr>
        <p:spPr>
          <a:xfrm>
            <a:off x="10266851" y="5925164"/>
            <a:ext cx="283961" cy="19755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" dirty="0">
                <a:latin typeface="+mj-lt"/>
              </a:rPr>
              <a:t>WB</a:t>
            </a:r>
          </a:p>
        </p:txBody>
      </p:sp>
      <p:sp>
        <p:nvSpPr>
          <p:cNvPr id="39" name="Rechteck 38"/>
          <p:cNvSpPr/>
          <p:nvPr/>
        </p:nvSpPr>
        <p:spPr>
          <a:xfrm flipV="1">
            <a:off x="10279221" y="5925164"/>
            <a:ext cx="27159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73746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96B6AA3-D3D1-C245-93C5-06FD44B6C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25425"/>
            <a:ext cx="4687765" cy="5803900"/>
          </a:xfrm>
          <a:prstGeom prst="rect">
            <a:avLst/>
          </a:prstGeom>
        </p:spPr>
      </p:pic>
      <p:pic>
        <p:nvPicPr>
          <p:cNvPr id="6" name="Grafik 5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4C6C223C-7780-D14C-9DFE-55F44B0D6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371" y="2943619"/>
            <a:ext cx="5794903" cy="3720683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784EC837-4C49-BE4A-9B0B-F66921C90139}"/>
              </a:ext>
            </a:extLst>
          </p:cNvPr>
          <p:cNvSpPr/>
          <p:nvPr/>
        </p:nvSpPr>
        <p:spPr>
          <a:xfrm>
            <a:off x="6327782" y="517972"/>
            <a:ext cx="5540079" cy="18357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de-DE" sz="1000" dirty="0"/>
              <a:t>Forderungssituationen beurteilen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Alle Situationen die uneinbringlich sind:  Im uneinbringlichen Ausmaß abschreiben und UST im Soll ausbuchen, im Haben auf das Kundenkonto buchen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Alle Situationen die zweifelhaft sind: alle zweifelhaftenteile (netto) summieren =  Endbestand der Wertberichtigung: 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Wenn EB der Wertberichtigung höher ist als in der Saldenliste: 7 Zuweisung WB / 2 Einzel WB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Wenn EB der Wertberichtigung niedriger ist: 2 EWB / 4 Erträge aus der Auflösung von WB…</a:t>
            </a:r>
          </a:p>
          <a:p>
            <a:pPr marL="228600" indent="-228600" algn="thaiDist">
              <a:buAutoNum type="arabicParenR"/>
            </a:pPr>
            <a:endParaRPr lang="de-DE" sz="1000" dirty="0"/>
          </a:p>
          <a:p>
            <a:pPr marL="228600" indent="-228600" algn="thaiDist">
              <a:buAutoNum type="arabicParenR"/>
            </a:pPr>
            <a:r>
              <a:rPr lang="de-DE" sz="1000" dirty="0"/>
              <a:t>Pauschale WB gleich behandeln wie Einzel WB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7B4B845-7ADC-FB43-B2A7-01F14B3378C2}"/>
              </a:ext>
            </a:extLst>
          </p:cNvPr>
          <p:cNvSpPr txBox="1"/>
          <p:nvPr/>
        </p:nvSpPr>
        <p:spPr>
          <a:xfrm>
            <a:off x="1845734" y="69265"/>
            <a:ext cx="1831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Aus gutem Grund</a:t>
            </a:r>
          </a:p>
        </p:txBody>
      </p:sp>
    </p:spTree>
    <p:extLst>
      <p:ext uri="{BB962C8B-B14F-4D97-AF65-F5344CB8AC3E}">
        <p14:creationId xmlns:p14="http://schemas.microsoft.com/office/powerpoint/2010/main" val="328002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39DEF81-CC31-BC49-91EF-B2B8CB37E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9809"/>
            <a:ext cx="6273800" cy="24511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80A8835-1F0C-044E-80B5-9C2FD5032FB5}"/>
              </a:ext>
            </a:extLst>
          </p:cNvPr>
          <p:cNvSpPr txBox="1"/>
          <p:nvPr/>
        </p:nvSpPr>
        <p:spPr>
          <a:xfrm>
            <a:off x="423334" y="377851"/>
            <a:ext cx="2630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Forderungen Hubertushof</a:t>
            </a:r>
          </a:p>
        </p:txBody>
      </p:sp>
      <p:pic>
        <p:nvPicPr>
          <p:cNvPr id="4" name="Grafik 3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DD7DED39-E8A0-C241-9D32-DDF9C4421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807" y="3825359"/>
            <a:ext cx="6155268" cy="12417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A5EABBA-26C0-6140-8A64-65E5DF002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47183"/>
            <a:ext cx="5943600" cy="20320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AC756871-AB15-AD40-9FBE-E107DD31B4B5}"/>
              </a:ext>
            </a:extLst>
          </p:cNvPr>
          <p:cNvSpPr/>
          <p:nvPr/>
        </p:nvSpPr>
        <p:spPr>
          <a:xfrm>
            <a:off x="6248402" y="2177440"/>
            <a:ext cx="5540079" cy="13954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de-DE" sz="1000" dirty="0"/>
              <a:t>Forderungssituationen beurteilen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Alle Situationen die uneinbringlich sind:  Im uneinbringlichen Ausmaß abschreiben und UST im Soll ausbuchen, im Haben auf das Kundenkonto buchen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Alle Situationen die zweifelhaft sind: alle zweifelhaftenteile (netto) summieren =  Endbestand der Wertberichtigung: 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Wenn EB der Wertberichtigung höher ist als in der Saldenliste: 7 Zuweisung WB / 2 Einzel WB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Wenn EB der Wertberichtigung niedriger ist: 2 EWB / 4 Erträge aus der Auflösung von WB…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C55A56B-D86D-1444-AABA-36C4240EA5D6}"/>
              </a:ext>
            </a:extLst>
          </p:cNvPr>
          <p:cNvSpPr/>
          <p:nvPr/>
        </p:nvSpPr>
        <p:spPr>
          <a:xfrm>
            <a:off x="6273800" y="5269468"/>
            <a:ext cx="5540079" cy="13954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de-DE" sz="1000" dirty="0"/>
              <a:t>Forderungssituationen beurteilen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Wie verändert sich das Beispiel, wenn der Text beim Kunden Karner folgendermaßen lautet:</a:t>
            </a:r>
          </a:p>
          <a:p>
            <a:pPr algn="thaiDist"/>
            <a:r>
              <a:rPr lang="de-DE" sz="1000" dirty="0"/>
              <a:t>Das Konkursverfahren wurde eröffnet, wir rechnen mit einer Quote von 19%.</a:t>
            </a:r>
          </a:p>
        </p:txBody>
      </p:sp>
    </p:spTree>
    <p:extLst>
      <p:ext uri="{BB962C8B-B14F-4D97-AF65-F5344CB8AC3E}">
        <p14:creationId xmlns:p14="http://schemas.microsoft.com/office/powerpoint/2010/main" val="115004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A6A5476-7962-954C-B8D2-271F6AAAC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785007"/>
            <a:ext cx="4660943" cy="369146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4A4127A-6CD1-524D-BAF5-9D8F5D952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866" y="4476474"/>
            <a:ext cx="7433733" cy="671976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F9D3C21A-1B06-DB42-80F4-77802FDB7B1D}"/>
              </a:ext>
            </a:extLst>
          </p:cNvPr>
          <p:cNvSpPr/>
          <p:nvPr/>
        </p:nvSpPr>
        <p:spPr>
          <a:xfrm>
            <a:off x="6248402" y="2177439"/>
            <a:ext cx="5540079" cy="18357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de-DE" sz="1000" dirty="0"/>
              <a:t>Forderungssituationen beurteilen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Alle Situationen die uneinbringlich sind:  Im uneinbringlichen Ausmaß abschreiben und UST im Soll ausbuchen, im Haben auf das Kundenkonto buchen</a:t>
            </a:r>
          </a:p>
          <a:p>
            <a:pPr marL="228600" indent="-228600" algn="thaiDist">
              <a:buAutoNum type="arabicParenR"/>
            </a:pPr>
            <a:endParaRPr lang="de-DE" sz="1000" dirty="0"/>
          </a:p>
          <a:p>
            <a:pPr marL="228600" indent="-228600" algn="thaiDist">
              <a:buAutoNum type="arabicParenR"/>
            </a:pPr>
            <a:r>
              <a:rPr lang="de-DE" sz="1000" dirty="0"/>
              <a:t>Ergänzen Sie diese Beispiel um eigenen Annahmen und lösen Sie diese.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12B2ABB-A141-7448-B04C-7D6EC82E73AC}"/>
              </a:ext>
            </a:extLst>
          </p:cNvPr>
          <p:cNvSpPr txBox="1"/>
          <p:nvPr/>
        </p:nvSpPr>
        <p:spPr>
          <a:xfrm>
            <a:off x="423334" y="377851"/>
            <a:ext cx="1542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Musterklausur</a:t>
            </a:r>
          </a:p>
        </p:txBody>
      </p:sp>
    </p:spTree>
    <p:extLst>
      <p:ext uri="{BB962C8B-B14F-4D97-AF65-F5344CB8AC3E}">
        <p14:creationId xmlns:p14="http://schemas.microsoft.com/office/powerpoint/2010/main" val="159939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C39C58-26F4-ED49-B6CF-B9403F246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Vorräte CM und Beispiele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0758CB-4B88-5647-A699-FB91E4A1A9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Aus gutem Grund</a:t>
            </a:r>
          </a:p>
          <a:p>
            <a:r>
              <a:rPr lang="de-DE" dirty="0"/>
              <a:t>Hubertushof</a:t>
            </a:r>
          </a:p>
          <a:p>
            <a:r>
              <a:rPr lang="de-DE" dirty="0"/>
              <a:t>Musterklausur</a:t>
            </a:r>
          </a:p>
        </p:txBody>
      </p:sp>
    </p:spTree>
    <p:extLst>
      <p:ext uri="{BB962C8B-B14F-4D97-AF65-F5344CB8AC3E}">
        <p14:creationId xmlns:p14="http://schemas.microsoft.com/office/powerpoint/2010/main" val="1833429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637690" y="89584"/>
            <a:ext cx="3933255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Bilanzierung Umlauf-vermögen / Vorräte</a:t>
            </a:r>
          </a:p>
          <a:p>
            <a:endParaRPr lang="de-DE" sz="1100" dirty="0">
              <a:latin typeface="+mj-lt"/>
              <a:cs typeface="Chalkduster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570944" y="89584"/>
            <a:ext cx="5097056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+mj-lt"/>
                <a:cs typeface="Chalkduster"/>
              </a:rPr>
              <a:t>Ziel/Kompetenzen: Jahresabschlussarbeiten bei Umlaufvermögen/Vorräten (UV) durchführen können: Vorräte beschreiben können, Prinzipien erklären können, </a:t>
            </a:r>
            <a:r>
              <a:rPr lang="de-DE" sz="900" dirty="0" err="1">
                <a:latin typeface="+mj-lt"/>
                <a:cs typeface="Chalkduster"/>
              </a:rPr>
              <a:t>Fifo</a:t>
            </a:r>
            <a:r>
              <a:rPr lang="de-DE" sz="900" dirty="0">
                <a:latin typeface="+mj-lt"/>
                <a:cs typeface="Chalkduster"/>
              </a:rPr>
              <a:t> u. Identitätspreisverfahren unterscheiden können, Bewertung und Buchungen durchführen können;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551179" y="651636"/>
            <a:ext cx="736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1)Wo?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882779" y="669840"/>
            <a:ext cx="19259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2) Was sind Vorräte?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888496" y="623431"/>
            <a:ext cx="24681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3) Welche Prinzipien gelten</a:t>
            </a:r>
          </a:p>
          <a:p>
            <a:r>
              <a:rPr lang="de-DE" sz="1600" dirty="0">
                <a:latin typeface="+mj-lt"/>
                <a:cs typeface="Chalkduster"/>
              </a:rPr>
              <a:t>bei der Bewertung?</a:t>
            </a: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880" y="796834"/>
            <a:ext cx="673943" cy="421214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103" y="1110621"/>
            <a:ext cx="1077719" cy="93191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895355" y="1013710"/>
            <a:ext cx="218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</a:rPr>
              <a:t>A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167416" y="1013710"/>
            <a:ext cx="210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</a:rPr>
              <a:t>P</a:t>
            </a:r>
          </a:p>
        </p:txBody>
      </p:sp>
      <p:cxnSp>
        <p:nvCxnSpPr>
          <p:cNvPr id="13" name="Gerade Verbindung 12"/>
          <p:cNvCxnSpPr/>
          <p:nvPr/>
        </p:nvCxnSpPr>
        <p:spPr>
          <a:xfrm>
            <a:off x="4074192" y="1051746"/>
            <a:ext cx="439404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3792626" y="1121517"/>
            <a:ext cx="303087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+mj-lt"/>
                <a:cs typeface="Chalkduster"/>
              </a:rPr>
              <a:t>Vermögen, welches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kurzfristig</a:t>
            </a:r>
            <a:r>
              <a:rPr lang="de-DE" sz="900" dirty="0">
                <a:latin typeface="+mj-lt"/>
                <a:cs typeface="Chalkduster"/>
              </a:rPr>
              <a:t> dem Betrieb dient: Vorräte:</a:t>
            </a:r>
          </a:p>
          <a:p>
            <a:pPr>
              <a:buClr>
                <a:srgbClr val="FF9900"/>
              </a:buClr>
              <a:buSzPct val="120000"/>
              <a:buFont typeface="Arial" charset="0"/>
              <a:buChar char="●"/>
              <a:defRPr/>
            </a:pPr>
            <a:r>
              <a:rPr lang="de-AT" sz="900" dirty="0">
                <a:latin typeface="+mj-lt"/>
                <a:cs typeface="Chalkduster"/>
              </a:rPr>
              <a:t>Roh-, Hilfs- und Betriebsstoffe,</a:t>
            </a:r>
          </a:p>
          <a:p>
            <a:pPr>
              <a:buClr>
                <a:srgbClr val="FF9900"/>
              </a:buClr>
              <a:buSzPct val="120000"/>
              <a:buFont typeface="Arial" charset="0"/>
              <a:buChar char="●"/>
              <a:defRPr/>
            </a:pPr>
            <a:r>
              <a:rPr lang="de-AT" sz="900" dirty="0">
                <a:latin typeface="+mj-lt"/>
                <a:cs typeface="Chalkduster"/>
              </a:rPr>
              <a:t>Waren (z.B. Lebensmittel, ...)</a:t>
            </a:r>
          </a:p>
          <a:p>
            <a:pPr>
              <a:buClr>
                <a:srgbClr val="FF9900"/>
              </a:buClr>
              <a:buSzPct val="120000"/>
              <a:buFont typeface="Arial" charset="0"/>
              <a:buChar char="●"/>
              <a:defRPr/>
            </a:pPr>
            <a:r>
              <a:rPr lang="de-AT" sz="900" dirty="0">
                <a:latin typeface="+mj-lt"/>
                <a:cs typeface="Chalkduster"/>
              </a:rPr>
              <a:t> noch nicht abrechenbare</a:t>
            </a:r>
            <a:r>
              <a:rPr lang="de-AT" sz="900" b="1" dirty="0">
                <a:latin typeface="+mj-lt"/>
                <a:cs typeface="Chalkduster"/>
              </a:rPr>
              <a:t> </a:t>
            </a:r>
            <a:r>
              <a:rPr lang="de-AT" sz="900" dirty="0">
                <a:latin typeface="+mj-lt"/>
                <a:cs typeface="Chalkduster"/>
              </a:rPr>
              <a:t>Leistungen</a:t>
            </a:r>
          </a:p>
          <a:p>
            <a:pPr>
              <a:buClr>
                <a:srgbClr val="FF9900"/>
              </a:buClr>
              <a:buSzPct val="120000"/>
              <a:buFont typeface="Arial" charset="0"/>
              <a:buChar char="●"/>
              <a:defRPr/>
            </a:pPr>
            <a:r>
              <a:rPr lang="de-AT" sz="900" dirty="0">
                <a:latin typeface="+mj-lt"/>
                <a:cs typeface="Chalkduster"/>
              </a:rPr>
              <a:t> geleistete Anzahlungen</a:t>
            </a:r>
          </a:p>
        </p:txBody>
      </p:sp>
      <p:sp>
        <p:nvSpPr>
          <p:cNvPr id="15" name="Pfeil nach unten 14"/>
          <p:cNvSpPr/>
          <p:nvPr/>
        </p:nvSpPr>
        <p:spPr>
          <a:xfrm>
            <a:off x="6888496" y="1196493"/>
            <a:ext cx="439598" cy="845218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7328094" y="1123833"/>
            <a:ext cx="320227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Strenges Niederstwertprinzip,</a:t>
            </a:r>
          </a:p>
          <a:p>
            <a:r>
              <a:rPr lang="de-DE" sz="900" dirty="0">
                <a:latin typeface="+mj-lt"/>
                <a:cs typeface="Chalkduster"/>
              </a:rPr>
              <a:t>(Unterprinzip des Vorsichtsprinzips) d.h. bei einer Wertminderung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muss</a:t>
            </a:r>
            <a:r>
              <a:rPr lang="de-DE" sz="900" dirty="0">
                <a:latin typeface="+mj-lt"/>
                <a:cs typeface="Chalkduster"/>
              </a:rPr>
              <a:t> der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niedrigere</a:t>
            </a:r>
            <a:r>
              <a:rPr lang="de-DE" sz="900" dirty="0">
                <a:latin typeface="+mj-lt"/>
                <a:cs typeface="Chalkduster"/>
              </a:rPr>
              <a:t>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Wert am Bilanzstichtag </a:t>
            </a:r>
            <a:r>
              <a:rPr lang="de-DE" sz="900">
                <a:solidFill>
                  <a:srgbClr val="FF0000"/>
                </a:solidFill>
                <a:latin typeface="+mj-lt"/>
                <a:cs typeface="Chalkduster"/>
              </a:rPr>
              <a:t>angesetzt werden</a:t>
            </a:r>
            <a:r>
              <a:rPr lang="de-DE" sz="900">
                <a:latin typeface="+mj-lt"/>
                <a:cs typeface="Chalkduster"/>
              </a:rPr>
              <a:t>, </a:t>
            </a:r>
            <a:r>
              <a:rPr lang="de-DE" sz="900" dirty="0">
                <a:latin typeface="+mj-lt"/>
                <a:cs typeface="Chalkduster"/>
              </a:rPr>
              <a:t>auch bei höheren Werten am Bilanzstichtag (keine Aufwertung)</a:t>
            </a:r>
          </a:p>
        </p:txBody>
      </p:sp>
      <p:graphicFrame>
        <p:nvGraphicFramePr>
          <p:cNvPr id="24" name="Tabelle 23"/>
          <p:cNvGraphicFramePr>
            <a:graphicFrameLocks noGrp="1"/>
          </p:cNvGraphicFramePr>
          <p:nvPr/>
        </p:nvGraphicFramePr>
        <p:xfrm>
          <a:off x="4762498" y="2976262"/>
          <a:ext cx="2238376" cy="677862"/>
        </p:xfrm>
        <a:graphic>
          <a:graphicData uri="http://schemas.openxmlformats.org/drawingml/2006/table">
            <a:tbl>
              <a:tblPr/>
              <a:tblGrid>
                <a:gridCol w="111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595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A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HW Vorrat</a:t>
                      </a:r>
                      <a:endParaRPr lang="el-G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698" marR="12698" marT="126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95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AB 1.1. (EBK)</a:t>
                      </a:r>
                    </a:p>
                  </a:txBody>
                  <a:tcPr marL="12698" marR="12698" marT="1266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E46C0A"/>
                          </a:solidFill>
                          <a:effectLst/>
                          <a:latin typeface="Calibri"/>
                        </a:rPr>
                        <a:t>5 HW Eins. (</a:t>
                      </a:r>
                      <a:r>
                        <a:rPr lang="de-DE" sz="1000" b="0" i="0" u="none" strike="noStrike" dirty="0" err="1">
                          <a:solidFill>
                            <a:srgbClr val="E46C0A"/>
                          </a:solidFill>
                          <a:effectLst/>
                          <a:latin typeface="Calibri"/>
                        </a:rPr>
                        <a:t>Abb</a:t>
                      </a:r>
                      <a:r>
                        <a:rPr lang="de-DE" sz="1000" b="0" i="0" u="none" strike="noStrike" dirty="0">
                          <a:solidFill>
                            <a:srgbClr val="E46C0A"/>
                          </a:solidFill>
                          <a:effectLst/>
                          <a:latin typeface="Calibri"/>
                        </a:rPr>
                        <a:t>)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698" marR="12698" marT="126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95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/>
                        </a:rPr>
                        <a:t>5</a:t>
                      </a:r>
                      <a:r>
                        <a:rPr lang="de-DE" sz="1000" b="0" i="0" u="none" strike="noStrike" baseline="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/>
                        </a:rPr>
                        <a:t> HW Eins (</a:t>
                      </a:r>
                      <a:r>
                        <a:rPr lang="de-DE" sz="1000" b="0" i="0" u="none" strike="noStrike" baseline="0" dirty="0" err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/>
                        </a:rPr>
                        <a:t>Aufb</a:t>
                      </a:r>
                      <a:r>
                        <a:rPr lang="de-DE" sz="1000" b="0" i="0" u="none" strike="noStrike" baseline="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/>
                        </a:rPr>
                        <a:t>)</a:t>
                      </a:r>
                      <a:endParaRPr lang="de-DE" sz="1000" b="0" i="0" u="none" strike="noStrik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698" marR="12698" marT="1266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EB 31.12. (SBK)</a:t>
                      </a:r>
                    </a:p>
                  </a:txBody>
                  <a:tcPr marL="12698" marR="12698" marT="126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6" name="Tabelle 25"/>
          <p:cNvGraphicFramePr>
            <a:graphicFrameLocks noGrp="1"/>
          </p:cNvGraphicFramePr>
          <p:nvPr/>
        </p:nvGraphicFramePr>
        <p:xfrm>
          <a:off x="7119948" y="2976262"/>
          <a:ext cx="1849235" cy="860884"/>
        </p:xfrm>
        <a:graphic>
          <a:graphicData uri="http://schemas.openxmlformats.org/drawingml/2006/table">
            <a:tbl>
              <a:tblPr/>
              <a:tblGrid>
                <a:gridCol w="874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4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595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HW Einsatz</a:t>
                      </a:r>
                    </a:p>
                  </a:txBody>
                  <a:tcPr marL="12704" marR="12704" marT="126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95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Einkäufe</a:t>
                      </a:r>
                    </a:p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Einkäufe</a:t>
                      </a:r>
                    </a:p>
                  </a:txBody>
                  <a:tcPr marL="12704" marR="12704" marT="1266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1 HW</a:t>
                      </a:r>
                      <a:r>
                        <a:rPr lang="de-DE" sz="1000" b="0" i="0" u="none" strike="noStrike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1000" b="0" i="0" u="none" strike="noStrike" baseline="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Vorr</a:t>
                      </a:r>
                      <a:r>
                        <a:rPr lang="de-DE" sz="1000" b="0" i="0" u="none" strike="noStrike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 (</a:t>
                      </a:r>
                      <a:r>
                        <a:rPr lang="de-DE" sz="1000" b="0" i="0" u="none" strike="noStrike" baseline="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Aufb</a:t>
                      </a:r>
                      <a:r>
                        <a:rPr lang="de-DE" sz="1000" b="0" i="0" u="none" strike="noStrike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)</a:t>
                      </a:r>
                      <a:r>
                        <a:rPr lang="de-DE" sz="1000" b="1" i="0" u="none" strike="noStrike" baseline="0" dirty="0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  <a:p>
                      <a:pPr algn="ctr" fontAlgn="b"/>
                      <a:r>
                        <a:rPr lang="de-DE" sz="1000" b="0" i="0" u="none" strike="noStrike" baseline="0" dirty="0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7 </a:t>
                      </a:r>
                      <a:r>
                        <a:rPr lang="de-DE" sz="1000" b="0" i="0" u="none" strike="noStrike" baseline="0" dirty="0" err="1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Schw</a:t>
                      </a:r>
                      <a:r>
                        <a:rPr lang="de-DE" sz="1000" b="0" i="0" u="none" strike="noStrike" baseline="0" dirty="0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1000" b="0" i="0" u="none" strike="noStrike" baseline="0" dirty="0" err="1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Abw</a:t>
                      </a:r>
                      <a:endParaRPr lang="de-DE" sz="1000" b="0" i="0" u="none" strike="noStrike" dirty="0">
                        <a:solidFill>
                          <a:srgbClr val="008000"/>
                        </a:solidFill>
                        <a:effectLst/>
                        <a:latin typeface="Calibri"/>
                      </a:endParaRPr>
                    </a:p>
                  </a:txBody>
                  <a:tcPr marL="12704" marR="12704" marT="126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95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1</a:t>
                      </a:r>
                      <a:r>
                        <a:rPr lang="de-DE" sz="1000" b="0" i="0" u="none" strike="noStrike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 HW </a:t>
                      </a:r>
                      <a:r>
                        <a:rPr lang="de-DE" sz="1000" b="0" i="0" u="none" strike="noStrike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Vorr</a:t>
                      </a:r>
                      <a:r>
                        <a:rPr lang="de-DE" sz="1000" b="0" i="0" u="none" strike="noStrike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 (</a:t>
                      </a:r>
                      <a:r>
                        <a:rPr lang="de-DE" sz="1000" b="0" i="0" u="none" strike="noStrike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Abb</a:t>
                      </a:r>
                      <a:r>
                        <a:rPr lang="de-DE" sz="1000" b="0" i="0" u="none" strike="noStrike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)</a:t>
                      </a:r>
                      <a:r>
                        <a:rPr lang="de-DE" sz="10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12704" marR="12704" marT="1266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Saldo (</a:t>
                      </a:r>
                      <a:r>
                        <a:rPr lang="pt-BR" sz="10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Verbrauch</a:t>
                      </a:r>
                      <a:r>
                        <a:rPr lang="pt-BR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12704" marR="12704" marT="126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8" name="Tabelle 27"/>
          <p:cNvGraphicFramePr>
            <a:graphicFrameLocks noGrp="1"/>
          </p:cNvGraphicFramePr>
          <p:nvPr/>
        </p:nvGraphicFramePr>
        <p:xfrm>
          <a:off x="4955754" y="2475762"/>
          <a:ext cx="5712246" cy="487680"/>
        </p:xfrm>
        <a:graphic>
          <a:graphicData uri="http://schemas.openxmlformats.org/drawingml/2006/table">
            <a:tbl>
              <a:tblPr/>
              <a:tblGrid>
                <a:gridCol w="501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85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74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74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74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5301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Ziele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: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1) Bilanz (1 Vorrat) richtiger Endbestand (zum </a:t>
                      </a:r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niedr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. Preis)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301"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Chalkduste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2) 5</a:t>
                      </a:r>
                      <a:r>
                        <a:rPr lang="de-DE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 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WES: tatsächliche Verbrauch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Chalkduste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301"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Chalkduste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3) 7 Abschreibungen</a:t>
                      </a:r>
                      <a:r>
                        <a:rPr lang="de-DE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 zu Vorräten: 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Abwertung und Schwund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9" name="Tabelle 28"/>
          <p:cNvGraphicFramePr>
            <a:graphicFrameLocks noGrp="1"/>
          </p:cNvGraphicFramePr>
          <p:nvPr/>
        </p:nvGraphicFramePr>
        <p:xfrm>
          <a:off x="9095503" y="2976262"/>
          <a:ext cx="1468569" cy="677862"/>
        </p:xfrm>
        <a:graphic>
          <a:graphicData uri="http://schemas.openxmlformats.org/drawingml/2006/table">
            <a:tbl>
              <a:tblPr/>
              <a:tblGrid>
                <a:gridCol w="694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3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595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  <a:r>
                        <a:rPr lang="de-DE" sz="1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Abschr. Vorräte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4" marR="12704" marT="126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95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5 </a:t>
                      </a:r>
                      <a:r>
                        <a:rPr lang="de-DE" sz="1000" b="0" i="0" u="none" strike="noStrike" dirty="0" err="1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Schw</a:t>
                      </a:r>
                      <a:r>
                        <a:rPr lang="de-DE" sz="1000" b="0" i="0" u="none" strike="noStrike" baseline="0" dirty="0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1000" b="0" i="0" u="none" strike="noStrike" baseline="0" dirty="0" err="1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Abw</a:t>
                      </a:r>
                      <a:endParaRPr lang="de-DE" sz="1000" b="0" i="0" u="none" strike="noStrike" dirty="0">
                        <a:solidFill>
                          <a:srgbClr val="008000"/>
                        </a:solidFill>
                        <a:effectLst/>
                        <a:latin typeface="Calibri"/>
                      </a:endParaRPr>
                    </a:p>
                  </a:txBody>
                  <a:tcPr marL="12704" marR="12704" marT="1266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4" marR="12704" marT="126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954">
                <a:tc>
                  <a:txBody>
                    <a:bodyPr/>
                    <a:lstStyle/>
                    <a:p>
                      <a:pPr algn="ctr" fontAlgn="b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4" marR="12704" marT="1266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Saldo (G+V)</a:t>
                      </a:r>
                    </a:p>
                  </a:txBody>
                  <a:tcPr marL="12704" marR="12704" marT="126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1" name="Rechteck 30"/>
          <p:cNvSpPr/>
          <p:nvPr/>
        </p:nvSpPr>
        <p:spPr>
          <a:xfrm>
            <a:off x="4762500" y="2411317"/>
            <a:ext cx="5905500" cy="16653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1557702" y="3832905"/>
            <a:ext cx="2416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+mj-lt"/>
                <a:cs typeface="Chalkduster"/>
              </a:rPr>
              <a:t>6) Was ist wann zu tun?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153" y="2769739"/>
            <a:ext cx="505124" cy="492125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8749" y="3261863"/>
            <a:ext cx="469604" cy="505410"/>
          </a:xfrm>
          <a:prstGeom prst="rect">
            <a:avLst/>
          </a:prstGeom>
        </p:spPr>
      </p:pic>
      <p:sp>
        <p:nvSpPr>
          <p:cNvPr id="30" name="Textfeld 29"/>
          <p:cNvSpPr txBox="1"/>
          <p:nvPr/>
        </p:nvSpPr>
        <p:spPr>
          <a:xfrm>
            <a:off x="1524000" y="2129586"/>
            <a:ext cx="20072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5) Welche Verfahren?</a:t>
            </a:r>
          </a:p>
        </p:txBody>
      </p:sp>
      <p:graphicFrame>
        <p:nvGraphicFramePr>
          <p:cNvPr id="18" name="Tabelle 17"/>
          <p:cNvGraphicFramePr>
            <a:graphicFrameLocks noGrp="1"/>
          </p:cNvGraphicFramePr>
          <p:nvPr/>
        </p:nvGraphicFramePr>
        <p:xfrm>
          <a:off x="2147246" y="2555694"/>
          <a:ext cx="2461317" cy="1211580"/>
        </p:xfrm>
        <a:graphic>
          <a:graphicData uri="http://schemas.openxmlformats.org/drawingml/2006/table">
            <a:tbl>
              <a:tblPr/>
              <a:tblGrid>
                <a:gridCol w="15505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5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0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sng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Direkt</a:t>
                      </a:r>
                    </a:p>
                    <a:p>
                      <a:pPr algn="l" fontAlgn="b"/>
                      <a:endParaRPr lang="de-DE" sz="700" b="0" i="0" u="sng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Indirekt</a:t>
                      </a:r>
                    </a:p>
                    <a:p>
                      <a:pPr algn="l" fontAlgn="b"/>
                      <a:endParaRPr lang="de-DE" sz="7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776"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sng" strike="noStrike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Identitätspreis-verfahren</a:t>
                      </a:r>
                    </a:p>
                    <a:p>
                      <a:pPr algn="l" fontAlgn="b"/>
                      <a:r>
                        <a:rPr lang="de-DE" sz="700" b="0" i="0" u="none" strike="noStrike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(Zusammensetzung von Abfassungen, Endbestand, Herkunft Schwund, </a:t>
                      </a:r>
                      <a:r>
                        <a:rPr lang="de-DE" sz="700" b="0" i="0" u="none" strike="noStrike" dirty="0" err="1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etc</a:t>
                      </a:r>
                      <a:r>
                        <a:rPr lang="de-DE" sz="700" b="0" i="0" u="none" strike="noStrike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bekannt)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X</a:t>
                      </a:r>
                    </a:p>
                    <a:p>
                      <a:pPr algn="ctr" fontAlgn="b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b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X</a:t>
                      </a:r>
                    </a:p>
                    <a:p>
                      <a:pPr algn="l" fontAlgn="b"/>
                      <a:r>
                        <a:rPr lang="de-DE" sz="7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Keine Abf. </a:t>
                      </a:r>
                    </a:p>
                    <a:p>
                      <a:pPr algn="l" fontAlgn="b"/>
                      <a:r>
                        <a:rPr lang="de-DE" sz="7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nur</a:t>
                      </a:r>
                      <a:r>
                        <a:rPr lang="de-DE" sz="700" b="0" i="0" u="none" strike="noStrike" baseline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Ident</a:t>
                      </a:r>
                      <a:endParaRPr lang="de-DE" sz="7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algn="l" fontAlgn="b"/>
                      <a:r>
                        <a:rPr lang="de-DE" sz="7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des EB</a:t>
                      </a:r>
                    </a:p>
                    <a:p>
                      <a:pPr algn="ctr" fontAlgn="b"/>
                      <a:endParaRPr lang="de-DE" sz="7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9396"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sng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Fifo</a:t>
                      </a:r>
                      <a:r>
                        <a:rPr lang="de-DE" sz="700" b="0" i="0" u="sng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7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(First in </a:t>
                      </a:r>
                      <a:r>
                        <a:rPr lang="de-DE" sz="700" b="0" i="0" u="none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first</a:t>
                      </a:r>
                      <a:r>
                        <a:rPr lang="de-DE" sz="7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 out)</a:t>
                      </a:r>
                    </a:p>
                    <a:p>
                      <a:pPr algn="l" fontAlgn="b"/>
                      <a:r>
                        <a:rPr lang="de-DE" sz="7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Nur Menge der Abfassungen bekannt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X</a:t>
                      </a:r>
                    </a:p>
                    <a:p>
                      <a:pPr algn="ctr" fontAlgn="b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X</a:t>
                      </a:r>
                    </a:p>
                    <a:p>
                      <a:pPr algn="l" fontAlgn="b"/>
                      <a:r>
                        <a:rPr lang="de-DE" sz="7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Nur Menge EB</a:t>
                      </a:r>
                    </a:p>
                    <a:p>
                      <a:pPr algn="l" fontAlgn="b"/>
                      <a:r>
                        <a:rPr lang="de-DE" sz="7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bekannt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9" name="Bild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9888" y="2679640"/>
            <a:ext cx="413332" cy="283803"/>
          </a:xfrm>
          <a:prstGeom prst="rect">
            <a:avLst/>
          </a:prstGeom>
        </p:spPr>
      </p:pic>
      <p:cxnSp>
        <p:nvCxnSpPr>
          <p:cNvPr id="25" name="Gerade Verbindung mit Pfeil 24"/>
          <p:cNvCxnSpPr/>
          <p:nvPr/>
        </p:nvCxnSpPr>
        <p:spPr>
          <a:xfrm>
            <a:off x="1895355" y="4445000"/>
            <a:ext cx="0" cy="219914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feld 31"/>
          <p:cNvSpPr txBox="1"/>
          <p:nvPr/>
        </p:nvSpPr>
        <p:spPr>
          <a:xfrm>
            <a:off x="4762500" y="1992561"/>
            <a:ext cx="37497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4) Welche Ziele gibt es bei der Bewertung?</a:t>
            </a:r>
          </a:p>
        </p:txBody>
      </p:sp>
      <p:sp>
        <p:nvSpPr>
          <p:cNvPr id="46" name="Geschweifte Klammer rechts 45"/>
          <p:cNvSpPr/>
          <p:nvPr/>
        </p:nvSpPr>
        <p:spPr>
          <a:xfrm rot="5400000" flipV="1">
            <a:off x="3309171" y="2660516"/>
            <a:ext cx="154452" cy="2444333"/>
          </a:xfrm>
          <a:prstGeom prst="rightBrac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graphicFrame>
        <p:nvGraphicFramePr>
          <p:cNvPr id="17" name="Tabelle 16"/>
          <p:cNvGraphicFramePr>
            <a:graphicFrameLocks noGrp="1"/>
          </p:cNvGraphicFramePr>
          <p:nvPr/>
        </p:nvGraphicFramePr>
        <p:xfrm>
          <a:off x="2287280" y="4267200"/>
          <a:ext cx="7801721" cy="1155408"/>
        </p:xfrm>
        <a:graphic>
          <a:graphicData uri="http://schemas.openxmlformats.org/drawingml/2006/table">
            <a:tbl>
              <a:tblPr/>
              <a:tblGrid>
                <a:gridCol w="2573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3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39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7348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Schritte und Reihenfolge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Berechnung u. Besonderheiten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Buchung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2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348">
                <a:tc rowSpan="4"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1)</a:t>
                      </a:r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Endbestand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(Bilanzansatz am 31.12.)</a:t>
                      </a:r>
                    </a:p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Ident:</a:t>
                      </a:r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EB vom AB    </a:t>
                      </a:r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 niedrigeren Wert = Bilanzansatz</a:t>
                      </a:r>
                    </a:p>
                    <a:p>
                      <a:pPr algn="l" fontAlgn="ctr"/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2 EB vom 1. ZK.* niedrigeren Wert = Bilanzansatz</a:t>
                      </a:r>
                    </a:p>
                    <a:p>
                      <a:pPr algn="l" fontAlgn="ctr"/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3 EB gesamt                                        = Bilanzansatz ges.</a:t>
                      </a:r>
                    </a:p>
                    <a:p>
                      <a:pPr algn="l" fontAlgn="ctr"/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  <a:p>
                      <a:pPr algn="l" fontAlgn="ctr"/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2 EB </a:t>
                      </a:r>
                      <a:r>
                        <a:rPr lang="de-DE" sz="8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vorletzer</a:t>
                      </a:r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Zukauf-* niedrig. Wert = Bilanzansatz</a:t>
                      </a:r>
                    </a:p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1 EB letzter</a:t>
                      </a:r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Zukau</a:t>
                      </a:r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 niedrig. Wert      = Bilanzansatz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ctr"/>
                      <a:r>
                        <a:rPr lang="de-DE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Fifo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 </a:t>
                      </a:r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EB Menge   gesamt                              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= Bilanzansatz ges.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Ident: Zusammensetzung bekannt, </a:t>
                      </a:r>
                      <a:r>
                        <a:rPr lang="de-DE" sz="800" b="0" i="0" u="none" strike="noStrike" dirty="0" err="1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Fifo</a:t>
                      </a: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: Letzte </a:t>
                      </a:r>
                      <a:endParaRPr lang="de-DE" sz="800" b="0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sk-SK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34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Bestandsveränderung=</a:t>
                      </a:r>
                      <a:r>
                        <a:rPr lang="de-DE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EB-AB 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34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bei + Lageraufbau (Vorrat im Soll);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+: 1 HW Vorrat / </a:t>
                      </a:r>
                      <a:r>
                        <a:rPr lang="de-DE" sz="800" b="0" i="0" u="none" strike="noStrike">
                          <a:solidFill>
                            <a:srgbClr val="558ED5"/>
                          </a:solidFill>
                          <a:effectLst/>
                          <a:latin typeface="Calibri"/>
                        </a:rPr>
                        <a:t>5 HW Einsatz </a:t>
                      </a:r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(é</a:t>
                      </a:r>
                      <a:r>
                        <a:rPr lang="de-DE" sz="800" b="0" i="0" u="none" strike="noStrike">
                          <a:solidFill>
                            <a:srgbClr val="558ED5"/>
                          </a:solidFill>
                          <a:effectLst/>
                          <a:latin typeface="Calibri"/>
                        </a:rPr>
                        <a:t>) 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34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bei - Lagerabbau (Vorrat im Haben)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-: </a:t>
                      </a:r>
                      <a:r>
                        <a:rPr lang="de-DE" sz="800" b="0" i="0" u="none" strike="noStrike" dirty="0">
                          <a:solidFill>
                            <a:srgbClr val="E46C0A"/>
                          </a:solidFill>
                          <a:effectLst/>
                          <a:latin typeface="Calibri"/>
                        </a:rPr>
                        <a:t>5HW Einsatz 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 1 HW Vorrat (</a:t>
                      </a:r>
                      <a:r>
                        <a:rPr lang="de-DE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ê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0" name="Tabelle 19"/>
          <p:cNvGraphicFramePr>
            <a:graphicFrameLocks noGrp="1"/>
          </p:cNvGraphicFramePr>
          <p:nvPr/>
        </p:nvGraphicFramePr>
        <p:xfrm>
          <a:off x="2287280" y="5472668"/>
          <a:ext cx="4913621" cy="190500"/>
        </p:xfrm>
        <a:graphic>
          <a:graphicData uri="http://schemas.openxmlformats.org/drawingml/2006/table">
            <a:tbl>
              <a:tblPr/>
              <a:tblGrid>
                <a:gridCol w="25902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3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2) Berechnung der </a:t>
                      </a:r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Abwertung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Ist-Endbestand aus 1) * Preisabwertung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6" name="Tabelle 35"/>
          <p:cNvGraphicFramePr>
            <a:graphicFrameLocks noGrp="1"/>
          </p:cNvGraphicFramePr>
          <p:nvPr/>
        </p:nvGraphicFramePr>
        <p:xfrm>
          <a:off x="2287280" y="5721667"/>
          <a:ext cx="6475721" cy="850900"/>
        </p:xfrm>
        <a:graphic>
          <a:graphicData uri="http://schemas.openxmlformats.org/drawingml/2006/table">
            <a:tbl>
              <a:tblPr/>
              <a:tblGrid>
                <a:gridCol w="25895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3) Berechnung des 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Schwundes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Ident: Herkunft bekannt, </a:t>
                      </a:r>
                      <a:r>
                        <a:rPr lang="de-DE" sz="800" b="0" i="0" u="none" strike="noStrike" dirty="0" err="1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Fifo</a:t>
                      </a: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: vom letzten</a:t>
                      </a:r>
                      <a:r>
                        <a:rPr lang="de-DE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 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sk-SK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Fehlmenge * jew. Einkaufspreis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l" fontAlgn="ctr"/>
                      <a:r>
                        <a:rPr lang="sk-S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948A54"/>
                          </a:solidFill>
                          <a:effectLst/>
                          <a:latin typeface="Calibri"/>
                        </a:rPr>
                        <a:t>(*Bei Indirekten Verfahren: keine Abfassungen bekannt </a:t>
                      </a:r>
                      <a:r>
                        <a:rPr lang="de-DE" sz="800" b="0" i="0" u="none" strike="noStrike" dirty="0" err="1">
                          <a:solidFill>
                            <a:srgbClr val="948A54"/>
                          </a:solidFill>
                          <a:effectLst/>
                          <a:latin typeface="Calibri"/>
                        </a:rPr>
                        <a:t>dh</a:t>
                      </a:r>
                      <a:r>
                        <a:rPr lang="de-DE" sz="800" b="0" i="0" u="none" strike="noStrike" dirty="0">
                          <a:solidFill>
                            <a:srgbClr val="948A54"/>
                          </a:solidFill>
                          <a:effectLst/>
                          <a:latin typeface="Calibri"/>
                        </a:rPr>
                        <a:t> keinen Schwund...)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sk-S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948A54"/>
                          </a:solidFill>
                          <a:effectLst/>
                          <a:latin typeface="Calibri"/>
                        </a:rPr>
                        <a:t>(WES = EB-AB-Abwertung))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7" name="Tabelle 36"/>
          <p:cNvGraphicFramePr>
            <a:graphicFrameLocks noGrp="1"/>
          </p:cNvGraphicFramePr>
          <p:nvPr/>
        </p:nvGraphicFramePr>
        <p:xfrm>
          <a:off x="2287879" y="6618740"/>
          <a:ext cx="7251700" cy="190500"/>
        </p:xfrm>
        <a:graphic>
          <a:graphicData uri="http://schemas.openxmlformats.org/drawingml/2006/table">
            <a:tbl>
              <a:tblPr/>
              <a:tblGrid>
                <a:gridCol w="2451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1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4) </a:t>
                      </a:r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Buchung (2+3)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; Abwertung u. Schwund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E46C0A"/>
                          </a:solidFill>
                          <a:effectLst/>
                          <a:latin typeface="Calibri"/>
                        </a:rPr>
                        <a:t>7 Abschr. Vorräte 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 </a:t>
                      </a:r>
                      <a:r>
                        <a:rPr lang="de-DE" sz="800" b="0" i="0" u="none" strike="noStrike" dirty="0">
                          <a:solidFill>
                            <a:srgbClr val="558ED5"/>
                          </a:solidFill>
                          <a:effectLst/>
                          <a:latin typeface="Calibri"/>
                        </a:rPr>
                        <a:t>5 HW Einsatz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(=)</a:t>
                      </a:r>
                      <a:endParaRPr lang="de-DE" sz="800" b="0" i="0" u="none" strike="noStrike" dirty="0">
                        <a:solidFill>
                          <a:srgbClr val="E46C0A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0" name="Rechteck 39"/>
          <p:cNvSpPr/>
          <p:nvPr/>
        </p:nvSpPr>
        <p:spPr>
          <a:xfrm>
            <a:off x="1663089" y="4176838"/>
            <a:ext cx="8522311" cy="26557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4882220" y="3832909"/>
            <a:ext cx="58330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&lt; 4) Bilanzpolitik: durch Wahl des Bewertungsverfahrens kann Ergebnis von Bilanz &amp; G&amp;V beeinflusst werden</a:t>
            </a:r>
          </a:p>
        </p:txBody>
      </p:sp>
    </p:spTree>
    <p:extLst>
      <p:ext uri="{BB962C8B-B14F-4D97-AF65-F5344CB8AC3E}">
        <p14:creationId xmlns:p14="http://schemas.microsoft.com/office/powerpoint/2010/main" val="1902692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3640A5F-23D3-624B-987C-DFC308CAE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31" y="2660422"/>
            <a:ext cx="4456317" cy="4064000"/>
          </a:xfrm>
          <a:prstGeom prst="rect">
            <a:avLst/>
          </a:prstGeom>
        </p:spPr>
      </p:pic>
      <p:pic>
        <p:nvPicPr>
          <p:cNvPr id="6" name="Grafik 5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E0C955F3-A49F-7A47-A1B3-32D946539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152" y="2261256"/>
            <a:ext cx="6418677" cy="3530272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90BA2C74-4A18-274A-98E5-9A8B768B2EC5}"/>
              </a:ext>
            </a:extLst>
          </p:cNvPr>
          <p:cNvSpPr/>
          <p:nvPr/>
        </p:nvSpPr>
        <p:spPr>
          <a:xfrm>
            <a:off x="4767943" y="211137"/>
            <a:ext cx="7270069" cy="1243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 algn="thaiDist">
              <a:buAutoNum type="arabicParenR"/>
            </a:pPr>
            <a:r>
              <a:rPr lang="de-DE" sz="1000" dirty="0"/>
              <a:t>Ist Endbestand (niedrig bewertet) ermitteln: 250*6,2 = 1550 – 600 = 950</a:t>
            </a:r>
          </a:p>
          <a:p>
            <a:pPr marL="685800" lvl="1" indent="-228600" algn="thaiDist">
              <a:buAutoNum type="arabicParenR"/>
            </a:pPr>
            <a:r>
              <a:rPr lang="de-DE" sz="1000" dirty="0"/>
              <a:t>Bestandsveränderung: EB – AB = wenn + 1/5 wenn – 5/1; 1 Öl Vorrat/5 Öl Einsatz 950,00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Abwertung ermitteln: Alle die in 1 abgewertet wurden: Menge mal Preisdifferenz: 250*0,1=25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Schwund ermitteln: </a:t>
            </a:r>
            <a:r>
              <a:rPr lang="de-DE" sz="1000" dirty="0" err="1"/>
              <a:t>AB+Zukäufe-Abfassg</a:t>
            </a:r>
            <a:r>
              <a:rPr lang="de-DE" sz="1000" dirty="0"/>
              <a:t> = Soll EB-Ist EB=Schwundmenge*Einkaufspreis =Schwund 100+875-720=255-250=5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Schwund und Abfertigung verbuchen: 7 Abschr. </a:t>
            </a:r>
            <a:r>
              <a:rPr lang="de-DE" sz="1000" dirty="0" err="1"/>
              <a:t>Vorr</a:t>
            </a:r>
            <a:r>
              <a:rPr lang="de-DE" sz="1000" dirty="0"/>
              <a:t> / 5 Öl Einsatz 56,50</a:t>
            </a:r>
          </a:p>
          <a:p>
            <a:pPr marL="228600" indent="-228600" algn="thaiDist">
              <a:buAutoNum type="arabicParenR"/>
            </a:pPr>
            <a:endParaRPr lang="de-DE" sz="1000" dirty="0"/>
          </a:p>
          <a:p>
            <a:pPr marL="228600" indent="-228600" algn="thaiDist">
              <a:buAutoNum type="arabicParenR"/>
            </a:pPr>
            <a:r>
              <a:rPr lang="de-DE" sz="1000" dirty="0"/>
              <a:t>Lösen 2. Beispiel: Bestandsveränderung: EB 250- AB 0 = + 250;     1/5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2FF8658-469D-B543-B480-7673D6309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591" y="648356"/>
            <a:ext cx="4102100" cy="16129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02C38DC-ECA1-7C4E-B368-BE5C460B4059}"/>
              </a:ext>
            </a:extLst>
          </p:cNvPr>
          <p:cNvSpPr txBox="1"/>
          <p:nvPr/>
        </p:nvSpPr>
        <p:spPr>
          <a:xfrm>
            <a:off x="966652" y="211137"/>
            <a:ext cx="1831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Aus gutem Grund</a:t>
            </a:r>
          </a:p>
        </p:txBody>
      </p:sp>
    </p:spTree>
    <p:extLst>
      <p:ext uri="{BB962C8B-B14F-4D97-AF65-F5344CB8AC3E}">
        <p14:creationId xmlns:p14="http://schemas.microsoft.com/office/powerpoint/2010/main" val="426971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2055CBF-079E-F24A-A424-E63235FF4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5" y="2813208"/>
            <a:ext cx="4765222" cy="250174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6A1CA8B-4B95-2540-B49B-80D6CEB21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75" y="742949"/>
            <a:ext cx="4612144" cy="152733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F31E4E1-9B10-2346-A6CF-124E751A6627}"/>
              </a:ext>
            </a:extLst>
          </p:cNvPr>
          <p:cNvSpPr txBox="1"/>
          <p:nvPr/>
        </p:nvSpPr>
        <p:spPr>
          <a:xfrm>
            <a:off x="1000125" y="228600"/>
            <a:ext cx="2683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Vorräte Hotel Hubertushof</a:t>
            </a:r>
          </a:p>
        </p:txBody>
      </p:sp>
      <p:pic>
        <p:nvPicPr>
          <p:cNvPr id="20" name="Bild 3">
            <a:extLst>
              <a:ext uri="{FF2B5EF4-FFF2-40B4-BE49-F238E27FC236}">
                <a16:creationId xmlns:a16="http://schemas.microsoft.com/office/drawing/2014/main" id="{52D5F55E-2FA0-D942-AF0F-79E623D01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3356" y="2545607"/>
            <a:ext cx="6208311" cy="725815"/>
          </a:xfrm>
          <a:prstGeom prst="rect">
            <a:avLst/>
          </a:prstGeom>
        </p:spPr>
      </p:pic>
      <p:pic>
        <p:nvPicPr>
          <p:cNvPr id="21" name="Bild 4">
            <a:extLst>
              <a:ext uri="{FF2B5EF4-FFF2-40B4-BE49-F238E27FC236}">
                <a16:creationId xmlns:a16="http://schemas.microsoft.com/office/drawing/2014/main" id="{2FFDEAE3-4DB9-694C-91FA-434B1D8A2B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1292" y="3372969"/>
            <a:ext cx="1724497" cy="451022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DCF1EB92-70A3-0645-BA4B-E48FB4FCB8DB}"/>
              </a:ext>
            </a:extLst>
          </p:cNvPr>
          <p:cNvSpPr txBox="1"/>
          <p:nvPr/>
        </p:nvSpPr>
        <p:spPr>
          <a:xfrm>
            <a:off x="9665356" y="3677753"/>
            <a:ext cx="255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-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6425FD71-3FD3-5941-9DDE-920F0A2C57B1}"/>
              </a:ext>
            </a:extLst>
          </p:cNvPr>
          <p:cNvSpPr txBox="1"/>
          <p:nvPr/>
        </p:nvSpPr>
        <p:spPr>
          <a:xfrm>
            <a:off x="6440124" y="3508476"/>
            <a:ext cx="20623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Bestandsveränderung:</a:t>
            </a:r>
          </a:p>
        </p:txBody>
      </p:sp>
      <p:pic>
        <p:nvPicPr>
          <p:cNvPr id="25" name="Bild 8">
            <a:extLst>
              <a:ext uri="{FF2B5EF4-FFF2-40B4-BE49-F238E27FC236}">
                <a16:creationId xmlns:a16="http://schemas.microsoft.com/office/drawing/2014/main" id="{AEDFA8E6-A374-784B-B88A-BB8837560A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4089" y="3879124"/>
            <a:ext cx="5401105" cy="2449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Bild 9">
            <a:extLst>
              <a:ext uri="{FF2B5EF4-FFF2-40B4-BE49-F238E27FC236}">
                <a16:creationId xmlns:a16="http://schemas.microsoft.com/office/drawing/2014/main" id="{F3F8EBD5-FCF7-9445-A570-96E1CF0511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7630" y="4162184"/>
            <a:ext cx="1095926" cy="518014"/>
          </a:xfrm>
          <a:prstGeom prst="rect">
            <a:avLst/>
          </a:prstGeom>
        </p:spPr>
      </p:pic>
      <p:pic>
        <p:nvPicPr>
          <p:cNvPr id="27" name="Bild 10">
            <a:extLst>
              <a:ext uri="{FF2B5EF4-FFF2-40B4-BE49-F238E27FC236}">
                <a16:creationId xmlns:a16="http://schemas.microsoft.com/office/drawing/2014/main" id="{F974ADBA-6F8F-D84F-ABF5-65514B96CD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2536" y="4713811"/>
            <a:ext cx="1756394" cy="518015"/>
          </a:xfrm>
          <a:prstGeom prst="rect">
            <a:avLst/>
          </a:prstGeom>
        </p:spPr>
      </p:pic>
      <p:pic>
        <p:nvPicPr>
          <p:cNvPr id="28" name="Bild 11">
            <a:extLst>
              <a:ext uri="{FF2B5EF4-FFF2-40B4-BE49-F238E27FC236}">
                <a16:creationId xmlns:a16="http://schemas.microsoft.com/office/drawing/2014/main" id="{F2A18037-78E4-D741-B960-85C77EF698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96569" y="5538819"/>
            <a:ext cx="4652569" cy="4135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Bild 12">
            <a:extLst>
              <a:ext uri="{FF2B5EF4-FFF2-40B4-BE49-F238E27FC236}">
                <a16:creationId xmlns:a16="http://schemas.microsoft.com/office/drawing/2014/main" id="{D75BEFA8-0D43-1645-94CE-1FAE7F525B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3029" y="6388082"/>
            <a:ext cx="5146747" cy="1958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2E614B05-4541-E34C-A94E-9CC6D8AB01D8}"/>
              </a:ext>
            </a:extLst>
          </p:cNvPr>
          <p:cNvSpPr txBox="1"/>
          <p:nvPr/>
        </p:nvSpPr>
        <p:spPr>
          <a:xfrm>
            <a:off x="4762685" y="5912662"/>
            <a:ext cx="1881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EB</a:t>
            </a:r>
          </a:p>
          <a:p>
            <a:r>
              <a:rPr lang="de-DE" sz="1200" dirty="0"/>
              <a:t>-AB</a:t>
            </a:r>
          </a:p>
          <a:p>
            <a:r>
              <a:rPr lang="de-DE" sz="1200" dirty="0"/>
              <a:t>= Bestandsveränderung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9E5A71B2-3BD8-964C-9887-7A8F2208BF53}"/>
              </a:ext>
            </a:extLst>
          </p:cNvPr>
          <p:cNvSpPr/>
          <p:nvPr/>
        </p:nvSpPr>
        <p:spPr>
          <a:xfrm>
            <a:off x="5059819" y="211137"/>
            <a:ext cx="6978193" cy="1243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 algn="thaiDist">
              <a:buAutoNum type="arabicParenR"/>
            </a:pPr>
            <a:r>
              <a:rPr lang="de-DE" sz="1000" dirty="0"/>
              <a:t>Ist Endbestand (niedrig bewertet) ermitteln: 2*32+17*32 = 608</a:t>
            </a:r>
          </a:p>
          <a:p>
            <a:pPr marL="685800" lvl="1" indent="-228600" algn="thaiDist">
              <a:buAutoNum type="arabicParenR"/>
            </a:pPr>
            <a:r>
              <a:rPr lang="de-DE" sz="1000" dirty="0"/>
              <a:t>Bestandsveränderung: EB – AB = wenn + 1/5 wenn – 5/1  1 </a:t>
            </a:r>
            <a:r>
              <a:rPr lang="de-DE" sz="1000" dirty="0" err="1"/>
              <a:t>Champ</a:t>
            </a:r>
            <a:r>
              <a:rPr lang="de-DE" sz="1000" dirty="0"/>
              <a:t> </a:t>
            </a:r>
            <a:r>
              <a:rPr lang="de-DE" sz="1000" dirty="0" err="1"/>
              <a:t>Vorr</a:t>
            </a:r>
            <a:r>
              <a:rPr lang="de-DE" sz="1000" dirty="0"/>
              <a:t>/5 </a:t>
            </a:r>
            <a:r>
              <a:rPr lang="de-DE" sz="1000" dirty="0" err="1"/>
              <a:t>Champ</a:t>
            </a:r>
            <a:r>
              <a:rPr lang="de-DE" sz="1000" dirty="0"/>
              <a:t> Eins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Abwertung ermitteln: Alle die in 1 abgewertet wurden: Menge mal Preisdifferenz: 17*1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Schwund ermitteln: </a:t>
            </a:r>
            <a:r>
              <a:rPr lang="de-DE" sz="1000" dirty="0" err="1"/>
              <a:t>AB+Zukäufe-Abfassg</a:t>
            </a:r>
            <a:r>
              <a:rPr lang="de-DE" sz="1000" dirty="0"/>
              <a:t> = Soll EB-Ist EB=Schwundmenge*Einkaufspreis = 30-10=20-17=3 … 3*33=99 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Schwund und Abfertigung verbuchen</a:t>
            </a:r>
          </a:p>
        </p:txBody>
      </p:sp>
    </p:spTree>
    <p:extLst>
      <p:ext uri="{BB962C8B-B14F-4D97-AF65-F5344CB8AC3E}">
        <p14:creationId xmlns:p14="http://schemas.microsoft.com/office/powerpoint/2010/main" val="108525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30" grpId="0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03DAC8E-9AEF-E342-9F27-F063C0907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8175"/>
            <a:ext cx="4871130" cy="253682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6136102-1A91-F04F-97E2-9CB09504FB59}"/>
              </a:ext>
            </a:extLst>
          </p:cNvPr>
          <p:cNvSpPr txBox="1"/>
          <p:nvPr/>
        </p:nvSpPr>
        <p:spPr>
          <a:xfrm>
            <a:off x="542925" y="800100"/>
            <a:ext cx="2407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Vorräte: Musterklausur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002FB9F-46F3-C343-8DF6-6353CA6D6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875" y="195944"/>
            <a:ext cx="7529015" cy="551905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BB7F37E-D754-6449-B4D5-2C3B7164D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96" y="1549929"/>
            <a:ext cx="3863296" cy="136948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69F1D6A-3325-054D-A212-FB0C2A11EB6E}"/>
              </a:ext>
            </a:extLst>
          </p:cNvPr>
          <p:cNvSpPr txBox="1"/>
          <p:nvPr/>
        </p:nvSpPr>
        <p:spPr>
          <a:xfrm>
            <a:off x="0" y="5715000"/>
            <a:ext cx="27222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Der letzte Zukauf war 4000 Stück zu 4,25 Euro</a:t>
            </a:r>
          </a:p>
          <a:p>
            <a:r>
              <a:rPr lang="de-DE" sz="1000" dirty="0"/>
              <a:t>Der </a:t>
            </a:r>
            <a:r>
              <a:rPr lang="de-DE" sz="1000" dirty="0" err="1"/>
              <a:t>Vorletze</a:t>
            </a:r>
            <a:r>
              <a:rPr lang="de-DE" sz="1000" dirty="0"/>
              <a:t> Zukauf war 2000 Stück zu 4.10 Euro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B15853E-DBA9-484B-A434-1B7BA4F973EB}"/>
              </a:ext>
            </a:extLst>
          </p:cNvPr>
          <p:cNvSpPr/>
          <p:nvPr/>
        </p:nvSpPr>
        <p:spPr>
          <a:xfrm>
            <a:off x="5535386" y="3178175"/>
            <a:ext cx="6355669" cy="1243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 algn="thaiDist">
              <a:buAutoNum type="arabicParenR"/>
            </a:pPr>
            <a:r>
              <a:rPr lang="de-DE" sz="1000" dirty="0"/>
              <a:t>Ist Endbestand (niedrig bewertet) ermitteln: 17.620 – 12.000= 5.620</a:t>
            </a:r>
          </a:p>
          <a:p>
            <a:pPr marL="685800" lvl="1" indent="-228600" algn="thaiDist">
              <a:buAutoNum type="arabicParenR"/>
            </a:pPr>
            <a:r>
              <a:rPr lang="de-DE" sz="1000" dirty="0"/>
              <a:t>Bestandsveränderung: EB – AB = wenn + 1/5 wenn – 5/1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Abwertung ermitteln: Alle die in 1 abgewertet wurden: Menge mal Preisdifferenz: 4000*0,05=200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Schwund ermitteln: </a:t>
            </a:r>
            <a:r>
              <a:rPr lang="de-DE" sz="1000" dirty="0" err="1"/>
              <a:t>AB+Zukäufe-Abfassg</a:t>
            </a:r>
            <a:r>
              <a:rPr lang="de-DE" sz="1000" dirty="0"/>
              <a:t> = Soll EB-Ist EB=Schwundmenge*Einkaufspreis =Schwund: 50*4,1=205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Schwund und Abfertigung verbuchen</a:t>
            </a:r>
          </a:p>
        </p:txBody>
      </p:sp>
    </p:spTree>
    <p:extLst>
      <p:ext uri="{BB962C8B-B14F-4D97-AF65-F5344CB8AC3E}">
        <p14:creationId xmlns:p14="http://schemas.microsoft.com/office/powerpoint/2010/main" val="119769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FA7F5A-358F-F545-9887-8DA27DDE6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Rückstellungen, Rechnungsabgrenzungen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FAEDF42-5BC8-7F44-AB09-EBB173C6C4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Aus gutem Grund</a:t>
            </a:r>
          </a:p>
          <a:p>
            <a:r>
              <a:rPr lang="de-DE" dirty="0"/>
              <a:t>Hubertushof</a:t>
            </a:r>
          </a:p>
          <a:p>
            <a:r>
              <a:rPr lang="de-DE" dirty="0"/>
              <a:t>Musterklausur</a:t>
            </a:r>
          </a:p>
        </p:txBody>
      </p:sp>
    </p:spTree>
    <p:extLst>
      <p:ext uri="{BB962C8B-B14F-4D97-AF65-F5344CB8AC3E}">
        <p14:creationId xmlns:p14="http://schemas.microsoft.com/office/powerpoint/2010/main" val="1862562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637690" y="89584"/>
            <a:ext cx="331806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latin typeface="+mj-lt"/>
                <a:cs typeface="Chalkduster"/>
              </a:rPr>
              <a:t>Bilanzierung  </a:t>
            </a:r>
          </a:p>
          <a:p>
            <a:r>
              <a:rPr lang="de-DE" dirty="0">
                <a:latin typeface="+mj-lt"/>
                <a:cs typeface="Chalkduster"/>
              </a:rPr>
              <a:t>Rückstellungen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955754" y="89584"/>
            <a:ext cx="5712246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+mj-lt"/>
                <a:cs typeface="Chalkduster"/>
              </a:rPr>
              <a:t>Ziel/Kompetenzen: Anlässe für Rückstellungen beschreiben können, Bedeutung von Rückstellungen einschätzen können, Rückstellungen im Jahr der Entstehung bilden können, Rückstellungen im Folgejahr richtig behandeln können</a:t>
            </a:r>
          </a:p>
          <a:p>
            <a:endParaRPr lang="de-DE" sz="900" dirty="0">
              <a:latin typeface="+mj-lt"/>
              <a:cs typeface="Chalkduster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551179" y="785279"/>
            <a:ext cx="736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1)Wo?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402401" y="761200"/>
            <a:ext cx="25557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2) Was sind Rückstellungen?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114048" y="757074"/>
            <a:ext cx="24681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3) Welche Prinzipien gelten</a:t>
            </a:r>
          </a:p>
          <a:p>
            <a:r>
              <a:rPr lang="de-DE" sz="1600" dirty="0">
                <a:latin typeface="+mj-lt"/>
                <a:cs typeface="Chalkduster"/>
              </a:rPr>
              <a:t>bei der Bewertung?</a:t>
            </a: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880" y="930477"/>
            <a:ext cx="673943" cy="421214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935" y="1244264"/>
            <a:ext cx="1077719" cy="93191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895355" y="1147353"/>
            <a:ext cx="218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</a:rPr>
              <a:t>A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017654" y="1123834"/>
            <a:ext cx="210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</a:rPr>
              <a:t>P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3359362" y="1099755"/>
            <a:ext cx="37546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900" dirty="0">
                <a:solidFill>
                  <a:srgbClr val="FF0000"/>
                </a:solidFill>
                <a:latin typeface="+mj-lt"/>
                <a:cs typeface="Chalkduster"/>
              </a:rPr>
              <a:t>Passivposten</a:t>
            </a:r>
            <a:r>
              <a:rPr lang="de-AT" sz="900" dirty="0">
                <a:latin typeface="+mj-lt"/>
                <a:cs typeface="Chalkduster"/>
              </a:rPr>
              <a:t> (</a:t>
            </a:r>
            <a:r>
              <a:rPr lang="de-AT" sz="900" dirty="0">
                <a:solidFill>
                  <a:srgbClr val="FF0000"/>
                </a:solidFill>
                <a:latin typeface="+mj-lt"/>
                <a:cs typeface="Chalkduster"/>
              </a:rPr>
              <a:t>Vorsorgen</a:t>
            </a:r>
            <a:r>
              <a:rPr lang="de-AT" sz="900" dirty="0">
                <a:latin typeface="+mj-lt"/>
                <a:cs typeface="Chalkduster"/>
              </a:rPr>
              <a:t>) für </a:t>
            </a:r>
            <a:r>
              <a:rPr lang="de-AT" sz="900" dirty="0">
                <a:solidFill>
                  <a:srgbClr val="FF0000"/>
                </a:solidFill>
                <a:latin typeface="+mj-lt"/>
                <a:cs typeface="Chalkduster"/>
              </a:rPr>
              <a:t>ungewisse Verbindlichkeiten</a:t>
            </a:r>
            <a:r>
              <a:rPr lang="de-AT" sz="900" dirty="0">
                <a:latin typeface="+mj-lt"/>
                <a:cs typeface="Chalkduster"/>
              </a:rPr>
              <a:t> (Höhe, Wann, ob überhaupt)</a:t>
            </a:r>
          </a:p>
          <a:p>
            <a:pPr marL="171450" indent="-171450">
              <a:buFont typeface="Arial"/>
              <a:buChar char="•"/>
            </a:pPr>
            <a:r>
              <a:rPr lang="de-AT" sz="900" dirty="0">
                <a:latin typeface="+mj-lt"/>
                <a:cs typeface="Chalkduster"/>
              </a:rPr>
              <a:t>Pensionen/Abfertigungen (lfr.)</a:t>
            </a:r>
          </a:p>
          <a:p>
            <a:pPr marL="171450" indent="-171450">
              <a:buFont typeface="Arial"/>
              <a:buChar char="•"/>
            </a:pPr>
            <a:r>
              <a:rPr lang="de-AT" sz="900" dirty="0">
                <a:latin typeface="+mj-lt"/>
                <a:cs typeface="Chalkduster"/>
              </a:rPr>
              <a:t>Betriebssteuern (</a:t>
            </a:r>
            <a:r>
              <a:rPr lang="de-AT" sz="900" dirty="0" err="1">
                <a:latin typeface="+mj-lt"/>
                <a:cs typeface="Chalkduster"/>
              </a:rPr>
              <a:t>kfr</a:t>
            </a:r>
            <a:r>
              <a:rPr lang="de-AT" sz="900" dirty="0">
                <a:latin typeface="+mj-lt"/>
                <a:cs typeface="Chalkduster"/>
              </a:rPr>
              <a:t>.)</a:t>
            </a:r>
          </a:p>
          <a:p>
            <a:pPr marL="171450" indent="-171450">
              <a:buFont typeface="Arial"/>
              <a:buChar char="•"/>
            </a:pPr>
            <a:r>
              <a:rPr lang="de-AT" sz="900" dirty="0">
                <a:latin typeface="+mj-lt"/>
                <a:cs typeface="Chalkduster"/>
              </a:rPr>
              <a:t>Rechts- und Beratungskosten (</a:t>
            </a:r>
            <a:r>
              <a:rPr lang="de-AT" sz="900" dirty="0" err="1">
                <a:latin typeface="+mj-lt"/>
                <a:cs typeface="Chalkduster"/>
              </a:rPr>
              <a:t>kfr</a:t>
            </a:r>
            <a:r>
              <a:rPr lang="de-AT" sz="900" dirty="0">
                <a:latin typeface="+mj-lt"/>
                <a:cs typeface="Chalkduster"/>
              </a:rPr>
              <a:t>.)</a:t>
            </a:r>
          </a:p>
          <a:p>
            <a:pPr marL="171450" indent="-171450">
              <a:buFont typeface="Arial"/>
              <a:buChar char="•"/>
            </a:pPr>
            <a:r>
              <a:rPr lang="de-AT" sz="900" dirty="0">
                <a:latin typeface="+mj-lt"/>
                <a:cs typeface="Chalkduster"/>
              </a:rPr>
              <a:t>Prozesskosten, Schadenersatzleistungen (eher </a:t>
            </a:r>
            <a:r>
              <a:rPr lang="de-AT" sz="900" dirty="0" err="1">
                <a:latin typeface="+mj-lt"/>
                <a:cs typeface="Chalkduster"/>
              </a:rPr>
              <a:t>kfr</a:t>
            </a:r>
            <a:r>
              <a:rPr lang="de-AT" sz="900" dirty="0">
                <a:latin typeface="+mj-lt"/>
                <a:cs typeface="Chalkduster"/>
              </a:rPr>
              <a:t>.) Extrembeispiel: </a:t>
            </a:r>
            <a:r>
              <a:rPr lang="de-AT" sz="900" dirty="0">
                <a:solidFill>
                  <a:srgbClr val="FF0000"/>
                </a:solidFill>
                <a:latin typeface="+mj-lt"/>
                <a:cs typeface="Chalkduster"/>
              </a:rPr>
              <a:t>VW Abgasbetrug, BP Golf </a:t>
            </a:r>
            <a:r>
              <a:rPr lang="de-AT" sz="900" dirty="0" err="1">
                <a:solidFill>
                  <a:srgbClr val="FF0000"/>
                </a:solidFill>
                <a:latin typeface="+mj-lt"/>
                <a:cs typeface="Chalkduster"/>
              </a:rPr>
              <a:t>Mex</a:t>
            </a:r>
            <a:r>
              <a:rPr lang="de-AT" sz="900" dirty="0">
                <a:solidFill>
                  <a:srgbClr val="FF0000"/>
                </a:solidFill>
                <a:latin typeface="+mj-lt"/>
                <a:cs typeface="Chalkduster"/>
              </a:rPr>
              <a:t>. </a:t>
            </a:r>
          </a:p>
          <a:p>
            <a:pPr marL="171450" indent="-171450">
              <a:buFont typeface="Arial"/>
              <a:buChar char="•"/>
            </a:pPr>
            <a:r>
              <a:rPr lang="de-AT" sz="900" dirty="0">
                <a:latin typeface="+mj-lt"/>
                <a:cs typeface="Chalkduster"/>
              </a:rPr>
              <a:t>Sonstige ...</a:t>
            </a:r>
          </a:p>
        </p:txBody>
      </p:sp>
      <p:sp>
        <p:nvSpPr>
          <p:cNvPr id="15" name="Pfeil nach unten 14"/>
          <p:cNvSpPr/>
          <p:nvPr/>
        </p:nvSpPr>
        <p:spPr>
          <a:xfrm flipV="1">
            <a:off x="7108295" y="1351691"/>
            <a:ext cx="439598" cy="824483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7465726" y="1257476"/>
            <a:ext cx="3202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Höchstwertprinzip,</a:t>
            </a:r>
          </a:p>
          <a:p>
            <a:r>
              <a:rPr lang="de-DE" sz="900" dirty="0">
                <a:latin typeface="+mj-lt"/>
                <a:cs typeface="Chalkduster"/>
              </a:rPr>
              <a:t>(Unterprinzip des Vorsichtsprinzips – man muss sich eher ärmer machen) d.h. bei einer Werterhöhung bzw. einer drohenden Verbindlichkeit muss schon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vorgesorgt</a:t>
            </a:r>
            <a:r>
              <a:rPr lang="de-DE" sz="900" dirty="0">
                <a:latin typeface="+mj-lt"/>
                <a:cs typeface="Chalkduster"/>
              </a:rPr>
              <a:t> werden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obwohl</a:t>
            </a:r>
            <a:r>
              <a:rPr lang="de-DE" sz="900" dirty="0">
                <a:latin typeface="+mj-lt"/>
                <a:cs typeface="Chalkduster"/>
              </a:rPr>
              <a:t> die Verbindlichkeit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noch</a:t>
            </a:r>
            <a:r>
              <a:rPr lang="de-DE" sz="900" dirty="0">
                <a:latin typeface="+mj-lt"/>
                <a:cs typeface="Chalkduster"/>
              </a:rPr>
              <a:t>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ungewiss</a:t>
            </a:r>
            <a:r>
              <a:rPr lang="de-DE" sz="900" dirty="0">
                <a:latin typeface="+mj-lt"/>
                <a:cs typeface="Chalkduster"/>
              </a:rPr>
              <a:t> ist (d.h. sie könnte gar nicht entstehen) </a:t>
            </a:r>
          </a:p>
        </p:txBody>
      </p:sp>
      <p:sp>
        <p:nvSpPr>
          <p:cNvPr id="21" name="Rechteck 20"/>
          <p:cNvSpPr/>
          <p:nvPr/>
        </p:nvSpPr>
        <p:spPr>
          <a:xfrm>
            <a:off x="1652849" y="3121547"/>
            <a:ext cx="8892680" cy="36461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1551179" y="2752213"/>
            <a:ext cx="2416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+mj-lt"/>
                <a:cs typeface="Chalkduster"/>
              </a:rPr>
              <a:t>4) Was ist wann zu tun?</a:t>
            </a:r>
          </a:p>
        </p:txBody>
      </p:sp>
      <p:cxnSp>
        <p:nvCxnSpPr>
          <p:cNvPr id="19" name="Gerade Verbindung 18"/>
          <p:cNvCxnSpPr/>
          <p:nvPr/>
        </p:nvCxnSpPr>
        <p:spPr>
          <a:xfrm>
            <a:off x="7892560" y="3986050"/>
            <a:ext cx="738878" cy="626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hteck 33"/>
          <p:cNvSpPr/>
          <p:nvPr/>
        </p:nvSpPr>
        <p:spPr>
          <a:xfrm>
            <a:off x="8286523" y="4096120"/>
            <a:ext cx="439182" cy="315469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" dirty="0" err="1">
                <a:latin typeface="+mj-lt"/>
              </a:rPr>
              <a:t>Rst</a:t>
            </a:r>
            <a:endParaRPr lang="de-DE" sz="500" dirty="0">
              <a:latin typeface="+mj-lt"/>
            </a:endParaRPr>
          </a:p>
        </p:txBody>
      </p:sp>
      <p:graphicFrame>
        <p:nvGraphicFramePr>
          <p:cNvPr id="18" name="Tabelle 17"/>
          <p:cNvGraphicFramePr>
            <a:graphicFrameLocks noGrp="1"/>
          </p:cNvGraphicFramePr>
          <p:nvPr/>
        </p:nvGraphicFramePr>
        <p:xfrm>
          <a:off x="1739874" y="3271178"/>
          <a:ext cx="8013700" cy="195580"/>
        </p:xfrm>
        <a:graphic>
          <a:graphicData uri="http://schemas.openxmlformats.org/drawingml/2006/table">
            <a:tbl>
              <a:tblPr/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Schritte und Reihenfolge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Berechnung u. Besonderheiten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Buchung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2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" name="Tabelle 28"/>
          <p:cNvGraphicFramePr>
            <a:graphicFrameLocks noGrp="1"/>
          </p:cNvGraphicFramePr>
          <p:nvPr/>
        </p:nvGraphicFramePr>
        <p:xfrm>
          <a:off x="1739874" y="3579047"/>
          <a:ext cx="8013700" cy="279400"/>
        </p:xfrm>
        <a:graphic>
          <a:graphicData uri="http://schemas.openxmlformats.org/drawingml/2006/table">
            <a:tbl>
              <a:tblPr/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pPr algn="l" fontAlgn="t">
                        <a:lnSpc>
                          <a:spcPct val="20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Im Jahr Entstehung </a:t>
                      </a:r>
                      <a:r>
                        <a:rPr lang="de-DE" sz="800" b="0" i="0" u="sng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31.12. .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.. Bildung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200000"/>
                        </a:lnSpc>
                      </a:pPr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Es gibt noch keine Rückstellung aus den Vorjahren.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20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7 Aufwandskonto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/ </a:t>
                      </a: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3 Rückstellungskonto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1" name="Tabelle 40"/>
          <p:cNvGraphicFramePr>
            <a:graphicFrameLocks noGrp="1"/>
          </p:cNvGraphicFramePr>
          <p:nvPr/>
        </p:nvGraphicFramePr>
        <p:xfrm>
          <a:off x="1739874" y="4530281"/>
          <a:ext cx="8013700" cy="378460"/>
        </p:xfrm>
        <a:graphic>
          <a:graphicData uri="http://schemas.openxmlformats.org/drawingml/2006/table">
            <a:tbl>
              <a:tblPr/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Im Folgejahr...</a:t>
                      </a:r>
                    </a:p>
                  </a:txBody>
                  <a:tcPr marL="12700" marR="12700" marT="12700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1) Rückstellung wurde in richtiger Höhe gebucht und die Rechnung ist zu zahlen.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3 Rückstellung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, </a:t>
                      </a:r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</a:t>
                      </a:r>
                      <a:r>
                        <a:rPr lang="de-DE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Vost</a:t>
                      </a:r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 2 Bank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2" name="Tabelle 41"/>
          <p:cNvGraphicFramePr>
            <a:graphicFrameLocks noGrp="1"/>
          </p:cNvGraphicFramePr>
          <p:nvPr/>
        </p:nvGraphicFramePr>
        <p:xfrm>
          <a:off x="1739874" y="4958928"/>
          <a:ext cx="8013700" cy="378460"/>
        </p:xfrm>
        <a:graphic>
          <a:graphicData uri="http://schemas.openxmlformats.org/drawingml/2006/table">
            <a:tbl>
              <a:tblPr/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7557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2) ... es wurde zu wenig rückgestellt, Verwendung + zusätzlicher Aufwand (VP)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3 Rückstellung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, </a:t>
                      </a:r>
                      <a:r>
                        <a:rPr lang="de-DE" sz="800" b="0" i="0" u="none" strike="noStrike" dirty="0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7 Aufwand aus VP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, </a:t>
                      </a:r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</a:t>
                      </a:r>
                      <a:r>
                        <a:rPr lang="de-DE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Vost</a:t>
                      </a:r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 2 Bank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3" name="Tabelle 42"/>
          <p:cNvGraphicFramePr>
            <a:graphicFrameLocks noGrp="1"/>
          </p:cNvGraphicFramePr>
          <p:nvPr/>
        </p:nvGraphicFramePr>
        <p:xfrm>
          <a:off x="1739874" y="5446213"/>
          <a:ext cx="8013700" cy="513080"/>
        </p:xfrm>
        <a:graphic>
          <a:graphicData uri="http://schemas.openxmlformats.org/drawingml/2006/table">
            <a:tbl>
              <a:tblPr/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7800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3) ... es wurde zu viel rückgestellt, Zahlung des </a:t>
                      </a:r>
                      <a:r>
                        <a:rPr lang="de-DE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niedr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 Betrages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20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3 Rückstellungen</a:t>
                      </a:r>
                      <a:r>
                        <a:rPr lang="de-DE" sz="800" b="0" i="0" u="none" strike="noStrike" dirty="0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, </a:t>
                      </a:r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</a:t>
                      </a:r>
                      <a:r>
                        <a:rPr lang="de-DE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Vost</a:t>
                      </a:r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 2 Bank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20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3 Rückstellungen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/ </a:t>
                      </a:r>
                      <a:r>
                        <a:rPr lang="de-DE" sz="800" b="0" i="0" u="none" strike="noStrike" dirty="0">
                          <a:solidFill>
                            <a:srgbClr val="538DD5"/>
                          </a:solidFill>
                          <a:effectLst/>
                          <a:latin typeface="+mj-lt"/>
                        </a:rPr>
                        <a:t>4 Erträge aus der Aufl. v Rückst.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4" name="Tabelle 43"/>
          <p:cNvGraphicFramePr>
            <a:graphicFrameLocks noGrp="1"/>
          </p:cNvGraphicFramePr>
          <p:nvPr/>
        </p:nvGraphicFramePr>
        <p:xfrm>
          <a:off x="1739874" y="5735386"/>
          <a:ext cx="8013700" cy="871094"/>
        </p:xfrm>
        <a:graphic>
          <a:graphicData uri="http://schemas.openxmlformats.org/drawingml/2006/table">
            <a:tbl>
              <a:tblPr/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3782"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Besondere Rückstellung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229">
                <a:tc>
                  <a:txBody>
                    <a:bodyPr/>
                    <a:lstStyle/>
                    <a:p>
                      <a:pPr algn="l" fontAlgn="t">
                        <a:lnSpc>
                          <a:spcPct val="20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Im Jahr Entstehung 31.12. ... Bildung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20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Abfertigung alt,...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20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6 Zuweisung </a:t>
                      </a:r>
                      <a:r>
                        <a:rPr lang="de-DE" sz="800" b="0" i="0" u="none" strike="noStrike" dirty="0" err="1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Abf.rst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/ </a:t>
                      </a: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3 Rückstellung für Abf.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782"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20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Bezahlung der Abfertigung und EST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20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6 </a:t>
                      </a:r>
                      <a:r>
                        <a:rPr lang="de-DE" sz="800" b="0" i="0" u="none" strike="noStrike" dirty="0" err="1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Abfertigungsaufw</a:t>
                      </a:r>
                      <a:r>
                        <a:rPr lang="de-DE" sz="800" b="0" i="0" u="none" strike="noStrike" dirty="0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800" b="0" i="0" u="none" strike="noStrike" dirty="0" err="1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Arb</a:t>
                      </a:r>
                      <a:r>
                        <a:rPr lang="de-DE" sz="800" b="0" i="0" u="none" strike="noStrike" dirty="0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.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/ 2 Bank, 3 Verb. Finanzamt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45" name="Gerade Verbindung 44"/>
          <p:cNvCxnSpPr/>
          <p:nvPr/>
        </p:nvCxnSpPr>
        <p:spPr>
          <a:xfrm>
            <a:off x="6901473" y="3992314"/>
            <a:ext cx="79277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hteck 45"/>
          <p:cNvSpPr/>
          <p:nvPr/>
        </p:nvSpPr>
        <p:spPr>
          <a:xfrm>
            <a:off x="6866438" y="4096120"/>
            <a:ext cx="406696" cy="30920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" dirty="0" err="1">
                <a:latin typeface="+mj-lt"/>
              </a:rPr>
              <a:t>Aufw</a:t>
            </a:r>
            <a:endParaRPr lang="de-DE" sz="500" dirty="0">
              <a:latin typeface="+mj-lt"/>
            </a:endParaRPr>
          </a:p>
        </p:txBody>
      </p:sp>
      <p:cxnSp>
        <p:nvCxnSpPr>
          <p:cNvPr id="51" name="Gerade Verbindung 50"/>
          <p:cNvCxnSpPr/>
          <p:nvPr/>
        </p:nvCxnSpPr>
        <p:spPr>
          <a:xfrm>
            <a:off x="7273134" y="3986050"/>
            <a:ext cx="0" cy="5271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51"/>
          <p:cNvCxnSpPr/>
          <p:nvPr/>
        </p:nvCxnSpPr>
        <p:spPr>
          <a:xfrm>
            <a:off x="8286523" y="3979786"/>
            <a:ext cx="0" cy="5271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feld 52"/>
          <p:cNvSpPr txBox="1"/>
          <p:nvPr/>
        </p:nvSpPr>
        <p:spPr>
          <a:xfrm>
            <a:off x="7110269" y="3807648"/>
            <a:ext cx="3642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 err="1">
                <a:latin typeface="+mj-lt"/>
              </a:rPr>
              <a:t>GuV</a:t>
            </a:r>
            <a:endParaRPr lang="de-DE" sz="800" dirty="0">
              <a:latin typeface="+mj-lt"/>
            </a:endParaRPr>
          </a:p>
        </p:txBody>
      </p:sp>
      <p:sp>
        <p:nvSpPr>
          <p:cNvPr id="55" name="Textfeld 54"/>
          <p:cNvSpPr txBox="1"/>
          <p:nvPr/>
        </p:nvSpPr>
        <p:spPr>
          <a:xfrm>
            <a:off x="8104422" y="3807648"/>
            <a:ext cx="4311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j-lt"/>
              </a:rPr>
              <a:t>Bilanz</a:t>
            </a:r>
          </a:p>
        </p:txBody>
      </p:sp>
      <p:sp>
        <p:nvSpPr>
          <p:cNvPr id="56" name="Textfeld 55"/>
          <p:cNvSpPr txBox="1"/>
          <p:nvPr/>
        </p:nvSpPr>
        <p:spPr>
          <a:xfrm>
            <a:off x="3359362" y="4664711"/>
            <a:ext cx="45397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+mj-lt"/>
              </a:rPr>
              <a:t>=</a:t>
            </a:r>
          </a:p>
          <a:p>
            <a:endParaRPr lang="de-DE" sz="800" dirty="0">
              <a:latin typeface="+mj-lt"/>
            </a:endParaRPr>
          </a:p>
          <a:p>
            <a:r>
              <a:rPr lang="de-DE" sz="800" dirty="0">
                <a:latin typeface="+mj-lt"/>
              </a:rPr>
              <a:t>Zu </a:t>
            </a:r>
          </a:p>
          <a:p>
            <a:r>
              <a:rPr lang="de-DE" sz="800" dirty="0">
                <a:latin typeface="+mj-lt"/>
              </a:rPr>
              <a:t>Wenig</a:t>
            </a:r>
          </a:p>
          <a:p>
            <a:endParaRPr lang="de-DE" sz="800" dirty="0">
              <a:latin typeface="+mj-lt"/>
            </a:endParaRPr>
          </a:p>
          <a:p>
            <a:r>
              <a:rPr lang="de-DE" sz="800" dirty="0">
                <a:latin typeface="+mj-lt"/>
              </a:rPr>
              <a:t>Zu </a:t>
            </a:r>
          </a:p>
          <a:p>
            <a:r>
              <a:rPr lang="de-DE" sz="800" dirty="0">
                <a:latin typeface="+mj-lt"/>
              </a:rPr>
              <a:t>viel</a:t>
            </a:r>
          </a:p>
        </p:txBody>
      </p:sp>
      <p:sp>
        <p:nvSpPr>
          <p:cNvPr id="59" name="Rechteck 58"/>
          <p:cNvSpPr/>
          <p:nvPr/>
        </p:nvSpPr>
        <p:spPr>
          <a:xfrm>
            <a:off x="3359362" y="4506923"/>
            <a:ext cx="453970" cy="142474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pic>
        <p:nvPicPr>
          <p:cNvPr id="60" name="Bild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1346" y="2167591"/>
            <a:ext cx="1174197" cy="584622"/>
          </a:xfrm>
          <a:prstGeom prst="rect">
            <a:avLst/>
          </a:prstGeom>
        </p:spPr>
      </p:pic>
      <p:pic>
        <p:nvPicPr>
          <p:cNvPr id="61" name="Bild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4443" y="2176174"/>
            <a:ext cx="586858" cy="770227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0945" y="2416018"/>
            <a:ext cx="723478" cy="633043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6524" y="2416018"/>
            <a:ext cx="1972169" cy="63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41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637690" y="89584"/>
            <a:ext cx="358201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latin typeface="+mj-lt"/>
                <a:cs typeface="Chalkduster"/>
              </a:rPr>
              <a:t>Bilanzierung</a:t>
            </a:r>
          </a:p>
          <a:p>
            <a:r>
              <a:rPr lang="de-DE" dirty="0">
                <a:latin typeface="+mj-lt"/>
                <a:cs typeface="Chalkduster"/>
              </a:rPr>
              <a:t>Rechnungsabgrenzungen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219700" y="89584"/>
            <a:ext cx="54483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+mj-lt"/>
                <a:cs typeface="Chalkduster"/>
              </a:rPr>
              <a:t>Ziel/Kompetenzen: </a:t>
            </a:r>
          </a:p>
          <a:p>
            <a:pPr marL="171450" indent="-171450">
              <a:buFont typeface="Arial"/>
              <a:buChar char="•"/>
            </a:pPr>
            <a:r>
              <a:rPr lang="de-DE" sz="900" dirty="0">
                <a:latin typeface="+mj-lt"/>
                <a:cs typeface="Chalkduster"/>
              </a:rPr>
              <a:t>Eigene VZ, Fremde VZ, eigene </a:t>
            </a:r>
            <a:r>
              <a:rPr lang="de-DE" sz="900" dirty="0" err="1">
                <a:latin typeface="+mj-lt"/>
                <a:cs typeface="Chalkduster"/>
              </a:rPr>
              <a:t>Rst</a:t>
            </a:r>
            <a:r>
              <a:rPr lang="de-DE" sz="900" dirty="0">
                <a:latin typeface="+mj-lt"/>
                <a:cs typeface="Chalkduster"/>
              </a:rPr>
              <a:t> und fremde </a:t>
            </a:r>
            <a:r>
              <a:rPr lang="de-DE" sz="900" dirty="0" err="1">
                <a:latin typeface="+mj-lt"/>
                <a:cs typeface="Chalkduster"/>
              </a:rPr>
              <a:t>Rst</a:t>
            </a:r>
            <a:r>
              <a:rPr lang="de-DE" sz="900" dirty="0">
                <a:latin typeface="+mj-lt"/>
                <a:cs typeface="Chalkduster"/>
              </a:rPr>
              <a:t> unterscheiden können.</a:t>
            </a:r>
          </a:p>
          <a:p>
            <a:pPr marL="171450" indent="-171450">
              <a:buFont typeface="Arial"/>
              <a:buChar char="•"/>
            </a:pPr>
            <a:r>
              <a:rPr lang="de-DE" sz="900" dirty="0">
                <a:latin typeface="+mj-lt"/>
                <a:cs typeface="Chalkduster"/>
              </a:rPr>
              <a:t>Prinzip für Rechnungsabgrenzungen erklären können, </a:t>
            </a:r>
          </a:p>
          <a:p>
            <a:pPr marL="171450" indent="-171450">
              <a:buFont typeface="Arial"/>
              <a:buChar char="•"/>
            </a:pPr>
            <a:r>
              <a:rPr lang="de-DE" sz="900" dirty="0">
                <a:latin typeface="+mj-lt"/>
                <a:cs typeface="Chalkduster"/>
              </a:rPr>
              <a:t>Rechnungsabgrenzungen richtig buchen können.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551179" y="785279"/>
            <a:ext cx="736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1)Wo?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240708" y="761200"/>
            <a:ext cx="26505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2) Was sind R-abgrenzungen?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8220540" y="757074"/>
            <a:ext cx="247269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3) Welches Bewertungsprinzip?</a:t>
            </a: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3598" y="930477"/>
            <a:ext cx="673943" cy="421214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1653" y="1244264"/>
            <a:ext cx="1077719" cy="93191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617073" y="1147353"/>
            <a:ext cx="218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</a:rPr>
              <a:t>A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2739372" y="1123834"/>
            <a:ext cx="210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</a:rPr>
              <a:t>P</a:t>
            </a:r>
          </a:p>
        </p:txBody>
      </p:sp>
      <p:sp>
        <p:nvSpPr>
          <p:cNvPr id="21" name="Rechteck 20"/>
          <p:cNvSpPr/>
          <p:nvPr/>
        </p:nvSpPr>
        <p:spPr>
          <a:xfrm>
            <a:off x="1524000" y="2982352"/>
            <a:ext cx="9042400" cy="38756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1528173" y="2610643"/>
            <a:ext cx="2416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+mj-lt"/>
                <a:cs typeface="Chalkduster"/>
              </a:rPr>
              <a:t>4) Was ist wann zu tun?</a:t>
            </a:r>
          </a:p>
        </p:txBody>
      </p:sp>
      <p:sp>
        <p:nvSpPr>
          <p:cNvPr id="47" name="Textfeld 46"/>
          <p:cNvSpPr txBox="1"/>
          <p:nvPr/>
        </p:nvSpPr>
        <p:spPr>
          <a:xfrm>
            <a:off x="8331708" y="1634784"/>
            <a:ext cx="23615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Periodengen-Reinheit,</a:t>
            </a:r>
          </a:p>
          <a:p>
            <a:r>
              <a:rPr lang="de-DE" sz="900" dirty="0">
                <a:solidFill>
                  <a:schemeClr val="accent6">
                    <a:lumMod val="75000"/>
                  </a:schemeClr>
                </a:solidFill>
                <a:latin typeface="+mj-lt"/>
                <a:cs typeface="Chalkduster"/>
              </a:rPr>
              <a:t>Aufwendungen</a:t>
            </a:r>
            <a:r>
              <a:rPr lang="de-DE" sz="900" dirty="0">
                <a:latin typeface="+mj-lt"/>
                <a:cs typeface="Chalkduster"/>
              </a:rPr>
              <a:t> und </a:t>
            </a:r>
            <a:r>
              <a:rPr lang="de-DE" sz="900" dirty="0">
                <a:solidFill>
                  <a:schemeClr val="accent5">
                    <a:lumMod val="75000"/>
                  </a:schemeClr>
                </a:solidFill>
                <a:latin typeface="+mj-lt"/>
                <a:cs typeface="Chalkduster"/>
              </a:rPr>
              <a:t>Erträge</a:t>
            </a:r>
            <a:r>
              <a:rPr lang="de-DE" sz="900" dirty="0">
                <a:latin typeface="+mj-lt"/>
                <a:cs typeface="Chalkduster"/>
              </a:rPr>
              <a:t> sollen in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die Periode</a:t>
            </a:r>
            <a:r>
              <a:rPr lang="de-DE" sz="900" dirty="0">
                <a:latin typeface="+mj-lt"/>
                <a:cs typeface="Chalkduster"/>
              </a:rPr>
              <a:t>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gebucht</a:t>
            </a:r>
            <a:r>
              <a:rPr lang="de-DE" sz="900" dirty="0">
                <a:latin typeface="+mj-lt"/>
                <a:cs typeface="Chalkduster"/>
              </a:rPr>
              <a:t> werden, in der sie wirtschaftlich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gehören. </a:t>
            </a:r>
            <a:r>
              <a:rPr lang="de-DE" sz="900" dirty="0">
                <a:latin typeface="+mj-lt"/>
                <a:cs typeface="Chalkduster"/>
              </a:rPr>
              <a:t>... </a:t>
            </a:r>
            <a:r>
              <a:rPr lang="de-DE" sz="900" dirty="0" err="1">
                <a:latin typeface="+mj-lt"/>
                <a:cs typeface="Chalkduster"/>
              </a:rPr>
              <a:t>darurch</a:t>
            </a:r>
            <a:r>
              <a:rPr lang="de-DE" sz="900" dirty="0">
                <a:latin typeface="+mj-lt"/>
                <a:cs typeface="Chalkduster"/>
              </a:rPr>
              <a:t> entstehen...</a:t>
            </a:r>
            <a:endParaRPr lang="de-DE" sz="900" dirty="0">
              <a:solidFill>
                <a:srgbClr val="FF0000"/>
              </a:solidFill>
              <a:latin typeface="+mj-lt"/>
              <a:cs typeface="Chalkduster"/>
            </a:endParaRPr>
          </a:p>
          <a:p>
            <a:r>
              <a:rPr lang="de-DE" sz="900" dirty="0">
                <a:solidFill>
                  <a:srgbClr val="008000"/>
                </a:solidFill>
                <a:latin typeface="+mj-lt"/>
                <a:cs typeface="Chalkduster"/>
              </a:rPr>
              <a:t>E VZ (ARA), F </a:t>
            </a:r>
            <a:r>
              <a:rPr lang="de-DE" sz="900" dirty="0" err="1">
                <a:solidFill>
                  <a:srgbClr val="008000"/>
                </a:solidFill>
                <a:latin typeface="+mj-lt"/>
                <a:cs typeface="Chalkduster"/>
              </a:rPr>
              <a:t>Rst</a:t>
            </a:r>
            <a:r>
              <a:rPr lang="de-DE" sz="900" dirty="0">
                <a:solidFill>
                  <a:srgbClr val="008000"/>
                </a:solidFill>
                <a:latin typeface="+mj-lt"/>
                <a:cs typeface="Chalkduster"/>
              </a:rPr>
              <a:t> = Forderung</a:t>
            </a:r>
          </a:p>
          <a:p>
            <a:r>
              <a:rPr lang="de-DE" sz="900" dirty="0">
                <a:latin typeface="+mj-lt"/>
                <a:cs typeface="Chalkduster"/>
              </a:rPr>
              <a:t>F VZ (PRA), E </a:t>
            </a:r>
            <a:r>
              <a:rPr lang="de-DE" sz="900" dirty="0" err="1">
                <a:latin typeface="+mj-lt"/>
                <a:cs typeface="Chalkduster"/>
              </a:rPr>
              <a:t>Rst</a:t>
            </a:r>
            <a:r>
              <a:rPr lang="de-DE" sz="900" dirty="0">
                <a:latin typeface="+mj-lt"/>
                <a:cs typeface="Chalkduster"/>
              </a:rPr>
              <a:t> = </a:t>
            </a:r>
            <a:r>
              <a:rPr lang="de-DE" sz="900" dirty="0" err="1">
                <a:latin typeface="+mj-lt"/>
                <a:cs typeface="Chalkduster"/>
              </a:rPr>
              <a:t>Verbindl.keit</a:t>
            </a:r>
            <a:endParaRPr lang="de-DE" sz="900" dirty="0">
              <a:latin typeface="+mj-lt"/>
              <a:cs typeface="Chalkduster"/>
            </a:endParaRPr>
          </a:p>
        </p:txBody>
      </p:sp>
      <p:sp>
        <p:nvSpPr>
          <p:cNvPr id="48" name="Rechteck 47"/>
          <p:cNvSpPr/>
          <p:nvPr/>
        </p:nvSpPr>
        <p:spPr>
          <a:xfrm>
            <a:off x="2293597" y="2072622"/>
            <a:ext cx="445774" cy="45719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49" name="Rechteck 48"/>
          <p:cNvSpPr/>
          <p:nvPr/>
        </p:nvSpPr>
        <p:spPr>
          <a:xfrm>
            <a:off x="1757232" y="2072622"/>
            <a:ext cx="445774" cy="45719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graphicFrame>
        <p:nvGraphicFramePr>
          <p:cNvPr id="32" name="Tabelle 31"/>
          <p:cNvGraphicFramePr>
            <a:graphicFrameLocks noGrp="1"/>
          </p:cNvGraphicFramePr>
          <p:nvPr/>
        </p:nvGraphicFramePr>
        <p:xfrm>
          <a:off x="2525607" y="3444839"/>
          <a:ext cx="3733800" cy="1598049"/>
        </p:xfrm>
        <a:graphic>
          <a:graphicData uri="http://schemas.openxmlformats.org/drawingml/2006/table">
            <a:tbl>
              <a:tblPr/>
              <a:tblGrid>
                <a:gridCol w="698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7561"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800" b="1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1) Eigene Vorauszahlungen (Transitorien)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561"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Aktive Rechnungsabgrenzung (netto)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561">
                <a:tc gridSpan="5"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währen des Jahres ... bei Zahlung </a:t>
                      </a:r>
                      <a:r>
                        <a:rPr lang="de-DE" sz="800" b="0" i="0" u="none" strike="noStrike" dirty="0" err="1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od</a:t>
                      </a: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800" b="0" i="0" u="none" strike="noStrike" dirty="0" err="1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Vorausbuchcung</a:t>
                      </a:r>
                      <a:endParaRPr lang="de-DE" sz="800" b="0" i="0" u="none" strike="noStrike" dirty="0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Aufwand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 err="1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whrd</a:t>
                      </a: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 Jahr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7 Aufwand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2 Bank, Kassa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ev. 2 Vost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Bildung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31.12.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2 ARA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6, 7 Aufwand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Sturz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1.1. Folgej.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7</a:t>
                      </a:r>
                      <a:r>
                        <a:rPr lang="de-DE" sz="800" b="0" i="0" u="none" strike="noStrike" baseline="0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Aufwand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2 ARA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33" name="Tabelle 32"/>
          <p:cNvGraphicFramePr>
            <a:graphicFrameLocks noGrp="1"/>
          </p:cNvGraphicFramePr>
          <p:nvPr/>
        </p:nvGraphicFramePr>
        <p:xfrm>
          <a:off x="2498428" y="5175270"/>
          <a:ext cx="3760979" cy="1598049"/>
        </p:xfrm>
        <a:graphic>
          <a:graphicData uri="http://schemas.openxmlformats.org/drawingml/2006/table">
            <a:tbl>
              <a:tblPr/>
              <a:tblGrid>
                <a:gridCol w="8983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83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83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6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83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7561"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2) Fremde Vorauszahlungen (Transitorien)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561"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Passive Rechnungsabgrenzung (netto)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währ. Jahres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Ertrag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whrd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Jahr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Kassa, Bank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4, 8 Ertrag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 UST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31.12.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4, 8 Ertrag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 PRA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1.1. </a:t>
                      </a:r>
                      <a:r>
                        <a:rPr lang="de-DE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Folgej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 PRA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4, 8 Ertrag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37" name="Tabelle 36"/>
          <p:cNvGraphicFramePr>
            <a:graphicFrameLocks noGrp="1"/>
          </p:cNvGraphicFramePr>
          <p:nvPr/>
        </p:nvGraphicFramePr>
        <p:xfrm>
          <a:off x="6741609" y="3444838"/>
          <a:ext cx="3733800" cy="1490588"/>
        </p:xfrm>
        <a:graphic>
          <a:graphicData uri="http://schemas.openxmlformats.org/drawingml/2006/table">
            <a:tbl>
              <a:tblPr/>
              <a:tblGrid>
                <a:gridCol w="698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4256"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3) Eigene Rückstände (Antizipationen)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256"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ggf. UST erfassen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256"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während des Jahres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nichts, da im </a:t>
                      </a:r>
                      <a:r>
                        <a:rPr lang="de-DE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Nachhin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, bezahlt wird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25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31.12.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 Aufwand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 s. Verb.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25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ev. 2 VOST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25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25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Folgejahr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Zahlung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 s. Verb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Kassa, etc.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212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ev. 7 Aufwand (für Folgejahr)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425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ev. 2 VOST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38" name="Tabelle 37"/>
          <p:cNvGraphicFramePr>
            <a:graphicFrameLocks noGrp="1"/>
          </p:cNvGraphicFramePr>
          <p:nvPr/>
        </p:nvGraphicFramePr>
        <p:xfrm>
          <a:off x="6741610" y="5235534"/>
          <a:ext cx="3733799" cy="1476172"/>
        </p:xfrm>
        <a:graphic>
          <a:graphicData uri="http://schemas.openxmlformats.org/drawingml/2006/table">
            <a:tbl>
              <a:tblPr/>
              <a:tblGrid>
                <a:gridCol w="8918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18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18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18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2454"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800" b="1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4) Fremde Rückstände (Antizipationen)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54"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ggf. VOST erfassen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45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...nichts da im Nachhinein bezahlt wird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45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Bildung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31.12.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2 s. Forderung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4, 8Ertrag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245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ev. 3 UST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245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245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Zahlung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Zahlung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2 Kassa, etc.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2 s. Forderung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5305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ev. 4, 8 Ertrag (für Folgejahr)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245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 err="1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ev</a:t>
                      </a: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 3 UST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9" name="Rechteck 38"/>
          <p:cNvSpPr/>
          <p:nvPr/>
        </p:nvSpPr>
        <p:spPr>
          <a:xfrm>
            <a:off x="3402401" y="3138689"/>
            <a:ext cx="2277560" cy="21705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00" dirty="0" err="1">
                <a:latin typeface="+mj-lt"/>
              </a:rPr>
              <a:t>Vor</a:t>
            </a:r>
            <a:r>
              <a:rPr lang="de-DE" sz="900" dirty="0" err="1">
                <a:solidFill>
                  <a:srgbClr val="FF0000"/>
                </a:solidFill>
                <a:latin typeface="+mj-lt"/>
              </a:rPr>
              <a:t>aus</a:t>
            </a:r>
            <a:r>
              <a:rPr lang="de-DE" sz="900" dirty="0" err="1">
                <a:latin typeface="+mj-lt"/>
              </a:rPr>
              <a:t>z</a:t>
            </a:r>
            <a:r>
              <a:rPr lang="de-DE" sz="900" dirty="0">
                <a:latin typeface="+mj-lt"/>
              </a:rPr>
              <a:t>.        </a:t>
            </a:r>
            <a:r>
              <a:rPr lang="de-DE" sz="900" dirty="0">
                <a:solidFill>
                  <a:srgbClr val="FF0000"/>
                </a:solidFill>
                <a:latin typeface="+mj-lt"/>
              </a:rPr>
              <a:t>Aus</a:t>
            </a:r>
            <a:r>
              <a:rPr lang="de-DE" sz="900" dirty="0">
                <a:latin typeface="+mj-lt"/>
              </a:rPr>
              <a:t>buchen       </a:t>
            </a:r>
            <a:r>
              <a:rPr lang="de-DE" sz="900" dirty="0">
                <a:solidFill>
                  <a:srgbClr val="FF0000"/>
                </a:solidFill>
                <a:latin typeface="+mj-lt"/>
              </a:rPr>
              <a:t>„ im Voraus, ...“</a:t>
            </a:r>
          </a:p>
        </p:txBody>
      </p:sp>
      <p:sp>
        <p:nvSpPr>
          <p:cNvPr id="62" name="Rechteck 61"/>
          <p:cNvSpPr/>
          <p:nvPr/>
        </p:nvSpPr>
        <p:spPr>
          <a:xfrm>
            <a:off x="7454901" y="3087087"/>
            <a:ext cx="2890233" cy="26865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000" dirty="0">
                <a:latin typeface="+mj-lt"/>
              </a:rPr>
              <a:t>Rücks</a:t>
            </a:r>
            <a:r>
              <a:rPr lang="de-DE" sz="1000" dirty="0">
                <a:solidFill>
                  <a:schemeClr val="bg1"/>
                </a:solidFill>
                <a:latin typeface="+mj-lt"/>
              </a:rPr>
              <a:t>tä</a:t>
            </a:r>
            <a:r>
              <a:rPr lang="de-DE" sz="1000" dirty="0">
                <a:latin typeface="+mj-lt"/>
              </a:rPr>
              <a:t>nd</a:t>
            </a:r>
            <a:r>
              <a:rPr lang="de-DE" sz="1000" dirty="0">
                <a:solidFill>
                  <a:srgbClr val="FF0000"/>
                </a:solidFill>
                <a:latin typeface="+mj-lt"/>
              </a:rPr>
              <a:t>e</a:t>
            </a:r>
            <a:r>
              <a:rPr lang="de-DE" sz="1000" dirty="0">
                <a:latin typeface="+mj-lt"/>
              </a:rPr>
              <a:t>       </a:t>
            </a:r>
            <a:r>
              <a:rPr lang="de-DE" sz="1000" dirty="0">
                <a:solidFill>
                  <a:srgbClr val="FF0000"/>
                </a:solidFill>
                <a:latin typeface="+mj-lt"/>
              </a:rPr>
              <a:t>Ein</a:t>
            </a:r>
            <a:r>
              <a:rPr lang="de-DE" sz="1000" dirty="0">
                <a:latin typeface="+mj-lt"/>
              </a:rPr>
              <a:t>buchen„...        </a:t>
            </a:r>
            <a:r>
              <a:rPr lang="de-DE" sz="1000" dirty="0">
                <a:solidFill>
                  <a:srgbClr val="FF0000"/>
                </a:solidFill>
                <a:latin typeface="+mj-lt"/>
              </a:rPr>
              <a:t>„ Im Nachhinein...“</a:t>
            </a:r>
          </a:p>
        </p:txBody>
      </p:sp>
      <p:sp>
        <p:nvSpPr>
          <p:cNvPr id="63" name="Rechteck 62"/>
          <p:cNvSpPr/>
          <p:nvPr/>
        </p:nvSpPr>
        <p:spPr>
          <a:xfrm>
            <a:off x="1750868" y="4378189"/>
            <a:ext cx="651827" cy="66469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>
                <a:latin typeface="+mj-lt"/>
              </a:rPr>
              <a:t>Eigen</a:t>
            </a:r>
          </a:p>
          <a:p>
            <a:pPr algn="ctr"/>
            <a:endParaRPr lang="de-DE" sz="1000" dirty="0">
              <a:latin typeface="+mj-lt"/>
            </a:endParaRPr>
          </a:p>
          <a:p>
            <a:pPr algn="ctr"/>
            <a:r>
              <a:rPr lang="de-DE" sz="1000" dirty="0">
                <a:solidFill>
                  <a:srgbClr val="FF0000"/>
                </a:solidFill>
                <a:latin typeface="+mj-lt"/>
              </a:rPr>
              <a:t>„wir zahlen“</a:t>
            </a:r>
          </a:p>
        </p:txBody>
      </p:sp>
      <p:sp>
        <p:nvSpPr>
          <p:cNvPr id="64" name="Rechteck 63"/>
          <p:cNvSpPr/>
          <p:nvPr/>
        </p:nvSpPr>
        <p:spPr>
          <a:xfrm>
            <a:off x="1723688" y="5886859"/>
            <a:ext cx="679006" cy="60597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>
                <a:latin typeface="+mj-lt"/>
              </a:rPr>
              <a:t>Fremd</a:t>
            </a:r>
          </a:p>
          <a:p>
            <a:pPr algn="ctr"/>
            <a:endParaRPr lang="de-DE" sz="1000" dirty="0">
              <a:latin typeface="+mj-lt"/>
            </a:endParaRPr>
          </a:p>
          <a:p>
            <a:pPr algn="ctr"/>
            <a:r>
              <a:rPr lang="de-DE" sz="1000" dirty="0">
                <a:solidFill>
                  <a:srgbClr val="FF0000"/>
                </a:solidFill>
                <a:latin typeface="+mj-lt"/>
              </a:rPr>
              <a:t>„wir erhalten“</a:t>
            </a:r>
          </a:p>
        </p:txBody>
      </p:sp>
      <p:cxnSp>
        <p:nvCxnSpPr>
          <p:cNvPr id="50" name="Gerade Verbindung 49"/>
          <p:cNvCxnSpPr/>
          <p:nvPr/>
        </p:nvCxnSpPr>
        <p:spPr>
          <a:xfrm>
            <a:off x="6487610" y="3062656"/>
            <a:ext cx="0" cy="37049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Gerade Verbindung 64"/>
          <p:cNvCxnSpPr/>
          <p:nvPr/>
        </p:nvCxnSpPr>
        <p:spPr>
          <a:xfrm>
            <a:off x="2525607" y="5147622"/>
            <a:ext cx="79498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feld 66"/>
          <p:cNvSpPr txBox="1"/>
          <p:nvPr/>
        </p:nvSpPr>
        <p:spPr>
          <a:xfrm>
            <a:off x="3319725" y="1028526"/>
            <a:ext cx="303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... Beträge (</a:t>
            </a:r>
            <a:r>
              <a:rPr lang="de-DE" sz="900" dirty="0">
                <a:solidFill>
                  <a:schemeClr val="accent6">
                    <a:lumMod val="75000"/>
                  </a:schemeClr>
                </a:solidFill>
                <a:latin typeface="+mj-lt"/>
                <a:cs typeface="Chalkduster"/>
              </a:rPr>
              <a:t>Aufwände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 od. </a:t>
            </a:r>
            <a:r>
              <a:rPr lang="de-DE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halkduster"/>
              </a:rPr>
              <a:t>Erträge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)</a:t>
            </a:r>
            <a:r>
              <a:rPr lang="de-DE" sz="900" dirty="0">
                <a:latin typeface="+mj-lt"/>
                <a:cs typeface="Chalkduster"/>
              </a:rPr>
              <a:t>, die aufgrund von vertraglichen Vereinbarungen in einer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anderen Periode gezahlt</a:t>
            </a:r>
            <a:r>
              <a:rPr lang="de-DE" sz="900" dirty="0">
                <a:latin typeface="+mj-lt"/>
                <a:cs typeface="Chalkduster"/>
              </a:rPr>
              <a:t> oder gebucht wurden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als in jener,</a:t>
            </a:r>
            <a:r>
              <a:rPr lang="de-DE" sz="900" dirty="0">
                <a:latin typeface="+mj-lt"/>
                <a:cs typeface="Chalkduster"/>
              </a:rPr>
              <a:t> in welche sie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gehören. z.B.:</a:t>
            </a:r>
          </a:p>
        </p:txBody>
      </p:sp>
      <p:pic>
        <p:nvPicPr>
          <p:cNvPr id="69" name="Bild 6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9718" y="1341851"/>
            <a:ext cx="666683" cy="455893"/>
          </a:xfrm>
          <a:prstGeom prst="rect">
            <a:avLst/>
          </a:prstGeom>
        </p:spPr>
      </p:pic>
      <p:pic>
        <p:nvPicPr>
          <p:cNvPr id="70" name="Bild 6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0708" y="1634785"/>
            <a:ext cx="4878507" cy="1070315"/>
          </a:xfrm>
          <a:prstGeom prst="rect">
            <a:avLst/>
          </a:prstGeom>
        </p:spPr>
      </p:pic>
      <p:cxnSp>
        <p:nvCxnSpPr>
          <p:cNvPr id="72" name="Gerade Verbindung 71"/>
          <p:cNvCxnSpPr/>
          <p:nvPr/>
        </p:nvCxnSpPr>
        <p:spPr>
          <a:xfrm>
            <a:off x="4025901" y="4765635"/>
            <a:ext cx="223350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Gerade Verbindung 72"/>
          <p:cNvCxnSpPr/>
          <p:nvPr/>
        </p:nvCxnSpPr>
        <p:spPr>
          <a:xfrm>
            <a:off x="4025900" y="6483270"/>
            <a:ext cx="223350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Bild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9483" y="3035444"/>
            <a:ext cx="558058" cy="409394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4602" y="3046416"/>
            <a:ext cx="579436" cy="398422"/>
          </a:xfrm>
          <a:prstGeom prst="rect">
            <a:avLst/>
          </a:prstGeom>
        </p:spPr>
      </p:pic>
      <p:cxnSp>
        <p:nvCxnSpPr>
          <p:cNvPr id="34" name="Gerade Verbindung 33"/>
          <p:cNvCxnSpPr/>
          <p:nvPr/>
        </p:nvCxnSpPr>
        <p:spPr>
          <a:xfrm>
            <a:off x="8220541" y="4283035"/>
            <a:ext cx="223350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/>
          <p:cNvCxnSpPr/>
          <p:nvPr/>
        </p:nvCxnSpPr>
        <p:spPr>
          <a:xfrm>
            <a:off x="8220541" y="6073735"/>
            <a:ext cx="223350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1125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2701</Words>
  <Application>Microsoft Macintosh PowerPoint</Application>
  <PresentationFormat>Breitbild</PresentationFormat>
  <Paragraphs>450</Paragraphs>
  <Slides>16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</vt:lpstr>
      <vt:lpstr>Bilanzierung Vorräte, Rückstellungen Rechnungsabgrenzungen Forderungen gelöst 1) aus gutem Grund 2) Hubertushof 3) Musterklausur</vt:lpstr>
      <vt:lpstr>Vorräte CM und Beispiele</vt:lpstr>
      <vt:lpstr>PowerPoint-Präsentation</vt:lpstr>
      <vt:lpstr>PowerPoint-Präsentation</vt:lpstr>
      <vt:lpstr>PowerPoint-Präsentation</vt:lpstr>
      <vt:lpstr>PowerPoint-Präsentation</vt:lpstr>
      <vt:lpstr>Rückstellungen, Rechnungsabgrenzungen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Bilanzierung  aus gutem Grund</dc:title>
  <dc:creator>Werner Holzheu</dc:creator>
  <cp:lastModifiedBy>Werner Holzheu</cp:lastModifiedBy>
  <cp:revision>42</cp:revision>
  <dcterms:created xsi:type="dcterms:W3CDTF">2020-09-28T20:33:17Z</dcterms:created>
  <dcterms:modified xsi:type="dcterms:W3CDTF">2020-11-03T12:50:38Z</dcterms:modified>
</cp:coreProperties>
</file>