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4" r:id="rId4"/>
    <p:sldId id="261" r:id="rId5"/>
    <p:sldId id="280" r:id="rId6"/>
    <p:sldId id="281" r:id="rId7"/>
    <p:sldId id="278" r:id="rId8"/>
    <p:sldId id="269" r:id="rId9"/>
    <p:sldId id="279" r:id="rId10"/>
    <p:sldId id="286" r:id="rId11"/>
    <p:sldId id="284" r:id="rId12"/>
    <p:sldId id="263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 autoAdjust="0"/>
  </p:normalViewPr>
  <p:slideViewPr>
    <p:cSldViewPr snapToGrid="0" snapToObjects="1">
      <p:cViewPr varScale="1">
        <p:scale>
          <a:sx n="116" d="100"/>
          <a:sy n="116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92CD-875B-BD40-BDF2-66724DCDAC00}" type="datetimeFigureOut">
              <a:rPr lang="de-DE" smtClean="0"/>
              <a:t>24.11.20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9431-7456-EF4C-B26D-8C614EAA43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20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6291-9446-424E-A5C9-D69227BE1EAB}" type="datetimeFigureOut">
              <a:rPr lang="de-DE" smtClean="0"/>
              <a:t>24.11.20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B9F9-306E-AD46-8DD9-3B8A20FDE0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B9F9-306E-AD46-8DD9-3B8A20FDE06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98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522335-2EAC-9D44-8192-4A01D2E71A48}" type="slidenum">
              <a:rPr lang="de-DE" sz="1200">
                <a:latin typeface="Times New Roman" charset="0"/>
              </a:rPr>
              <a:pPr/>
              <a:t>3</a:t>
            </a:fld>
            <a:endParaRPr lang="de-DE" sz="12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A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2234" y="1237129"/>
            <a:ext cx="8098618" cy="1927225"/>
          </a:xfrm>
        </p:spPr>
        <p:txBody>
          <a:bodyPr/>
          <a:lstStyle/>
          <a:p>
            <a:br>
              <a:rPr lang="de-DE" sz="2800" b="1" dirty="0"/>
            </a:br>
            <a:br>
              <a:rPr lang="de-DE" sz="2800" b="1" dirty="0"/>
            </a:br>
            <a:r>
              <a:rPr lang="de-DE" sz="2800" b="1" dirty="0"/>
              <a:t>Auslandsgeschäfte:</a:t>
            </a:r>
            <a:br>
              <a:rPr lang="de-DE" sz="2800" b="1" dirty="0"/>
            </a:br>
            <a:r>
              <a:rPr lang="de-DE" sz="2800" b="1" dirty="0"/>
              <a:t>Verkaufen und Einkaufen im Ausland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Abrechnung von Fremdwährungen</a:t>
            </a:r>
            <a:br>
              <a:rPr lang="de-DE" sz="2800" dirty="0"/>
            </a:br>
            <a:r>
              <a:rPr lang="de-DE" sz="2800" dirty="0"/>
              <a:t>Verbuchung von</a:t>
            </a:r>
            <a:br>
              <a:rPr lang="de-DE" sz="2800" dirty="0"/>
            </a:br>
            <a:r>
              <a:rPr lang="de-DE" sz="2800" dirty="0"/>
              <a:t>Auslandsgeschäften (inkl. UST)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02234" y="3505200"/>
            <a:ext cx="6384365" cy="1752600"/>
          </a:xfrm>
        </p:spPr>
        <p:txBody>
          <a:bodyPr/>
          <a:lstStyle/>
          <a:p>
            <a:r>
              <a:rPr lang="de-DE" dirty="0"/>
              <a:t>3 HLW</a:t>
            </a:r>
          </a:p>
          <a:p>
            <a:endParaRPr lang="de-DE" dirty="0"/>
          </a:p>
          <a:p>
            <a:r>
              <a:rPr lang="de-DE" dirty="0"/>
              <a:t>W. Holzheu</a:t>
            </a:r>
          </a:p>
        </p:txBody>
      </p:sp>
    </p:spTree>
    <p:extLst>
      <p:ext uri="{BB962C8B-B14F-4D97-AF65-F5344CB8AC3E}">
        <p14:creationId xmlns:p14="http://schemas.microsoft.com/office/powerpoint/2010/main" val="382462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25331"/>
              </p:ext>
            </p:extLst>
          </p:nvPr>
        </p:nvGraphicFramePr>
        <p:xfrm>
          <a:off x="2266515" y="2297609"/>
          <a:ext cx="4800600" cy="1905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08503"/>
              </p:ext>
            </p:extLst>
          </p:nvPr>
        </p:nvGraphicFramePr>
        <p:xfrm>
          <a:off x="2266515" y="2762710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Bezug+EUST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ev. 2 EUST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94829"/>
              </p:ext>
            </p:extLst>
          </p:nvPr>
        </p:nvGraphicFramePr>
        <p:xfrm>
          <a:off x="2266515" y="3420851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01060"/>
              </p:ext>
            </p:extLst>
          </p:nvPr>
        </p:nvGraphicFramePr>
        <p:xfrm>
          <a:off x="2266515" y="4133850"/>
          <a:ext cx="4800600" cy="1905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Lief.skonto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 Import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67977"/>
              </p:ext>
            </p:extLst>
          </p:nvPr>
        </p:nvGraphicFramePr>
        <p:xfrm>
          <a:off x="2266515" y="5589768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77969" y="452721"/>
            <a:ext cx="8572971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/>
              <a:t>4) Importe(€ oder FW)</a:t>
            </a:r>
            <a:endParaRPr lang="de-DE" sz="27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2198870" y="1302144"/>
            <a:ext cx="380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4) Importe </a:t>
            </a:r>
            <a:r>
              <a:rPr lang="de-DE" sz="1600" dirty="0"/>
              <a:t>(€)</a:t>
            </a:r>
          </a:p>
          <a:p>
            <a:r>
              <a:rPr lang="de-DE" sz="1200" dirty="0"/>
              <a:t>In Öst. steuerpflichtig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198870" y="5149920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Importe in FW: 2+ Umrechnung</a:t>
            </a:r>
          </a:p>
        </p:txBody>
      </p:sp>
    </p:spTree>
    <p:extLst>
      <p:ext uri="{BB962C8B-B14F-4D97-AF65-F5344CB8AC3E}">
        <p14:creationId xmlns:p14="http://schemas.microsoft.com/office/powerpoint/2010/main" val="33939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9-04-07 um 20.4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1" y="1098550"/>
            <a:ext cx="7668129" cy="2101850"/>
          </a:xfrm>
          <a:prstGeom prst="rect">
            <a:avLst/>
          </a:prstGeom>
        </p:spPr>
      </p:pic>
      <p:pic>
        <p:nvPicPr>
          <p:cNvPr id="4" name="Bild 3" descr="Bildschirmfoto 2019-04-07 um 20.49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1" y="2971800"/>
            <a:ext cx="83178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70628"/>
              </p:ext>
            </p:extLst>
          </p:nvPr>
        </p:nvGraphicFramePr>
        <p:xfrm>
          <a:off x="149945" y="793382"/>
          <a:ext cx="8889469" cy="5954484"/>
        </p:xfrm>
        <a:graphic>
          <a:graphicData uri="http://schemas.openxmlformats.org/drawingml/2006/table">
            <a:tbl>
              <a:tblPr/>
              <a:tblGrid>
                <a:gridCol w="5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4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922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3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026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7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Lieferung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Erwerb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Erl. Ig Lieferg.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Vost ig Erwerbe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zu Kund.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 fracht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33 ..., 2...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Kundenskonto ig.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ig Erwerben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Vost ig Erwerbe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5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509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Exporterlöse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Ausgfr 0%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Bezug+EUST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ev. 2 EUST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Rechnungsausgleich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 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Kundenskonti Export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Import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65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65411" y="400429"/>
            <a:ext cx="6843060" cy="39295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000" b="1" dirty="0"/>
              <a:t>Zusammenfassung: Buchungen bei Auslandsgeschäften / UST</a:t>
            </a:r>
          </a:p>
        </p:txBody>
      </p:sp>
    </p:spTree>
    <p:extLst>
      <p:ext uri="{BB962C8B-B14F-4D97-AF65-F5344CB8AC3E}">
        <p14:creationId xmlns:p14="http://schemas.microsoft.com/office/powerpoint/2010/main" val="389465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9765"/>
            <a:ext cx="8964332" cy="990600"/>
          </a:xfrm>
        </p:spPr>
        <p:txBody>
          <a:bodyPr>
            <a:normAutofit/>
          </a:bodyPr>
          <a:lstStyle/>
          <a:p>
            <a:r>
              <a:rPr lang="de-DE" sz="2800" b="1" dirty="0"/>
              <a:t>Verbuchen von Auslandsgeschäfte inkl. Umsatzsteuer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800" y="856877"/>
            <a:ext cx="8507132" cy="2330823"/>
          </a:xfrm>
        </p:spPr>
        <p:txBody>
          <a:bodyPr>
            <a:normAutofit fontScale="77500" lnSpcReduction="20000"/>
          </a:bodyPr>
          <a:lstStyle/>
          <a:p>
            <a:r>
              <a:rPr lang="de-DE" sz="2000" b="1" dirty="0"/>
              <a:t>Auslandsgeschäfte = grenzüberschreitende wirtschaftliche Tätigkeit</a:t>
            </a:r>
          </a:p>
          <a:p>
            <a:endParaRPr lang="de-DE" sz="2000" b="1" dirty="0"/>
          </a:p>
          <a:p>
            <a:pPr lvl="1"/>
            <a:r>
              <a:rPr lang="de-DE" sz="1600" b="1" dirty="0"/>
              <a:t>Verkauf von Produkten </a:t>
            </a:r>
            <a:r>
              <a:rPr lang="de-DE" sz="1600" dirty="0"/>
              <a:t>und Dienstleistungen </a:t>
            </a:r>
            <a:r>
              <a:rPr lang="de-DE" sz="1600" b="1" dirty="0"/>
              <a:t>ins Ausland (Ausfuhr) </a:t>
            </a:r>
          </a:p>
          <a:p>
            <a:pPr lvl="2"/>
            <a:r>
              <a:rPr lang="de-DE" sz="1400" dirty="0"/>
              <a:t>(EU: </a:t>
            </a:r>
            <a:r>
              <a:rPr lang="de-DE" sz="1400" b="1" dirty="0"/>
              <a:t>innergemeinschaftliche Lieferung</a:t>
            </a:r>
            <a:r>
              <a:rPr lang="de-DE" sz="1400" dirty="0"/>
              <a:t>, ins Drittland: </a:t>
            </a:r>
            <a:r>
              <a:rPr lang="de-DE" sz="1400" b="1" dirty="0"/>
              <a:t>Export</a:t>
            </a:r>
            <a:r>
              <a:rPr lang="de-DE" sz="1400" dirty="0"/>
              <a:t>)</a:t>
            </a:r>
          </a:p>
          <a:p>
            <a:endParaRPr lang="de-DE" sz="2000" b="1" dirty="0"/>
          </a:p>
          <a:p>
            <a:pPr lvl="1"/>
            <a:r>
              <a:rPr lang="de-DE" sz="1600" b="1" dirty="0"/>
              <a:t>Einkauf von Produkten </a:t>
            </a:r>
            <a:r>
              <a:rPr lang="de-DE" sz="1600" dirty="0"/>
              <a:t>und Dienstleistungen </a:t>
            </a:r>
            <a:r>
              <a:rPr lang="de-DE" sz="1600" b="1" dirty="0"/>
              <a:t>aus dem Ausland (Einfuhr)</a:t>
            </a:r>
          </a:p>
          <a:p>
            <a:pPr lvl="2"/>
            <a:r>
              <a:rPr lang="de-DE" sz="1400" dirty="0"/>
              <a:t>(EU: </a:t>
            </a:r>
            <a:r>
              <a:rPr lang="de-DE" sz="1400" b="1" dirty="0"/>
              <a:t>innergemeinschaftlicher Erwerb</a:t>
            </a:r>
            <a:r>
              <a:rPr lang="de-DE" sz="1400" dirty="0"/>
              <a:t>, aus Drittland </a:t>
            </a:r>
            <a:r>
              <a:rPr lang="de-DE" sz="1400" b="1" dirty="0"/>
              <a:t>Import</a:t>
            </a:r>
            <a:r>
              <a:rPr lang="de-DE" sz="1400" dirty="0"/>
              <a:t>)</a:t>
            </a:r>
          </a:p>
          <a:p>
            <a:endParaRPr lang="de-DE" sz="2000" dirty="0"/>
          </a:p>
          <a:p>
            <a:r>
              <a:rPr lang="de-DE" sz="2000" b="1" dirty="0"/>
              <a:t>UST zählt national u. international zu den wichtigsten Einnahmen der Staaten </a:t>
            </a:r>
          </a:p>
          <a:p>
            <a:pPr lvl="1"/>
            <a:r>
              <a:rPr lang="de-DE" sz="1600" b="1" dirty="0"/>
              <a:t>(&gt; 20 Mrd. € in Österreich, auch in den anderen Staaten Europas gehört die UST zu den wichtigsten Einnahmequellen). Wer soll die UST bei grenzüberschreitenden Geschäften bekommen?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19404"/>
              </p:ext>
            </p:extLst>
          </p:nvPr>
        </p:nvGraphicFramePr>
        <p:xfrm>
          <a:off x="457200" y="4796566"/>
          <a:ext cx="3060700" cy="1173480"/>
        </p:xfrm>
        <a:graphic>
          <a:graphicData uri="http://schemas.openxmlformats.org/drawingml/2006/table">
            <a:tbl>
              <a:tblPr/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 des Auslg.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öst. Unt. liefert nach D.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Lieferung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slov. Unt liefert nach Öst.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Erwerb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öst. Unt. liefert in die Schweiz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türk. Unt. liefert nach Öst.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11057"/>
              </p:ext>
            </p:extLst>
          </p:nvPr>
        </p:nvGraphicFramePr>
        <p:xfrm>
          <a:off x="3670300" y="4796566"/>
          <a:ext cx="901700" cy="117348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FW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81645"/>
              </p:ext>
            </p:extLst>
          </p:nvPr>
        </p:nvGraphicFramePr>
        <p:xfrm>
          <a:off x="4811432" y="4796566"/>
          <a:ext cx="4152900" cy="58674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 / Inland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 in Öst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Aufzeichnung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steuerfrei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 Journal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steuerpflichtig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Erwerbssteuer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Erwerbssteuerjournal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86983"/>
              </p:ext>
            </p:extLst>
          </p:nvPr>
        </p:nvGraphicFramePr>
        <p:xfrm>
          <a:off x="4811432" y="5566934"/>
          <a:ext cx="4152900" cy="39116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steuerfrei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Buchnachweis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steuerpflichtig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Einfuhr UST (EUST)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1606550" y="3452336"/>
            <a:ext cx="57467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Prinzip der UST (B2B): Bestimmungslandprinzip</a:t>
            </a:r>
            <a:r>
              <a:rPr lang="de-DE" dirty="0"/>
              <a:t>, </a:t>
            </a:r>
            <a:r>
              <a:rPr lang="de-DE" dirty="0" err="1"/>
              <a:t>dh</a:t>
            </a:r>
            <a:r>
              <a:rPr lang="de-DE" dirty="0"/>
              <a:t>. jenes Land soll das Besteuerungsrecht haben, wo das Produkt verwendet wird, bzw. Empfänger der Leistung ist </a:t>
            </a:r>
          </a:p>
        </p:txBody>
      </p:sp>
    </p:spTree>
    <p:extLst>
      <p:ext uri="{BB962C8B-B14F-4D97-AF65-F5344CB8AC3E}">
        <p14:creationId xmlns:p14="http://schemas.microsoft.com/office/powerpoint/2010/main" val="19530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082661" y="5333030"/>
            <a:ext cx="1780593" cy="52322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/>
              <a:t>Drittland (meist FW)</a:t>
            </a:r>
          </a:p>
          <a:p>
            <a:r>
              <a:rPr lang="de-DE" sz="1400" b="1" dirty="0">
                <a:solidFill>
                  <a:schemeClr val="tx2"/>
                </a:solidFill>
              </a:rPr>
              <a:t>3) Exporte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047373" y="2126526"/>
            <a:ext cx="263942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/>
              <a:t>Einfuhr aus EU Land</a:t>
            </a:r>
          </a:p>
          <a:p>
            <a:r>
              <a:rPr lang="de-DE" sz="1400" b="1" dirty="0"/>
              <a:t>2) IG Erwerbe (Einkauf)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081052" y="2139695"/>
            <a:ext cx="2582758" cy="52322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/>
              <a:t>Lieferung in ein EU-Land</a:t>
            </a:r>
          </a:p>
          <a:p>
            <a:pPr marL="342900" indent="-342900">
              <a:buAutoNum type="arabicParenR"/>
            </a:pPr>
            <a:r>
              <a:rPr lang="de-DE" sz="1400" b="1" dirty="0">
                <a:solidFill>
                  <a:srgbClr val="FF0000"/>
                </a:solidFill>
              </a:rPr>
              <a:t>IG Lieferungen (Verkauf)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63661" y="2542025"/>
            <a:ext cx="23845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000" b="1" dirty="0"/>
          </a:p>
          <a:p>
            <a:r>
              <a:rPr lang="de-DE" sz="1000" b="1" dirty="0"/>
              <a:t>€</a:t>
            </a:r>
          </a:p>
          <a:p>
            <a:r>
              <a:rPr lang="de-DE" sz="1000" b="1" dirty="0"/>
              <a:t>Deutschland</a:t>
            </a:r>
          </a:p>
          <a:p>
            <a:r>
              <a:rPr lang="de-DE" sz="1000" b="1" dirty="0"/>
              <a:t>Frankreich</a:t>
            </a:r>
          </a:p>
          <a:p>
            <a:r>
              <a:rPr lang="de-DE" sz="1000" b="1" dirty="0"/>
              <a:t>Belgien</a:t>
            </a:r>
          </a:p>
          <a:p>
            <a:r>
              <a:rPr lang="de-DE" sz="1000" b="1" dirty="0"/>
              <a:t>Niederlande</a:t>
            </a:r>
          </a:p>
          <a:p>
            <a:r>
              <a:rPr lang="de-DE" sz="1000" b="1" dirty="0"/>
              <a:t>Luxemburg</a:t>
            </a:r>
          </a:p>
          <a:p>
            <a:r>
              <a:rPr lang="de-DE" sz="1000" b="1" dirty="0"/>
              <a:t>Spanien</a:t>
            </a:r>
          </a:p>
          <a:p>
            <a:r>
              <a:rPr lang="de-DE" sz="1000" b="1" dirty="0"/>
              <a:t>Portugal</a:t>
            </a:r>
          </a:p>
          <a:p>
            <a:r>
              <a:rPr lang="de-DE" sz="1000" b="1" dirty="0"/>
              <a:t>Griechenland</a:t>
            </a:r>
          </a:p>
          <a:p>
            <a:endParaRPr lang="de-DE" sz="1000" b="1" dirty="0"/>
          </a:p>
          <a:p>
            <a:endParaRPr lang="de-DE" sz="1000" b="1" dirty="0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936788" y="2838825"/>
            <a:ext cx="14100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Andere Währungen: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Großbritannien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Dänemark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Schweden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Polen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Tschechien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Ungarn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Litauen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Bulgarien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Rumänien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1380358" y="5800430"/>
            <a:ext cx="14630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>
                <a:solidFill>
                  <a:srgbClr val="B3BBC6"/>
                </a:solidFill>
              </a:rPr>
              <a:t>Andere Währungen</a:t>
            </a:r>
          </a:p>
          <a:p>
            <a:r>
              <a:rPr lang="de-DE" sz="1000" b="1" dirty="0">
                <a:solidFill>
                  <a:srgbClr val="B3BBC6"/>
                </a:solidFill>
              </a:rPr>
              <a:t>Norwegen</a:t>
            </a:r>
          </a:p>
          <a:p>
            <a:r>
              <a:rPr lang="de-DE" sz="1000" b="1" dirty="0">
                <a:solidFill>
                  <a:srgbClr val="B3BBC6"/>
                </a:solidFill>
              </a:rPr>
              <a:t>Japan</a:t>
            </a:r>
          </a:p>
          <a:p>
            <a:r>
              <a:rPr lang="de-DE" sz="1000" b="1" dirty="0">
                <a:solidFill>
                  <a:srgbClr val="B3BBC6"/>
                </a:solidFill>
              </a:rPr>
              <a:t>Russland</a:t>
            </a:r>
          </a:p>
          <a:p>
            <a:r>
              <a:rPr lang="de-DE" sz="1000" b="1" dirty="0">
                <a:solidFill>
                  <a:srgbClr val="B3BBC6"/>
                </a:solidFill>
              </a:rPr>
              <a:t>Schweiz</a:t>
            </a:r>
          </a:p>
          <a:p>
            <a:r>
              <a:rPr lang="de-DE" sz="1000" b="1" dirty="0">
                <a:solidFill>
                  <a:srgbClr val="B3BBC6"/>
                </a:solidFill>
              </a:rPr>
              <a:t>USA,...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661" y="5857837"/>
            <a:ext cx="954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/>
              <a:t>€</a:t>
            </a:r>
          </a:p>
          <a:p>
            <a:r>
              <a:rPr lang="de-DE" sz="1000" b="1" dirty="0"/>
              <a:t>Montenegro,</a:t>
            </a:r>
          </a:p>
          <a:p>
            <a:r>
              <a:rPr lang="de-DE" sz="1000" b="1" dirty="0"/>
              <a:t>Kosovo,</a:t>
            </a:r>
          </a:p>
          <a:p>
            <a:r>
              <a:rPr lang="de-DE" sz="1000" b="1" dirty="0"/>
              <a:t>Andorra,,...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313764"/>
            <a:ext cx="8229600" cy="86346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4 Arten von Auslandsgeschäften </a:t>
            </a:r>
          </a:p>
          <a:p>
            <a:r>
              <a:rPr lang="de-DE" sz="2800" dirty="0"/>
              <a:t>(</a:t>
            </a:r>
            <a:r>
              <a:rPr lang="de-DE" sz="2800" dirty="0" err="1"/>
              <a:t>jew</a:t>
            </a:r>
            <a:r>
              <a:rPr lang="de-DE" sz="2800" dirty="0"/>
              <a:t>. in Euro: € oder  Fremdwährung: FW)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26464" y="2838825"/>
            <a:ext cx="107171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/>
              <a:t>Irland</a:t>
            </a:r>
          </a:p>
          <a:p>
            <a:r>
              <a:rPr lang="de-DE" sz="1000" b="1" dirty="0"/>
              <a:t>Italien</a:t>
            </a:r>
          </a:p>
          <a:p>
            <a:r>
              <a:rPr lang="de-DE" sz="1000" b="1" dirty="0"/>
              <a:t>Finnland</a:t>
            </a:r>
          </a:p>
          <a:p>
            <a:r>
              <a:rPr lang="de-DE" sz="1000" b="1" dirty="0"/>
              <a:t>Zypern</a:t>
            </a:r>
          </a:p>
          <a:p>
            <a:r>
              <a:rPr lang="de-DE" sz="1000" b="1" dirty="0"/>
              <a:t>Malta</a:t>
            </a:r>
          </a:p>
          <a:p>
            <a:r>
              <a:rPr lang="de-DE" sz="1000" b="1" dirty="0"/>
              <a:t>Slowakei</a:t>
            </a:r>
          </a:p>
          <a:p>
            <a:r>
              <a:rPr lang="de-DE" sz="1000" b="1" dirty="0"/>
              <a:t>Slowenien</a:t>
            </a:r>
          </a:p>
          <a:p>
            <a:r>
              <a:rPr lang="de-DE" sz="1000" b="1" dirty="0"/>
              <a:t>Estland</a:t>
            </a:r>
          </a:p>
          <a:p>
            <a:r>
              <a:rPr lang="de-DE" sz="1000" b="1" dirty="0"/>
              <a:t>Lettland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1739585"/>
            <a:ext cx="1672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Binnenmarkt-</a:t>
            </a:r>
          </a:p>
          <a:p>
            <a:r>
              <a:rPr lang="de-DE" b="1" dirty="0" err="1"/>
              <a:t>geschäfte</a:t>
            </a:r>
            <a:endParaRPr lang="de-DE" b="1" dirty="0"/>
          </a:p>
          <a:p>
            <a:r>
              <a:rPr lang="de-DE" b="1" dirty="0"/>
              <a:t>(EU)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3039" y="4834175"/>
            <a:ext cx="1287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Exporte / </a:t>
            </a:r>
          </a:p>
          <a:p>
            <a:r>
              <a:rPr lang="de-DE" b="1" dirty="0"/>
              <a:t>Importe</a:t>
            </a:r>
          </a:p>
          <a:p>
            <a:r>
              <a:rPr lang="de-DE" b="1" dirty="0"/>
              <a:t>(Drittland)</a:t>
            </a: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85" y="3822993"/>
            <a:ext cx="3635960" cy="1284941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 flipH="1">
            <a:off x="6036235" y="3244720"/>
            <a:ext cx="1529714" cy="1008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3160951" y="2838825"/>
            <a:ext cx="2262696" cy="1645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469216" y="4811059"/>
            <a:ext cx="1805019" cy="15948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5617882" y="4759545"/>
            <a:ext cx="1948067" cy="109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49985" y="4750667"/>
            <a:ext cx="3779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465745" y="4759545"/>
            <a:ext cx="1643211" cy="8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274235" y="1177231"/>
            <a:ext cx="0" cy="2645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274235" y="5107934"/>
            <a:ext cx="0" cy="175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675652" y="5331443"/>
            <a:ext cx="1780593" cy="52322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/>
              <a:t>Drittland (meist FW)</a:t>
            </a:r>
          </a:p>
          <a:p>
            <a:r>
              <a:rPr lang="de-DE" sz="1400" b="1" dirty="0">
                <a:solidFill>
                  <a:srgbClr val="800000"/>
                </a:solidFill>
              </a:rPr>
              <a:t>4) Importe</a:t>
            </a:r>
          </a:p>
        </p:txBody>
      </p:sp>
    </p:spTree>
    <p:extLst>
      <p:ext uri="{BB962C8B-B14F-4D97-AF65-F5344CB8AC3E}">
        <p14:creationId xmlns:p14="http://schemas.microsoft.com/office/powerpoint/2010/main" val="296440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2721"/>
            <a:ext cx="8915400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/>
              <a:t>1 IG Lieferung (€ oder FW)</a:t>
            </a:r>
            <a:endParaRPr lang="de-DE" sz="2200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85333"/>
              </p:ext>
            </p:extLst>
          </p:nvPr>
        </p:nvGraphicFramePr>
        <p:xfrm>
          <a:off x="2516013" y="1939385"/>
          <a:ext cx="3746500" cy="37084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Erl. Ig Lieferg.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60913"/>
              </p:ext>
            </p:extLst>
          </p:nvPr>
        </p:nvGraphicFramePr>
        <p:xfrm>
          <a:off x="2516013" y="2747762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 fracht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47624"/>
              </p:ext>
            </p:extLst>
          </p:nvPr>
        </p:nvGraphicFramePr>
        <p:xfrm>
          <a:off x="2516013" y="3573033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48335"/>
              </p:ext>
            </p:extLst>
          </p:nvPr>
        </p:nvGraphicFramePr>
        <p:xfrm>
          <a:off x="2516013" y="4133850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Kundenskonto ig.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43402"/>
              </p:ext>
            </p:extLst>
          </p:nvPr>
        </p:nvGraphicFramePr>
        <p:xfrm>
          <a:off x="2516013" y="5559587"/>
          <a:ext cx="3746500" cy="5715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feld 30"/>
          <p:cNvSpPr txBox="1"/>
          <p:nvPr/>
        </p:nvSpPr>
        <p:spPr>
          <a:xfrm>
            <a:off x="2516013" y="1302144"/>
            <a:ext cx="359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1) IG Lieferung (€)</a:t>
            </a:r>
          </a:p>
          <a:p>
            <a:r>
              <a:rPr lang="de-DE" sz="1200" dirty="0"/>
              <a:t>In Öst. Steuerfrei – aber UID muss erfasst werden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16013" y="5154999"/>
            <a:ext cx="4100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 IG Lieferung (nicht €): 1+ Umrechnung</a:t>
            </a:r>
          </a:p>
        </p:txBody>
      </p:sp>
    </p:spTree>
    <p:extLst>
      <p:ext uri="{BB962C8B-B14F-4D97-AF65-F5344CB8AC3E}">
        <p14:creationId xmlns:p14="http://schemas.microsoft.com/office/powerpoint/2010/main" val="38946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4-07 um 20.4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73100"/>
            <a:ext cx="8759890" cy="1638300"/>
          </a:xfrm>
          <a:prstGeom prst="rect">
            <a:avLst/>
          </a:prstGeom>
        </p:spPr>
      </p:pic>
      <p:pic>
        <p:nvPicPr>
          <p:cNvPr id="5" name="Bild 4" descr="Bildschirmfoto 2019-04-07 um 20.4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08" y="3251200"/>
            <a:ext cx="69386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2721"/>
            <a:ext cx="8915400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/>
              <a:t>2 IG Erwerb (€ oder FW)</a:t>
            </a:r>
            <a:r>
              <a:rPr lang="de-DE" sz="2200" dirty="0"/>
              <a:t>                                      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8506"/>
              </p:ext>
            </p:extLst>
          </p:nvPr>
        </p:nvGraphicFramePr>
        <p:xfrm>
          <a:off x="2605270" y="1951920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Erwerbe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Erwerbsst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aus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Lief)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67789"/>
              </p:ext>
            </p:extLst>
          </p:nvPr>
        </p:nvGraphicFramePr>
        <p:xfrm>
          <a:off x="2605270" y="2747762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33 ..., 2...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46690"/>
              </p:ext>
            </p:extLst>
          </p:nvPr>
        </p:nvGraphicFramePr>
        <p:xfrm>
          <a:off x="2605270" y="3573033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99440"/>
              </p:ext>
            </p:extLst>
          </p:nvPr>
        </p:nvGraphicFramePr>
        <p:xfrm>
          <a:off x="2605270" y="4133850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ig Erwerben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Erwerbe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7559"/>
              </p:ext>
            </p:extLst>
          </p:nvPr>
        </p:nvGraphicFramePr>
        <p:xfrm>
          <a:off x="2605270" y="5559587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feld 31"/>
          <p:cNvSpPr txBox="1"/>
          <p:nvPr/>
        </p:nvSpPr>
        <p:spPr>
          <a:xfrm>
            <a:off x="2605270" y="1302144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2) IG Erwerb (€)</a:t>
            </a:r>
          </a:p>
          <a:p>
            <a:r>
              <a:rPr lang="de-DE" sz="1200" dirty="0"/>
              <a:t>In Öst. steuerpflichtig 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605270" y="5149920"/>
            <a:ext cx="3861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4 IG Erwerb (nicht €): 2+ Umrechnung</a:t>
            </a:r>
          </a:p>
        </p:txBody>
      </p:sp>
    </p:spTree>
    <p:extLst>
      <p:ext uri="{BB962C8B-B14F-4D97-AF65-F5344CB8AC3E}">
        <p14:creationId xmlns:p14="http://schemas.microsoft.com/office/powerpoint/2010/main" val="5433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9-04-07 um 20.4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2" y="165100"/>
            <a:ext cx="7324078" cy="3048000"/>
          </a:xfrm>
          <a:prstGeom prst="rect">
            <a:avLst/>
          </a:prstGeom>
        </p:spPr>
      </p:pic>
      <p:pic>
        <p:nvPicPr>
          <p:cNvPr id="3" name="Bild 2" descr="Bildschirmfoto 2019-04-07 um 20.4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327400"/>
            <a:ext cx="6398242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0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55172"/>
              </p:ext>
            </p:extLst>
          </p:nvPr>
        </p:nvGraphicFramePr>
        <p:xfrm>
          <a:off x="2587555" y="2202359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Exporterlöse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06054"/>
              </p:ext>
            </p:extLst>
          </p:nvPr>
        </p:nvGraphicFramePr>
        <p:xfrm>
          <a:off x="2587555" y="2667460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Ausgfr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44176"/>
              </p:ext>
            </p:extLst>
          </p:nvPr>
        </p:nvGraphicFramePr>
        <p:xfrm>
          <a:off x="2587555" y="3371850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38797"/>
              </p:ext>
            </p:extLst>
          </p:nvPr>
        </p:nvGraphicFramePr>
        <p:xfrm>
          <a:off x="2587555" y="4038600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Kundenskonti Export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45257"/>
              </p:ext>
            </p:extLst>
          </p:nvPr>
        </p:nvGraphicFramePr>
        <p:xfrm>
          <a:off x="2587555" y="5444133"/>
          <a:ext cx="3746500" cy="5715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77969" y="452721"/>
            <a:ext cx="8572971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/>
              <a:t>3) Exporte(€ oder FW)</a:t>
            </a:r>
            <a:endParaRPr lang="de-DE" sz="27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2374900" y="1206894"/>
            <a:ext cx="1495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3) Exporte </a:t>
            </a:r>
            <a:r>
              <a:rPr lang="de-DE" sz="1600" dirty="0"/>
              <a:t>(€)</a:t>
            </a:r>
          </a:p>
          <a:p>
            <a:r>
              <a:rPr lang="de-DE" sz="1200" dirty="0"/>
              <a:t>In Öst. steuerfrei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516013" y="5059749"/>
            <a:ext cx="324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Exporte in FW: 1+ Umrechnung</a:t>
            </a:r>
          </a:p>
        </p:txBody>
      </p:sp>
    </p:spTree>
    <p:extLst>
      <p:ext uri="{BB962C8B-B14F-4D97-AF65-F5344CB8AC3E}">
        <p14:creationId xmlns:p14="http://schemas.microsoft.com/office/powerpoint/2010/main" val="27524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9-04-07 um 20.4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38150"/>
            <a:ext cx="7874431" cy="2552700"/>
          </a:xfrm>
          <a:prstGeom prst="rect">
            <a:avLst/>
          </a:prstGeom>
        </p:spPr>
      </p:pic>
      <p:pic>
        <p:nvPicPr>
          <p:cNvPr id="4" name="Bild 3" descr="Bildschirmfoto 2019-04-07 um 20.48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3473450"/>
            <a:ext cx="7898513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6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1331</Words>
  <Application>Microsoft Macintosh PowerPoint</Application>
  <PresentationFormat>Bildschirmpräsentation (4:3)</PresentationFormat>
  <Paragraphs>581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Klarheit</vt:lpstr>
      <vt:lpstr>  Auslandsgeschäfte: Verkaufen und Einkaufen im Ausland  Abrechnung von Fremdwährungen Verbuchung von Auslandsgeschäften (inkl. UST)</vt:lpstr>
      <vt:lpstr>Verbuchen von Auslandsgeschäfte inkl. Umsatzsteuer</vt:lpstr>
      <vt:lpstr>PowerPoint-Präsentation</vt:lpstr>
      <vt:lpstr>1 IG Lieferung (€ oder FW)</vt:lpstr>
      <vt:lpstr>PowerPoint-Präsentation</vt:lpstr>
      <vt:lpstr>2 IG Erwerb (€ oder FW)                                      </vt:lpstr>
      <vt:lpstr>PowerPoint-Präsentation</vt:lpstr>
      <vt:lpstr>3) Exporte(€ oder FW)</vt:lpstr>
      <vt:lpstr>PowerPoint-Präsentation</vt:lpstr>
      <vt:lpstr>4) Importe(€ oder FW)</vt:lpstr>
      <vt:lpstr>PowerPoint-Präsentation</vt:lpstr>
      <vt:lpstr>Zusammenfassung: Buchungen bei Auslandsgeschäften / UST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Verbuchung von Auslandsgeschäften</dc:title>
  <dc:creator>werner holzheu</dc:creator>
  <cp:lastModifiedBy>Werner Holzheu</cp:lastModifiedBy>
  <cp:revision>100</cp:revision>
  <cp:lastPrinted>2018-03-19T15:41:14Z</cp:lastPrinted>
  <dcterms:created xsi:type="dcterms:W3CDTF">2014-02-03T15:00:59Z</dcterms:created>
  <dcterms:modified xsi:type="dcterms:W3CDTF">2020-11-24T18:42:03Z</dcterms:modified>
</cp:coreProperties>
</file>