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2" r:id="rId2"/>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802" autoAdjust="0"/>
  </p:normalViewPr>
  <p:slideViewPr>
    <p:cSldViewPr snapToGrid="0" snapToObjects="1">
      <p:cViewPr>
        <p:scale>
          <a:sx n="200" d="100"/>
          <a:sy n="200" d="100"/>
        </p:scale>
        <p:origin x="175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AT"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04.07.19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77027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04.07.19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714117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AT"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04.07.19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391735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idx="1"/>
          </p:nvPr>
        </p:nvSpPr>
        <p:spPr/>
        <p:txBody>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10"/>
          </p:nvPr>
        </p:nvSpPr>
        <p:spPr/>
        <p:txBody>
          <a:bodyPr/>
          <a:lstStyle/>
          <a:p>
            <a:fld id="{276AB424-B996-D045-884F-D4A536750812}" type="datetimeFigureOut">
              <a:rPr lang="de-DE" smtClean="0"/>
              <a:t>04.07.19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06353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AT"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4" name="Datumsplatzhalter 3"/>
          <p:cNvSpPr>
            <a:spLocks noGrp="1"/>
          </p:cNvSpPr>
          <p:nvPr>
            <p:ph type="dt" sz="half" idx="10"/>
          </p:nvPr>
        </p:nvSpPr>
        <p:spPr/>
        <p:txBody>
          <a:bodyPr/>
          <a:lstStyle/>
          <a:p>
            <a:fld id="{276AB424-B996-D045-884F-D4A536750812}" type="datetimeFigureOut">
              <a:rPr lang="de-DE" smtClean="0"/>
              <a:t>04.07.19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10362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Datumsplatzhalter 4"/>
          <p:cNvSpPr>
            <a:spLocks noGrp="1"/>
          </p:cNvSpPr>
          <p:nvPr>
            <p:ph type="dt" sz="half" idx="10"/>
          </p:nvPr>
        </p:nvSpPr>
        <p:spPr/>
        <p:txBody>
          <a:bodyPr/>
          <a:lstStyle/>
          <a:p>
            <a:fld id="{276AB424-B996-D045-884F-D4A536750812}" type="datetimeFigureOut">
              <a:rPr lang="de-DE" smtClean="0"/>
              <a:t>04.07.19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30860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AT"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7" name="Datumsplatzhalter 6"/>
          <p:cNvSpPr>
            <a:spLocks noGrp="1"/>
          </p:cNvSpPr>
          <p:nvPr>
            <p:ph type="dt" sz="half" idx="10"/>
          </p:nvPr>
        </p:nvSpPr>
        <p:spPr/>
        <p:txBody>
          <a:bodyPr/>
          <a:lstStyle/>
          <a:p>
            <a:fld id="{276AB424-B996-D045-884F-D4A536750812}" type="datetimeFigureOut">
              <a:rPr lang="de-DE" smtClean="0"/>
              <a:t>04.07.19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288201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3" name="Datumsplatzhalter 2"/>
          <p:cNvSpPr>
            <a:spLocks noGrp="1"/>
          </p:cNvSpPr>
          <p:nvPr>
            <p:ph type="dt" sz="half" idx="10"/>
          </p:nvPr>
        </p:nvSpPr>
        <p:spPr/>
        <p:txBody>
          <a:bodyPr/>
          <a:lstStyle/>
          <a:p>
            <a:fld id="{276AB424-B996-D045-884F-D4A536750812}" type="datetimeFigureOut">
              <a:rPr lang="de-DE" smtClean="0"/>
              <a:t>04.07.19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08749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76AB424-B996-D045-884F-D4A536750812}" type="datetimeFigureOut">
              <a:rPr lang="de-DE" smtClean="0"/>
              <a:t>04.07.19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43513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AT"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276AB424-B996-D045-884F-D4A536750812}" type="datetimeFigureOut">
              <a:rPr lang="de-DE" smtClean="0"/>
              <a:t>04.07.19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135417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AT"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umsplatzhalter 4"/>
          <p:cNvSpPr>
            <a:spLocks noGrp="1"/>
          </p:cNvSpPr>
          <p:nvPr>
            <p:ph type="dt" sz="half" idx="10"/>
          </p:nvPr>
        </p:nvSpPr>
        <p:spPr/>
        <p:txBody>
          <a:bodyPr/>
          <a:lstStyle/>
          <a:p>
            <a:fld id="{276AB424-B996-D045-884F-D4A536750812}" type="datetimeFigureOut">
              <a:rPr lang="de-DE" smtClean="0"/>
              <a:t>04.07.19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39EB02A-5A9A-4E43-AFB2-86A6872780AD}" type="slidenum">
              <a:rPr lang="de-DE" smtClean="0"/>
              <a:t>‹Nr.›</a:t>
            </a:fld>
            <a:endParaRPr lang="de-DE"/>
          </a:p>
        </p:txBody>
      </p:sp>
    </p:spTree>
    <p:extLst>
      <p:ext uri="{BB962C8B-B14F-4D97-AF65-F5344CB8AC3E}">
        <p14:creationId xmlns:p14="http://schemas.microsoft.com/office/powerpoint/2010/main" val="1317647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AT" smtClean="0"/>
              <a:t>Mastertitelformat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AB424-B996-D045-884F-D4A536750812}" type="datetimeFigureOut">
              <a:rPr lang="de-DE" smtClean="0"/>
              <a:t>04.07.19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EB02A-5A9A-4E43-AFB2-86A6872780AD}" type="slidenum">
              <a:rPr lang="de-DE" smtClean="0"/>
              <a:t>‹Nr.›</a:t>
            </a:fld>
            <a:endParaRPr lang="de-DE"/>
          </a:p>
        </p:txBody>
      </p:sp>
    </p:spTree>
    <p:extLst>
      <p:ext uri="{BB962C8B-B14F-4D97-AF65-F5344CB8AC3E}">
        <p14:creationId xmlns:p14="http://schemas.microsoft.com/office/powerpoint/2010/main" val="733944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999" y="-686"/>
            <a:ext cx="4137901" cy="553998"/>
          </a:xfrm>
          <a:prstGeom prst="rect">
            <a:avLst/>
          </a:prstGeom>
          <a:noFill/>
          <a:ln>
            <a:solidFill>
              <a:schemeClr val="tx1"/>
            </a:solidFill>
          </a:ln>
        </p:spPr>
        <p:txBody>
          <a:bodyPr wrap="square" rtlCol="0">
            <a:spAutoFit/>
          </a:bodyPr>
          <a:lstStyle/>
          <a:p>
            <a:r>
              <a:rPr lang="de-DE" sz="1400" dirty="0" smtClean="0">
                <a:cs typeface="Chalkduster"/>
              </a:rPr>
              <a:t>Laufende Buchungen inkl. Tourismusbuchungen</a:t>
            </a:r>
          </a:p>
          <a:p>
            <a:r>
              <a:rPr lang="de-DE" sz="800" dirty="0" smtClean="0">
                <a:cs typeface="Chalkduster"/>
              </a:rPr>
              <a:t>Einkauf, Verkauf, </a:t>
            </a:r>
            <a:r>
              <a:rPr lang="de-AT" sz="800" dirty="0" smtClean="0">
                <a:cs typeface="Chalkduster"/>
              </a:rPr>
              <a:t>Bezugskosten, Versandkosten, Rücksendungen, Rechnungsausgleich, mit Karte,</a:t>
            </a:r>
            <a:r>
              <a:rPr lang="de-AT" sz="800" dirty="0" smtClean="0">
                <a:effectLst/>
              </a:rPr>
              <a:t> Rabatte, Skonto, Bar, Bank, Barverkehr mit Banken, Kontoabschluss, Einkauf GWG, AV</a:t>
            </a:r>
            <a:r>
              <a:rPr lang="de-AT" sz="800" dirty="0" smtClean="0">
                <a:cs typeface="Chalkduster"/>
              </a:rPr>
              <a:t> </a:t>
            </a:r>
          </a:p>
        </p:txBody>
      </p:sp>
      <p:sp>
        <p:nvSpPr>
          <p:cNvPr id="5" name="Textfeld 4"/>
          <p:cNvSpPr txBox="1"/>
          <p:nvPr/>
        </p:nvSpPr>
        <p:spPr>
          <a:xfrm>
            <a:off x="4152900" y="-1013"/>
            <a:ext cx="4955604" cy="553998"/>
          </a:xfrm>
          <a:prstGeom prst="rect">
            <a:avLst/>
          </a:prstGeom>
          <a:noFill/>
          <a:ln>
            <a:solidFill>
              <a:schemeClr val="tx1"/>
            </a:solidFill>
          </a:ln>
        </p:spPr>
        <p:txBody>
          <a:bodyPr wrap="square" rtlCol="0">
            <a:spAutoFit/>
          </a:bodyPr>
          <a:lstStyle/>
          <a:p>
            <a:r>
              <a:rPr lang="de-AT" sz="800" b="1" dirty="0" smtClean="0"/>
              <a:t>Ziele/Kompetenzen: </a:t>
            </a:r>
            <a:r>
              <a:rPr lang="de-AT" sz="800" dirty="0" smtClean="0"/>
              <a:t>Belege erkennen können, Belege beschreiben können,  Buchungssätze bilden können,  Unterschied von Soll und Haben kennen, div. Waren und Handelsgüter richtig verbuchen, Einkauf und Verkauf unterscheiden können, Unterschied zw. Rabatt und Skonto erkennen und richtig buchen </a:t>
            </a:r>
          </a:p>
          <a:p>
            <a:endParaRPr lang="de-AT" sz="600" dirty="0"/>
          </a:p>
        </p:txBody>
      </p:sp>
      <p:sp>
        <p:nvSpPr>
          <p:cNvPr id="6" name="Textfeld 5"/>
          <p:cNvSpPr txBox="1"/>
          <p:nvPr/>
        </p:nvSpPr>
        <p:spPr>
          <a:xfrm>
            <a:off x="-27706" y="515212"/>
            <a:ext cx="1080120" cy="228925"/>
          </a:xfrm>
          <a:prstGeom prst="rect">
            <a:avLst/>
          </a:prstGeom>
          <a:noFill/>
        </p:spPr>
        <p:txBody>
          <a:bodyPr wrap="square" rtlCol="0">
            <a:spAutoFit/>
          </a:bodyPr>
          <a:lstStyle/>
          <a:p>
            <a:r>
              <a:rPr lang="de-AT" sz="900" b="1" dirty="0" smtClean="0"/>
              <a:t>1) Belege</a:t>
            </a:r>
            <a:endParaRPr lang="de-AT" sz="900" b="1" dirty="0"/>
          </a:p>
        </p:txBody>
      </p:sp>
      <p:sp>
        <p:nvSpPr>
          <p:cNvPr id="8" name="Textfeld 7"/>
          <p:cNvSpPr txBox="1"/>
          <p:nvPr/>
        </p:nvSpPr>
        <p:spPr>
          <a:xfrm>
            <a:off x="-1396" y="2495593"/>
            <a:ext cx="2520280" cy="230832"/>
          </a:xfrm>
          <a:prstGeom prst="rect">
            <a:avLst/>
          </a:prstGeom>
          <a:noFill/>
        </p:spPr>
        <p:txBody>
          <a:bodyPr wrap="square" rtlCol="0">
            <a:spAutoFit/>
          </a:bodyPr>
          <a:lstStyle/>
          <a:p>
            <a:r>
              <a:rPr lang="de-AT" sz="900" b="1" dirty="0" smtClean="0"/>
              <a:t>Was muss auf einer Rechnung stehen?</a:t>
            </a:r>
            <a:endParaRPr lang="de-AT" sz="900" b="1" dirty="0"/>
          </a:p>
        </p:txBody>
      </p:sp>
      <p:sp>
        <p:nvSpPr>
          <p:cNvPr id="9" name="Textfeld 8"/>
          <p:cNvSpPr txBox="1"/>
          <p:nvPr/>
        </p:nvSpPr>
        <p:spPr>
          <a:xfrm>
            <a:off x="0" y="625448"/>
            <a:ext cx="2771800" cy="215444"/>
          </a:xfrm>
          <a:prstGeom prst="rect">
            <a:avLst/>
          </a:prstGeom>
          <a:noFill/>
        </p:spPr>
        <p:txBody>
          <a:bodyPr wrap="square" rtlCol="0">
            <a:spAutoFit/>
          </a:bodyPr>
          <a:lstStyle/>
          <a:p>
            <a:r>
              <a:rPr lang="de-AT" sz="800" dirty="0" smtClean="0"/>
              <a:t>Dokumente für Buchungen (keine Buchung ohne Beleg)</a:t>
            </a:r>
            <a:endParaRPr lang="de-AT" sz="800" dirty="0"/>
          </a:p>
        </p:txBody>
      </p:sp>
      <p:sp>
        <p:nvSpPr>
          <p:cNvPr id="11" name="Textfeld 10"/>
          <p:cNvSpPr txBox="1"/>
          <p:nvPr/>
        </p:nvSpPr>
        <p:spPr>
          <a:xfrm>
            <a:off x="14999" y="2612953"/>
            <a:ext cx="2411760" cy="1200328"/>
          </a:xfrm>
          <a:prstGeom prst="rect">
            <a:avLst/>
          </a:prstGeom>
          <a:noFill/>
        </p:spPr>
        <p:txBody>
          <a:bodyPr wrap="square" rtlCol="0">
            <a:spAutoFit/>
          </a:bodyPr>
          <a:lstStyle/>
          <a:p>
            <a:pPr marL="228600" indent="-228600">
              <a:buAutoNum type="arabicParenR"/>
            </a:pPr>
            <a:r>
              <a:rPr lang="de-AT" sz="600" dirty="0" smtClean="0"/>
              <a:t>Name und Anschrift des Lieferanten </a:t>
            </a:r>
          </a:p>
          <a:p>
            <a:pPr marL="228600" indent="-228600">
              <a:buAutoNum type="arabicParenR"/>
            </a:pPr>
            <a:r>
              <a:rPr lang="de-AT" sz="600" dirty="0" smtClean="0"/>
              <a:t>Name und Anschrift des Kunden</a:t>
            </a:r>
          </a:p>
          <a:p>
            <a:pPr marL="228600" indent="-228600">
              <a:buAutoNum type="arabicParenR"/>
            </a:pPr>
            <a:r>
              <a:rPr lang="de-AT" sz="600" dirty="0" smtClean="0"/>
              <a:t>Menge und Art der Lieferung</a:t>
            </a:r>
          </a:p>
          <a:p>
            <a:pPr marL="228600" indent="-228600">
              <a:buAutoNum type="arabicParenR"/>
            </a:pPr>
            <a:r>
              <a:rPr lang="de-AT" sz="600" dirty="0" smtClean="0"/>
              <a:t>Datum der Lieferung/Leistung</a:t>
            </a:r>
          </a:p>
          <a:p>
            <a:pPr marL="228600" indent="-228600">
              <a:buAutoNum type="arabicParenR"/>
            </a:pPr>
            <a:r>
              <a:rPr lang="de-AT" sz="600" dirty="0" smtClean="0"/>
              <a:t>Ausstellungsraum der Rechnung</a:t>
            </a:r>
          </a:p>
          <a:p>
            <a:pPr marL="228600" indent="-228600">
              <a:buAutoNum type="arabicParenR"/>
            </a:pPr>
            <a:r>
              <a:rPr lang="de-AT" sz="600" dirty="0" smtClean="0"/>
              <a:t>Nettobetrag</a:t>
            </a:r>
          </a:p>
          <a:p>
            <a:pPr marL="228600" indent="-228600">
              <a:buAutoNum type="arabicParenR"/>
            </a:pPr>
            <a:r>
              <a:rPr lang="de-AT" sz="600" dirty="0" smtClean="0"/>
              <a:t>Steuersatz</a:t>
            </a:r>
          </a:p>
          <a:p>
            <a:pPr marL="228600" indent="-228600">
              <a:buAutoNum type="arabicParenR"/>
            </a:pPr>
            <a:r>
              <a:rPr lang="de-AT" sz="600" dirty="0" smtClean="0"/>
              <a:t>Umsatzsteuerbetrag</a:t>
            </a:r>
          </a:p>
          <a:p>
            <a:pPr marL="228600" indent="-228600">
              <a:buAutoNum type="arabicParenR"/>
            </a:pPr>
            <a:r>
              <a:rPr lang="de-AT" sz="600" dirty="0" smtClean="0"/>
              <a:t>Bruttobetrag (unter 150€)</a:t>
            </a:r>
          </a:p>
          <a:p>
            <a:pPr marL="228600" indent="-228600">
              <a:buAutoNum type="arabicParenR"/>
            </a:pPr>
            <a:r>
              <a:rPr lang="de-AT" sz="600" dirty="0" smtClean="0"/>
              <a:t>Fortl. Rechnungsnummer</a:t>
            </a:r>
          </a:p>
          <a:p>
            <a:pPr marL="228600" indent="-228600">
              <a:buAutoNum type="arabicParenR"/>
            </a:pPr>
            <a:r>
              <a:rPr lang="de-AT" sz="600" dirty="0" smtClean="0"/>
              <a:t>UID-Nr. des Lieferanten</a:t>
            </a:r>
          </a:p>
          <a:p>
            <a:pPr marL="228600" indent="-228600">
              <a:buAutoNum type="arabicParenR"/>
            </a:pPr>
            <a:r>
              <a:rPr lang="de-AT" sz="600" dirty="0" smtClean="0"/>
              <a:t>UID-Nr. des Kunden ( bei einem Betrag über 10.000€)</a:t>
            </a:r>
          </a:p>
        </p:txBody>
      </p:sp>
      <p:sp>
        <p:nvSpPr>
          <p:cNvPr id="13" name="Textfeld 12"/>
          <p:cNvSpPr txBox="1"/>
          <p:nvPr/>
        </p:nvSpPr>
        <p:spPr>
          <a:xfrm>
            <a:off x="-4642" y="751629"/>
            <a:ext cx="1080120" cy="253916"/>
          </a:xfrm>
          <a:prstGeom prst="rect">
            <a:avLst/>
          </a:prstGeom>
          <a:noFill/>
        </p:spPr>
        <p:txBody>
          <a:bodyPr wrap="square" rtlCol="0">
            <a:spAutoFit/>
          </a:bodyPr>
          <a:lstStyle/>
          <a:p>
            <a:r>
              <a:rPr lang="de-AT" sz="1050" b="1" dirty="0" smtClean="0"/>
              <a:t>Welche</a:t>
            </a:r>
            <a:r>
              <a:rPr lang="de-AT" sz="1000" b="1" dirty="0" smtClean="0"/>
              <a:t>?</a:t>
            </a:r>
          </a:p>
        </p:txBody>
      </p:sp>
      <p:graphicFrame>
        <p:nvGraphicFramePr>
          <p:cNvPr id="14" name="Tabelle 13"/>
          <p:cNvGraphicFramePr>
            <a:graphicFrameLocks noGrp="1"/>
          </p:cNvGraphicFramePr>
          <p:nvPr>
            <p:extLst>
              <p:ext uri="{D42A27DB-BD31-4B8C-83A1-F6EECF244321}">
                <p14:modId xmlns:p14="http://schemas.microsoft.com/office/powerpoint/2010/main" val="4199859136"/>
              </p:ext>
            </p:extLst>
          </p:nvPr>
        </p:nvGraphicFramePr>
        <p:xfrm>
          <a:off x="14999" y="1005545"/>
          <a:ext cx="2361956" cy="1513492"/>
        </p:xfrm>
        <a:graphic>
          <a:graphicData uri="http://schemas.openxmlformats.org/drawingml/2006/table">
            <a:tbl>
              <a:tblPr firstRow="1" bandRow="1">
                <a:tableStyleId>{5940675A-B579-460E-94D1-54222C63F5DA}</a:tableStyleId>
              </a:tblPr>
              <a:tblGrid>
                <a:gridCol w="1353844"/>
                <a:gridCol w="1008112"/>
              </a:tblGrid>
              <a:tr h="141761">
                <a:tc>
                  <a:txBody>
                    <a:bodyPr/>
                    <a:lstStyle/>
                    <a:p>
                      <a:r>
                        <a:rPr lang="de-AT" sz="700" b="1" kern="800" dirty="0" smtClean="0">
                          <a:latin typeface="+mn-lt"/>
                        </a:rPr>
                        <a:t>Beleggruppe</a:t>
                      </a:r>
                      <a:endParaRPr lang="de-AT" sz="700" b="1" kern="800" dirty="0">
                        <a:latin typeface="+mn-lt"/>
                      </a:endParaRPr>
                    </a:p>
                  </a:txBody>
                  <a:tcPr/>
                </a:tc>
                <a:tc>
                  <a:txBody>
                    <a:bodyPr/>
                    <a:lstStyle/>
                    <a:p>
                      <a:r>
                        <a:rPr lang="de-AT" sz="700" b="1" kern="800" dirty="0" smtClean="0">
                          <a:latin typeface="+mn-lt"/>
                        </a:rPr>
                        <a:t>Belegsymbol</a:t>
                      </a:r>
                      <a:endParaRPr lang="de-AT" sz="700" b="1" kern="800" dirty="0">
                        <a:latin typeface="+mn-lt"/>
                      </a:endParaRPr>
                    </a:p>
                  </a:txBody>
                  <a:tcPr/>
                </a:tc>
              </a:tr>
              <a:tr h="141761">
                <a:tc>
                  <a:txBody>
                    <a:bodyPr/>
                    <a:lstStyle/>
                    <a:p>
                      <a:r>
                        <a:rPr lang="de-AT" sz="700" b="1" u="sng" kern="800" dirty="0" smtClean="0">
                          <a:latin typeface="+mn-lt"/>
                        </a:rPr>
                        <a:t>E</a:t>
                      </a:r>
                      <a:r>
                        <a:rPr lang="de-AT" sz="700" kern="800" dirty="0" smtClean="0">
                          <a:latin typeface="+mn-lt"/>
                        </a:rPr>
                        <a:t>ingangs</a:t>
                      </a:r>
                      <a:r>
                        <a:rPr lang="de-AT" sz="700" b="1" u="sng" kern="800" dirty="0" smtClean="0">
                          <a:latin typeface="+mn-lt"/>
                        </a:rPr>
                        <a:t>r</a:t>
                      </a:r>
                      <a:r>
                        <a:rPr lang="de-AT" sz="700" kern="800" dirty="0" smtClean="0">
                          <a:latin typeface="+mn-lt"/>
                        </a:rPr>
                        <a:t>echnung</a:t>
                      </a:r>
                      <a:endParaRPr lang="de-AT" sz="700" kern="800" dirty="0">
                        <a:latin typeface="+mn-lt"/>
                      </a:endParaRPr>
                    </a:p>
                  </a:txBody>
                  <a:tcPr/>
                </a:tc>
                <a:tc>
                  <a:txBody>
                    <a:bodyPr/>
                    <a:lstStyle/>
                    <a:p>
                      <a:r>
                        <a:rPr lang="de-AT" sz="700" kern="800" dirty="0" smtClean="0">
                          <a:latin typeface="+mn-lt"/>
                        </a:rPr>
                        <a:t>E (oder</a:t>
                      </a:r>
                      <a:r>
                        <a:rPr lang="de-AT" sz="700" kern="800" baseline="0" dirty="0" smtClean="0">
                          <a:latin typeface="+mn-lt"/>
                        </a:rPr>
                        <a:t> ER)</a:t>
                      </a:r>
                      <a:endParaRPr lang="de-AT" sz="700" kern="800" dirty="0">
                        <a:latin typeface="+mn-lt"/>
                      </a:endParaRPr>
                    </a:p>
                  </a:txBody>
                  <a:tcPr/>
                </a:tc>
              </a:tr>
              <a:tr h="141761">
                <a:tc>
                  <a:txBody>
                    <a:bodyPr/>
                    <a:lstStyle/>
                    <a:p>
                      <a:r>
                        <a:rPr lang="de-AT" sz="700" b="1" u="sng" kern="800" dirty="0" smtClean="0">
                          <a:latin typeface="+mn-lt"/>
                        </a:rPr>
                        <a:t>A</a:t>
                      </a:r>
                      <a:r>
                        <a:rPr lang="de-AT" sz="700" kern="800" dirty="0" smtClean="0">
                          <a:latin typeface="+mn-lt"/>
                        </a:rPr>
                        <a:t>usgangs</a:t>
                      </a:r>
                      <a:r>
                        <a:rPr lang="de-AT" sz="700" b="1" u="sng" kern="800" dirty="0" smtClean="0">
                          <a:latin typeface="+mn-lt"/>
                        </a:rPr>
                        <a:t>r</a:t>
                      </a:r>
                      <a:r>
                        <a:rPr lang="de-AT" sz="700" kern="800" dirty="0" smtClean="0">
                          <a:latin typeface="+mn-lt"/>
                        </a:rPr>
                        <a:t>echnung</a:t>
                      </a:r>
                      <a:endParaRPr lang="de-AT" sz="700" kern="800" dirty="0">
                        <a:latin typeface="+mn-lt"/>
                      </a:endParaRPr>
                    </a:p>
                  </a:txBody>
                  <a:tcPr/>
                </a:tc>
                <a:tc>
                  <a:txBody>
                    <a:bodyPr/>
                    <a:lstStyle/>
                    <a:p>
                      <a:r>
                        <a:rPr lang="de-AT" sz="700" kern="800" dirty="0" smtClean="0">
                          <a:latin typeface="+mn-lt"/>
                        </a:rPr>
                        <a:t>A (oder AR)</a:t>
                      </a:r>
                      <a:endParaRPr lang="de-AT" sz="700" kern="800" dirty="0">
                        <a:latin typeface="+mn-lt"/>
                      </a:endParaRPr>
                    </a:p>
                  </a:txBody>
                  <a:tcPr/>
                </a:tc>
              </a:tr>
              <a:tr h="141761">
                <a:tc>
                  <a:txBody>
                    <a:bodyPr/>
                    <a:lstStyle/>
                    <a:p>
                      <a:r>
                        <a:rPr lang="de-AT" sz="700" b="1" u="sng" kern="800" dirty="0" smtClean="0">
                          <a:latin typeface="+mn-lt"/>
                        </a:rPr>
                        <a:t>K</a:t>
                      </a:r>
                      <a:r>
                        <a:rPr lang="de-AT" sz="700" kern="800" dirty="0" smtClean="0">
                          <a:latin typeface="+mn-lt"/>
                        </a:rPr>
                        <a:t>assabeleg</a:t>
                      </a:r>
                      <a:endParaRPr lang="de-AT" sz="700" kern="800" dirty="0">
                        <a:latin typeface="+mn-lt"/>
                      </a:endParaRPr>
                    </a:p>
                  </a:txBody>
                  <a:tcPr/>
                </a:tc>
                <a:tc>
                  <a:txBody>
                    <a:bodyPr/>
                    <a:lstStyle/>
                    <a:p>
                      <a:r>
                        <a:rPr lang="de-AT" sz="700" kern="800" dirty="0" smtClean="0">
                          <a:latin typeface="+mn-lt"/>
                        </a:rPr>
                        <a:t>K</a:t>
                      </a:r>
                      <a:endParaRPr lang="de-AT" sz="700" kern="800" dirty="0">
                        <a:latin typeface="+mn-lt"/>
                      </a:endParaRPr>
                    </a:p>
                  </a:txBody>
                  <a:tcPr/>
                </a:tc>
              </a:tr>
              <a:tr h="141761">
                <a:tc>
                  <a:txBody>
                    <a:bodyPr/>
                    <a:lstStyle/>
                    <a:p>
                      <a:r>
                        <a:rPr lang="de-AT" sz="700" b="1" u="sng" kern="800" dirty="0" smtClean="0">
                          <a:latin typeface="+mn-lt"/>
                        </a:rPr>
                        <a:t>B</a:t>
                      </a:r>
                      <a:r>
                        <a:rPr lang="de-AT" sz="700" b="0" u="none" kern="800" dirty="0" smtClean="0">
                          <a:latin typeface="+mn-lt"/>
                        </a:rPr>
                        <a:t>ankbeleg</a:t>
                      </a:r>
                      <a:endParaRPr lang="de-AT" sz="700" b="0" u="none" kern="800" dirty="0">
                        <a:latin typeface="+mn-lt"/>
                      </a:endParaRPr>
                    </a:p>
                  </a:txBody>
                  <a:tcPr/>
                </a:tc>
                <a:tc>
                  <a:txBody>
                    <a:bodyPr/>
                    <a:lstStyle/>
                    <a:p>
                      <a:r>
                        <a:rPr lang="de-AT" sz="700" kern="800" dirty="0" smtClean="0">
                          <a:latin typeface="+mn-lt"/>
                        </a:rPr>
                        <a:t>B</a:t>
                      </a:r>
                      <a:r>
                        <a:rPr lang="de-AT" sz="700" kern="800" baseline="0" dirty="0" smtClean="0">
                          <a:latin typeface="+mn-lt"/>
                        </a:rPr>
                        <a:t> (oder BK) </a:t>
                      </a:r>
                      <a:endParaRPr lang="de-AT" sz="700" kern="800" dirty="0">
                        <a:latin typeface="+mn-lt"/>
                      </a:endParaRPr>
                    </a:p>
                  </a:txBody>
                  <a:tcPr/>
                </a:tc>
              </a:tr>
              <a:tr h="218093">
                <a:tc>
                  <a:txBody>
                    <a:bodyPr/>
                    <a:lstStyle/>
                    <a:p>
                      <a:r>
                        <a:rPr lang="de-AT" sz="700" b="1" u="sng" kern="800" baseline="0" dirty="0" smtClean="0">
                          <a:solidFill>
                            <a:schemeClr val="tx1"/>
                          </a:solidFill>
                          <a:latin typeface="+mn-lt"/>
                          <a:ea typeface="+mn-ea"/>
                          <a:cs typeface="+mn-cs"/>
                        </a:rPr>
                        <a:t>S</a:t>
                      </a:r>
                      <a:r>
                        <a:rPr lang="de-AT" sz="700" kern="800" dirty="0" smtClean="0">
                          <a:latin typeface="+mn-lt"/>
                        </a:rPr>
                        <a:t>onstige Belege</a:t>
                      </a:r>
                      <a:r>
                        <a:rPr lang="de-AT" sz="700" kern="800" baseline="0" dirty="0" smtClean="0">
                          <a:latin typeface="+mn-lt"/>
                        </a:rPr>
                        <a:t> (</a:t>
                      </a:r>
                      <a:r>
                        <a:rPr lang="de-AT" sz="700" b="1" u="sng" kern="800" baseline="0" dirty="0" smtClean="0">
                          <a:latin typeface="+mn-lt"/>
                        </a:rPr>
                        <a:t>B</a:t>
                      </a:r>
                      <a:r>
                        <a:rPr lang="de-AT" sz="700" kern="800" baseline="0" dirty="0" smtClean="0">
                          <a:latin typeface="+mn-lt"/>
                        </a:rPr>
                        <a:t>uchungs</a:t>
                      </a:r>
                      <a:r>
                        <a:rPr lang="de-AT" sz="700" b="1" u="sng" kern="800" baseline="0" dirty="0" smtClean="0">
                          <a:solidFill>
                            <a:schemeClr val="tx1"/>
                          </a:solidFill>
                          <a:latin typeface="+mn-lt"/>
                          <a:ea typeface="+mn-ea"/>
                          <a:cs typeface="+mn-cs"/>
                        </a:rPr>
                        <a:t>a</a:t>
                      </a:r>
                      <a:r>
                        <a:rPr lang="de-AT" sz="700" kern="800" baseline="0" dirty="0" smtClean="0">
                          <a:latin typeface="+mn-lt"/>
                        </a:rPr>
                        <a:t>nweisung)</a:t>
                      </a:r>
                      <a:endParaRPr lang="de-AT" sz="700" kern="800" dirty="0">
                        <a:latin typeface="+mn-lt"/>
                      </a:endParaRPr>
                    </a:p>
                  </a:txBody>
                  <a:tcPr/>
                </a:tc>
                <a:tc>
                  <a:txBody>
                    <a:bodyPr/>
                    <a:lstStyle/>
                    <a:p>
                      <a:r>
                        <a:rPr lang="de-AT" sz="700" kern="800" dirty="0" smtClean="0">
                          <a:latin typeface="+mn-lt"/>
                        </a:rPr>
                        <a:t>S (oder BA)</a:t>
                      </a:r>
                      <a:endParaRPr lang="de-AT" sz="700" kern="800" dirty="0">
                        <a:latin typeface="+mn-lt"/>
                      </a:endParaRPr>
                    </a:p>
                  </a:txBody>
                  <a:tcPr/>
                </a:tc>
              </a:tr>
              <a:tr h="218093">
                <a:tc>
                  <a:txBody>
                    <a:bodyPr/>
                    <a:lstStyle/>
                    <a:p>
                      <a:r>
                        <a:rPr lang="de-AT" sz="700" b="1" u="sng" kern="800" dirty="0" smtClean="0">
                          <a:latin typeface="+mn-lt"/>
                        </a:rPr>
                        <a:t>U</a:t>
                      </a:r>
                      <a:r>
                        <a:rPr lang="de-AT" sz="700" kern="800" dirty="0" smtClean="0">
                          <a:latin typeface="+mn-lt"/>
                        </a:rPr>
                        <a:t>m- und Nachbuchung </a:t>
                      </a:r>
                      <a:endParaRPr lang="de-AT" sz="700" kern="800" dirty="0">
                        <a:latin typeface="+mn-lt"/>
                      </a:endParaRPr>
                    </a:p>
                  </a:txBody>
                  <a:tcPr/>
                </a:tc>
                <a:tc>
                  <a:txBody>
                    <a:bodyPr/>
                    <a:lstStyle/>
                    <a:p>
                      <a:r>
                        <a:rPr lang="de-AT" sz="700" kern="800" dirty="0" smtClean="0">
                          <a:latin typeface="+mn-lt"/>
                        </a:rPr>
                        <a:t>U</a:t>
                      </a:r>
                      <a:endParaRPr lang="de-AT" sz="700" kern="800" dirty="0">
                        <a:latin typeface="+mn-lt"/>
                      </a:endParaRPr>
                    </a:p>
                  </a:txBody>
                  <a:tcPr/>
                </a:tc>
              </a:tr>
            </a:tbl>
          </a:graphicData>
        </a:graphic>
      </p:graphicFrame>
      <p:sp>
        <p:nvSpPr>
          <p:cNvPr id="16" name="Textfeld 15"/>
          <p:cNvSpPr txBox="1"/>
          <p:nvPr/>
        </p:nvSpPr>
        <p:spPr>
          <a:xfrm>
            <a:off x="2699792" y="502338"/>
            <a:ext cx="1656184" cy="230832"/>
          </a:xfrm>
          <a:prstGeom prst="rect">
            <a:avLst/>
          </a:prstGeom>
          <a:noFill/>
        </p:spPr>
        <p:txBody>
          <a:bodyPr wrap="square" rtlCol="0">
            <a:spAutoFit/>
          </a:bodyPr>
          <a:lstStyle/>
          <a:p>
            <a:r>
              <a:rPr lang="de-AT" sz="900" b="1" dirty="0" smtClean="0"/>
              <a:t>2) Buchungssätze</a:t>
            </a:r>
            <a:endParaRPr lang="de-AT" sz="900" b="1" dirty="0"/>
          </a:p>
        </p:txBody>
      </p:sp>
      <p:graphicFrame>
        <p:nvGraphicFramePr>
          <p:cNvPr id="17" name="Tabelle 16"/>
          <p:cNvGraphicFramePr>
            <a:graphicFrameLocks noGrp="1"/>
          </p:cNvGraphicFramePr>
          <p:nvPr>
            <p:extLst>
              <p:ext uri="{D42A27DB-BD31-4B8C-83A1-F6EECF244321}">
                <p14:modId xmlns:p14="http://schemas.microsoft.com/office/powerpoint/2010/main" val="2722959041"/>
              </p:ext>
            </p:extLst>
          </p:nvPr>
        </p:nvGraphicFramePr>
        <p:xfrm>
          <a:off x="2933700" y="692696"/>
          <a:ext cx="6210301" cy="3678297"/>
        </p:xfrm>
        <a:graphic>
          <a:graphicData uri="http://schemas.openxmlformats.org/drawingml/2006/table">
            <a:tbl>
              <a:tblPr/>
              <a:tblGrid>
                <a:gridCol w="1208872"/>
                <a:gridCol w="1032363"/>
                <a:gridCol w="204205"/>
                <a:gridCol w="1043708"/>
                <a:gridCol w="39377"/>
                <a:gridCol w="991423"/>
                <a:gridCol w="136137"/>
                <a:gridCol w="1554216"/>
              </a:tblGrid>
              <a:tr h="100117">
                <a:tc>
                  <a:txBody>
                    <a:bodyPr/>
                    <a:lstStyle/>
                    <a:p>
                      <a:pPr algn="l" fontAlgn="b"/>
                      <a:r>
                        <a:rPr lang="de-AT" sz="800" b="1" i="0" u="none" strike="noStrike" dirty="0">
                          <a:solidFill>
                            <a:srgbClr val="000000"/>
                          </a:solidFill>
                          <a:effectLst/>
                          <a:latin typeface="Calibri"/>
                        </a:rPr>
                        <a:t>Was wird gebucht</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AT" sz="800" b="1" i="0" u="none" strike="noStrike" dirty="0">
                          <a:solidFill>
                            <a:srgbClr val="000000"/>
                          </a:solidFill>
                          <a:effectLst/>
                          <a:latin typeface="Calibri"/>
                        </a:rPr>
                        <a:t>Einkäufer</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a:txBody>
                    <a:bodyPr/>
                    <a:lstStyle/>
                    <a:p>
                      <a:pPr algn="l" fontAlgn="b"/>
                      <a:endParaRPr lang="de-AT" sz="700" b="0" i="0" u="none" strike="noStrike">
                        <a:solidFill>
                          <a:srgbClr val="000000"/>
                        </a:solidFill>
                        <a:effectLst/>
                        <a:latin typeface="Calibri"/>
                      </a:endParaRP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gridSpan="3">
                  <a:txBody>
                    <a:bodyPr/>
                    <a:lstStyle/>
                    <a:p>
                      <a:pPr algn="ctr" fontAlgn="b"/>
                      <a:r>
                        <a:rPr lang="de-AT" sz="800" b="1" i="0" u="none" strike="noStrike" dirty="0">
                          <a:solidFill>
                            <a:srgbClr val="000000"/>
                          </a:solidFill>
                          <a:effectLst/>
                          <a:latin typeface="Calibri"/>
                        </a:rPr>
                        <a:t>Verkäufer</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r>
              <a:tr h="100117">
                <a:tc>
                  <a:txBody>
                    <a:bodyPr/>
                    <a:lstStyle/>
                    <a:p>
                      <a:pPr algn="l" fontAlgn="b"/>
                      <a:r>
                        <a:rPr lang="de-AT" sz="800" b="1" i="0" u="none" strike="noStrike" dirty="0" smtClean="0">
                          <a:solidFill>
                            <a:srgbClr val="FF0000"/>
                          </a:solidFill>
                          <a:effectLst/>
                          <a:latin typeface="Calibri"/>
                        </a:rPr>
                        <a:t>Kauf /</a:t>
                      </a:r>
                      <a:r>
                        <a:rPr lang="de-AT" sz="800" b="1" i="0" u="none" strike="noStrike" dirty="0">
                          <a:solidFill>
                            <a:srgbClr val="FF0000"/>
                          </a:solidFill>
                          <a:effectLst/>
                          <a:latin typeface="Calibri"/>
                        </a:rPr>
                        <a:t>Verkauf Ziel</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a:t>
                      </a:r>
                      <a:r>
                        <a:rPr lang="de-AT" sz="800" b="0" i="0" u="none" strike="noStrike" dirty="0" smtClean="0">
                          <a:solidFill>
                            <a:srgbClr val="000000"/>
                          </a:solidFill>
                          <a:effectLst/>
                          <a:latin typeface="Calibri"/>
                        </a:rPr>
                        <a:t>0;7 GWG;</a:t>
                      </a:r>
                      <a:endParaRPr lang="de-AT" sz="8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200.. Kunde</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r h="100117">
                <a:tc>
                  <a:txBody>
                    <a:bodyPr/>
                    <a:lstStyle/>
                    <a:p>
                      <a:pPr algn="l" fontAlgn="b"/>
                      <a:r>
                        <a:rPr lang="de-AT" sz="800" b="1" i="0" u="none" strike="noStrike" dirty="0">
                          <a:solidFill>
                            <a:srgbClr val="FF0000"/>
                          </a:solidFill>
                          <a:effectLst/>
                          <a:latin typeface="Calibri"/>
                        </a:rPr>
                        <a:t>Bezug/Versand</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Kassa, 330..</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7 Ausgfr</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Kassa, 330..</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dirty="0">
                          <a:solidFill>
                            <a:srgbClr val="FF0000"/>
                          </a:solidFill>
                          <a:effectLst/>
                          <a:latin typeface="Calibri"/>
                        </a:rPr>
                        <a:t>Retourwaren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0;7;</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HW Erlöse</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dirty="0" smtClean="0">
                          <a:solidFill>
                            <a:srgbClr val="FF0000"/>
                          </a:solidFill>
                          <a:effectLst/>
                          <a:latin typeface="Calibri"/>
                        </a:rPr>
                        <a:t>nachträglicher </a:t>
                      </a:r>
                      <a:r>
                        <a:rPr lang="de-AT" sz="800" b="1" i="0" u="none" strike="noStrike" dirty="0">
                          <a:solidFill>
                            <a:srgbClr val="FF0000"/>
                          </a:solidFill>
                          <a:effectLst/>
                          <a:latin typeface="Calibri"/>
                        </a:rPr>
                        <a:t>Rabatte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4 Erl.bericht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dirty="0" smtClean="0">
                          <a:solidFill>
                            <a:srgbClr val="FF0000"/>
                          </a:solidFill>
                          <a:effectLst/>
                          <a:latin typeface="Calibri"/>
                        </a:rPr>
                        <a:t>Rechnungsausgleich </a:t>
                      </a:r>
                      <a:r>
                        <a:rPr lang="de-AT" sz="800" b="1" i="0" u="none" strike="noStrike" dirty="0">
                          <a:solidFill>
                            <a:srgbClr val="FF0000"/>
                          </a:solidFill>
                          <a:effectLst/>
                          <a:latin typeface="Calibri"/>
                        </a:rPr>
                        <a:t>Bank</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dirty="0" smtClean="0">
                          <a:solidFill>
                            <a:srgbClr val="FF0000"/>
                          </a:solidFill>
                          <a:effectLst/>
                          <a:latin typeface="Calibri"/>
                        </a:rPr>
                        <a:t>Rechnungsausgleich </a:t>
                      </a:r>
                      <a:r>
                        <a:rPr lang="de-AT" sz="800" b="1" i="0" u="none" strike="noStrike" dirty="0">
                          <a:solidFill>
                            <a:srgbClr val="FF0000"/>
                          </a:solidFill>
                          <a:effectLst/>
                          <a:latin typeface="Calibri"/>
                        </a:rPr>
                        <a:t>Skonto</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200.. Kunde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de-AT" sz="9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800" b="0" i="0" u="none" strike="noStrike" dirty="0">
                          <a:solidFill>
                            <a:srgbClr val="000000"/>
                          </a:solidFill>
                          <a:effectLst/>
                          <a:latin typeface="Calibri"/>
                        </a:rPr>
                        <a:t>5 Lief</a:t>
                      </a:r>
                      <a:r>
                        <a:rPr lang="de-AT" sz="800" b="0" i="0" u="none" strike="noStrike" dirty="0" smtClean="0">
                          <a:solidFill>
                            <a:srgbClr val="000000"/>
                          </a:solidFill>
                          <a:effectLst/>
                          <a:latin typeface="Calibri"/>
                        </a:rPr>
                        <a:t>. </a:t>
                      </a:r>
                      <a:r>
                        <a:rPr lang="de-AT" sz="800" b="0" i="0" u="none" strike="noStrike" dirty="0" err="1" smtClean="0">
                          <a:solidFill>
                            <a:srgbClr val="000000"/>
                          </a:solidFill>
                          <a:effectLst/>
                          <a:latin typeface="Calibri"/>
                        </a:rPr>
                        <a:t>skonto</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solidFill>
                      <a:srgbClr val="DCE6F1"/>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4 Kundenskotno</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3 UST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a:solidFill>
                            <a:srgbClr val="FF0000"/>
                          </a:solidFill>
                          <a:effectLst/>
                          <a:latin typeface="Calibri"/>
                        </a:rPr>
                        <a:t>Verzugszinsen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Verzunszinsenaufw</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Kunde </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 </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Verzungszinsenertrag</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a:solidFill>
                            <a:srgbClr val="FF0000"/>
                          </a:solidFill>
                          <a:effectLst/>
                          <a:latin typeface="Calibri"/>
                        </a:rPr>
                        <a:t>Mahnspesen</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8 Mahnspesen</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330.. Lieferant</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Kunde </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Mahnspesenerträge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00117">
                <a:tc>
                  <a:txBody>
                    <a:bodyPr/>
                    <a:lstStyle/>
                    <a:p>
                      <a:pPr algn="l" fontAlgn="b"/>
                      <a:r>
                        <a:rPr lang="de-AT" sz="800" b="1" i="0" u="none" strike="noStrike">
                          <a:solidFill>
                            <a:srgbClr val="FF0000"/>
                          </a:solidFill>
                          <a:effectLst/>
                          <a:latin typeface="Calibri"/>
                        </a:rPr>
                        <a:t>Bankomatkarte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 Verb BK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Ford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Vost</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r h="100117">
                <a:tc>
                  <a:txBody>
                    <a:bodyPr/>
                    <a:lstStyle/>
                    <a:p>
                      <a:pPr algn="l" fontAlgn="b"/>
                      <a:r>
                        <a:rPr lang="de-AT" sz="800" b="1" i="0" u="none" strike="noStrike" dirty="0">
                          <a:solidFill>
                            <a:srgbClr val="FF0000"/>
                          </a:solidFill>
                          <a:effectLst/>
                          <a:latin typeface="Calibri"/>
                        </a:rPr>
                        <a:t>BK Ausgleich</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3 Verb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Ford BK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12007">
                <a:tc>
                  <a:txBody>
                    <a:bodyPr/>
                    <a:lstStyle/>
                    <a:p>
                      <a:pPr algn="l" fontAlgn="b"/>
                      <a:r>
                        <a:rPr lang="de-AT" sz="800" b="1" i="0" u="none" strike="noStrike" dirty="0" err="1" smtClean="0">
                          <a:solidFill>
                            <a:srgbClr val="FF0000"/>
                          </a:solidFill>
                          <a:effectLst/>
                          <a:latin typeface="Calibri"/>
                        </a:rPr>
                        <a:t>evntuell</a:t>
                      </a:r>
                      <a:endParaRPr lang="de-AT" sz="800" b="1" i="0" u="none" strike="noStrike" dirty="0">
                        <a:solidFill>
                          <a:srgbClr val="FF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7 Spesen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00117">
                <a:tc>
                  <a:txBody>
                    <a:bodyPr/>
                    <a:lstStyle/>
                    <a:p>
                      <a:pPr algn="l" fontAlgn="b"/>
                      <a:r>
                        <a:rPr lang="de-AT" sz="800" b="1" i="0" u="none" strike="noStrike" dirty="0">
                          <a:solidFill>
                            <a:srgbClr val="FF0000"/>
                          </a:solidFill>
                          <a:effectLst/>
                          <a:latin typeface="Calibri"/>
                        </a:rPr>
                        <a:t>Kreditkarte</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5 HW Eins, 0;7;</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3 Verb KK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8E4BC"/>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Ford BK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dirty="0">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HW Erlöse</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12007">
                <a:tc>
                  <a:txBody>
                    <a:bodyPr/>
                    <a:lstStyle/>
                    <a:p>
                      <a:pPr algn="l" fontAlgn="b"/>
                      <a:r>
                        <a:rPr lang="de-AT" sz="800" b="1" i="0" u="none" strike="noStrike">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3 UST</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r h="100117">
                <a:tc>
                  <a:txBody>
                    <a:bodyPr/>
                    <a:lstStyle/>
                    <a:p>
                      <a:pPr algn="l" fontAlgn="b"/>
                      <a:r>
                        <a:rPr lang="de-AT" sz="800" b="1" i="0" u="none" strike="noStrike" dirty="0">
                          <a:solidFill>
                            <a:srgbClr val="FF0000"/>
                          </a:solidFill>
                          <a:effectLst/>
                          <a:latin typeface="Calibri"/>
                        </a:rPr>
                        <a:t>KK Ausgleich</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3 Verb KK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dirty="0">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Bank</a:t>
                      </a: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2 Bank</a:t>
                      </a:r>
                    </a:p>
                  </a:txBody>
                  <a:tcPr marL="6411" marR="6411" marT="641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de-AT" sz="800" b="0" i="0" u="none" strike="noStrike">
                          <a:solidFill>
                            <a:srgbClr val="000000"/>
                          </a:solidFill>
                          <a:effectLst/>
                          <a:latin typeface="Calibri"/>
                        </a:rPr>
                        <a:t>/</a:t>
                      </a:r>
                    </a:p>
                  </a:txBody>
                  <a:tcPr marL="6411" marR="6411" marT="641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2 Ford </a:t>
                      </a:r>
                      <a:r>
                        <a:rPr lang="de-AT" sz="800" b="0" i="0" u="none" strike="noStrike" dirty="0" smtClean="0">
                          <a:solidFill>
                            <a:srgbClr val="000000"/>
                          </a:solidFill>
                          <a:effectLst/>
                          <a:latin typeface="Calibri"/>
                        </a:rPr>
                        <a:t>KK</a:t>
                      </a:r>
                      <a:endParaRPr lang="de-AT" sz="800" b="0" i="0" u="none" strike="noStrike" dirty="0">
                        <a:solidFill>
                          <a:srgbClr val="000000"/>
                        </a:solidFill>
                        <a:effectLst/>
                        <a:latin typeface="Calibri"/>
                      </a:endParaRPr>
                    </a:p>
                  </a:txBody>
                  <a:tcPr marL="6411" marR="6411" marT="641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007">
                <a:tc>
                  <a:txBody>
                    <a:bodyPr/>
                    <a:lstStyle/>
                    <a:p>
                      <a:pPr algn="l" fontAlgn="b"/>
                      <a:r>
                        <a:rPr lang="de-AT" sz="800" b="1" i="0" u="none" strike="noStrike" dirty="0">
                          <a:solidFill>
                            <a:srgbClr val="FF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AT" sz="900" b="0" i="0" u="none" strike="noStrike" dirty="0">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a:solidFill>
                            <a:srgbClr val="000000"/>
                          </a:solidFill>
                          <a:effectLst/>
                          <a:latin typeface="Calibri"/>
                        </a:rPr>
                        <a:t>7 Prov u Geb</a:t>
                      </a:r>
                    </a:p>
                  </a:txBody>
                  <a:tcPr marL="6411" marR="6411" marT="6411"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b"/>
                      <a:endParaRPr lang="de-AT" sz="900" b="0" i="0" u="none" strike="noStrike">
                        <a:solidFill>
                          <a:srgbClr val="000000"/>
                        </a:solidFill>
                        <a:effectLst/>
                        <a:latin typeface="Calibri"/>
                      </a:endParaRPr>
                    </a:p>
                  </a:txBody>
                  <a:tcPr marL="6411" marR="6411" marT="6411" marB="0" anchor="b">
                    <a:lnL>
                      <a:noFill/>
                    </a:lnL>
                    <a:lnR>
                      <a:noFill/>
                    </a:lnR>
                    <a:lnT>
                      <a:noFill/>
                    </a:lnT>
                    <a:lnB>
                      <a:noFill/>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a:noFill/>
                    </a:lnB>
                  </a:tcPr>
                </a:tc>
              </a:tr>
              <a:tr h="112007">
                <a:tc>
                  <a:txBody>
                    <a:bodyPr/>
                    <a:lstStyle/>
                    <a:p>
                      <a:pPr algn="l" fontAlgn="b"/>
                      <a:r>
                        <a:rPr lang="de-AT" sz="800" b="1"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AT" sz="800" b="0" i="0" u="none" strike="noStrike" dirty="0">
                          <a:solidFill>
                            <a:srgbClr val="000000"/>
                          </a:solidFill>
                          <a:effectLst/>
                          <a:latin typeface="Calibri"/>
                        </a:rPr>
                        <a:t>2 </a:t>
                      </a:r>
                      <a:r>
                        <a:rPr lang="de-AT" sz="800" b="0" i="0" u="none" strike="noStrike" dirty="0" err="1">
                          <a:solidFill>
                            <a:srgbClr val="000000"/>
                          </a:solidFill>
                          <a:effectLst/>
                          <a:latin typeface="Calibri"/>
                        </a:rPr>
                        <a:t>Vost</a:t>
                      </a:r>
                      <a:endParaRPr lang="de-AT" sz="800" b="0" i="0" u="none" strike="noStrike" dirty="0">
                        <a:solidFill>
                          <a:srgbClr val="000000"/>
                        </a:solidFill>
                        <a:effectLst/>
                        <a:latin typeface="Calibri"/>
                      </a:endParaRPr>
                    </a:p>
                  </a:txBody>
                  <a:tcPr marL="6411" marR="6411" marT="641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de-AT" sz="900" b="0" i="0" u="none" strike="noStrike">
                          <a:solidFill>
                            <a:srgbClr val="000000"/>
                          </a:solidFill>
                          <a:effectLst/>
                          <a:latin typeface="Calibri"/>
                        </a:rPr>
                        <a:t> </a:t>
                      </a:r>
                    </a:p>
                  </a:txBody>
                  <a:tcPr marL="6411" marR="6411" marT="64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900" b="0" i="0" u="none" strike="noStrike" dirty="0">
                          <a:solidFill>
                            <a:srgbClr val="000000"/>
                          </a:solidFill>
                          <a:effectLst/>
                          <a:latin typeface="Calibri"/>
                        </a:rPr>
                        <a:t> </a:t>
                      </a:r>
                    </a:p>
                  </a:txBody>
                  <a:tcPr marL="6411" marR="6411" marT="641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24" name="Tabelle 23"/>
          <p:cNvGraphicFramePr>
            <a:graphicFrameLocks noGrp="1"/>
          </p:cNvGraphicFramePr>
          <p:nvPr>
            <p:extLst>
              <p:ext uri="{D42A27DB-BD31-4B8C-83A1-F6EECF244321}">
                <p14:modId xmlns:p14="http://schemas.microsoft.com/office/powerpoint/2010/main" val="2680633135"/>
              </p:ext>
            </p:extLst>
          </p:nvPr>
        </p:nvGraphicFramePr>
        <p:xfrm>
          <a:off x="2933700" y="4364615"/>
          <a:ext cx="3302001" cy="657225"/>
        </p:xfrm>
        <a:graphic>
          <a:graphicData uri="http://schemas.openxmlformats.org/drawingml/2006/table">
            <a:tbl>
              <a:tblPr/>
              <a:tblGrid>
                <a:gridCol w="1392118"/>
                <a:gridCol w="669943"/>
                <a:gridCol w="190760"/>
                <a:gridCol w="1049180"/>
              </a:tblGrid>
              <a:tr h="89175">
                <a:tc gridSpan="2">
                  <a:txBody>
                    <a:bodyPr/>
                    <a:lstStyle/>
                    <a:p>
                      <a:pPr algn="l" fontAlgn="b"/>
                      <a:r>
                        <a:rPr lang="de-AT" sz="800" b="1" i="0" u="none" strike="noStrike" dirty="0">
                          <a:solidFill>
                            <a:srgbClr val="FF0000"/>
                          </a:solidFill>
                          <a:effectLst/>
                          <a:latin typeface="Calibri"/>
                        </a:rPr>
                        <a:t>sonstige laufende Buchungen: Privat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l" fontAlgn="b"/>
                      <a:endParaRPr lang="de-AT" sz="800" b="1" i="0" u="none" strike="noStrike" dirty="0">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1" i="0" u="none" strike="noStrike">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78717">
                <a:tc>
                  <a:txBody>
                    <a:bodyPr/>
                    <a:lstStyle/>
                    <a:p>
                      <a:pPr algn="l" fontAlgn="b"/>
                      <a:r>
                        <a:rPr lang="de-AT" sz="800" b="0" i="0" u="none" strike="noStrike" dirty="0">
                          <a:solidFill>
                            <a:srgbClr val="FF0000"/>
                          </a:solidFill>
                          <a:effectLst/>
                          <a:latin typeface="Calibri"/>
                        </a:rPr>
                        <a:t>Privatentnahme Waren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9 Privat</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AT" sz="800" b="0" i="0" u="none" strike="noStrike" dirty="0">
                          <a:solidFill>
                            <a:srgbClr val="000000"/>
                          </a:solidFill>
                          <a:effectLst/>
                          <a:latin typeface="Calibri"/>
                        </a:rPr>
                        <a:t>4 Eigenverbrauch</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CE6F1"/>
                    </a:solidFill>
                  </a:tcPr>
                </a:tc>
              </a:tr>
              <a:tr h="89175">
                <a:tc>
                  <a:txBody>
                    <a:bodyPr/>
                    <a:lstStyle/>
                    <a:p>
                      <a:pPr algn="l" fontAlgn="b"/>
                      <a:r>
                        <a:rPr lang="de-AT" sz="800" b="0" i="0" u="none" strike="noStrike">
                          <a:solidFill>
                            <a:srgbClr val="FF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AT" sz="800" b="0" i="0" u="none" strike="noStrike">
                          <a:solidFill>
                            <a:srgbClr val="000000"/>
                          </a:solidFill>
                          <a:effectLst/>
                          <a:latin typeface="Calibri"/>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3 UST</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r h="89175">
                <a:tc>
                  <a:txBody>
                    <a:bodyPr/>
                    <a:lstStyle/>
                    <a:p>
                      <a:pPr algn="l" fontAlgn="b"/>
                      <a:r>
                        <a:rPr lang="de-AT" sz="800" b="0" i="0" u="none" strike="noStrike" dirty="0">
                          <a:solidFill>
                            <a:srgbClr val="FF0000"/>
                          </a:solidFill>
                          <a:effectLst/>
                          <a:latin typeface="Calibri"/>
                        </a:rPr>
                        <a:t>Privateinlage </a:t>
                      </a:r>
                      <a:r>
                        <a:rPr lang="de-AT" sz="800" b="0" i="0" u="none" strike="noStrike" dirty="0" smtClean="0">
                          <a:solidFill>
                            <a:srgbClr val="FF0000"/>
                          </a:solidFill>
                          <a:effectLst/>
                          <a:latin typeface="Calibri"/>
                        </a:rPr>
                        <a:t>z.B. bar</a:t>
                      </a:r>
                      <a:endParaRPr lang="de-AT" sz="800" b="0"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Kassa</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9 Privat</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r>
              <a:tr h="89175">
                <a:tc>
                  <a:txBody>
                    <a:bodyPr/>
                    <a:lstStyle/>
                    <a:p>
                      <a:pPr algn="l" fontAlgn="b"/>
                      <a:r>
                        <a:rPr lang="de-AT" sz="800" b="0" i="0" u="none" strike="noStrike" dirty="0" err="1">
                          <a:solidFill>
                            <a:srgbClr val="FF0000"/>
                          </a:solidFill>
                          <a:effectLst/>
                          <a:latin typeface="Calibri"/>
                        </a:rPr>
                        <a:t>Privatentn</a:t>
                      </a:r>
                      <a:r>
                        <a:rPr lang="de-AT" sz="800" b="0" i="0" u="none" strike="noStrike" dirty="0">
                          <a:solidFill>
                            <a:srgbClr val="FF0000"/>
                          </a:solidFill>
                          <a:effectLst/>
                          <a:latin typeface="Calibri"/>
                        </a:rPr>
                        <a:t>. </a:t>
                      </a:r>
                      <a:r>
                        <a:rPr lang="de-AT" sz="800" b="0" i="0" u="none" strike="noStrike" dirty="0" smtClean="0">
                          <a:solidFill>
                            <a:srgbClr val="FF0000"/>
                          </a:solidFill>
                          <a:effectLst/>
                          <a:latin typeface="Calibri"/>
                        </a:rPr>
                        <a:t>z.B. Bank</a:t>
                      </a:r>
                      <a:endParaRPr lang="de-AT" sz="800" b="0"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9 Privat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sp>
        <p:nvSpPr>
          <p:cNvPr id="2" name="Textfeld 1"/>
          <p:cNvSpPr txBox="1"/>
          <p:nvPr/>
        </p:nvSpPr>
        <p:spPr>
          <a:xfrm>
            <a:off x="7490433" y="4124772"/>
            <a:ext cx="1661030" cy="246221"/>
          </a:xfrm>
          <a:prstGeom prst="rect">
            <a:avLst/>
          </a:prstGeom>
          <a:noFill/>
        </p:spPr>
        <p:txBody>
          <a:bodyPr wrap="square" rtlCol="0">
            <a:spAutoFit/>
          </a:bodyPr>
          <a:lstStyle/>
          <a:p>
            <a:r>
              <a:rPr lang="de-AT" sz="500" dirty="0" smtClean="0"/>
              <a:t>Von Ford. KK</a:t>
            </a:r>
            <a:r>
              <a:rPr lang="de-AT" sz="500" dirty="0"/>
              <a:t> </a:t>
            </a:r>
            <a:r>
              <a:rPr lang="de-AT" sz="500" dirty="0" smtClean="0"/>
              <a:t> Prov. U Geb. ausrechnen, davon </a:t>
            </a:r>
            <a:r>
              <a:rPr lang="de-AT" sz="500" dirty="0" err="1" smtClean="0"/>
              <a:t>Vost</a:t>
            </a:r>
            <a:r>
              <a:rPr lang="de-AT" sz="500" dirty="0" smtClean="0"/>
              <a:t> und der Rest in die Bank verbuchen</a:t>
            </a:r>
            <a:endParaRPr lang="de-AT" sz="500" dirty="0"/>
          </a:p>
        </p:txBody>
      </p:sp>
      <p:sp>
        <p:nvSpPr>
          <p:cNvPr id="3" name="Textfeld 2"/>
          <p:cNvSpPr txBox="1"/>
          <p:nvPr/>
        </p:nvSpPr>
        <p:spPr>
          <a:xfrm>
            <a:off x="7397750" y="2287844"/>
            <a:ext cx="1710754" cy="323165"/>
          </a:xfrm>
          <a:prstGeom prst="rect">
            <a:avLst/>
          </a:prstGeom>
          <a:noFill/>
        </p:spPr>
        <p:txBody>
          <a:bodyPr wrap="square" rtlCol="0">
            <a:spAutoFit/>
          </a:bodyPr>
          <a:lstStyle/>
          <a:p>
            <a:r>
              <a:rPr lang="de-AT" sz="500" dirty="0" smtClean="0"/>
              <a:t>Auf Bank steht der um Skonto verminderte Betrag</a:t>
            </a:r>
          </a:p>
          <a:p>
            <a:r>
              <a:rPr lang="de-AT" sz="500" dirty="0" smtClean="0"/>
              <a:t>Ausrechnen der urspr. Forderung ( </a:t>
            </a:r>
            <a:r>
              <a:rPr lang="de-AT" sz="500" dirty="0" err="1" smtClean="0"/>
              <a:t>Übersbetr</a:t>
            </a:r>
            <a:r>
              <a:rPr lang="de-AT" sz="500" dirty="0" smtClean="0"/>
              <a:t>/ </a:t>
            </a:r>
            <a:r>
              <a:rPr lang="de-AT" sz="500" dirty="0" err="1" smtClean="0"/>
              <a:t>z.B</a:t>
            </a:r>
            <a:r>
              <a:rPr lang="de-AT" sz="500" dirty="0" smtClean="0"/>
              <a:t> 98*100)</a:t>
            </a:r>
          </a:p>
          <a:p>
            <a:r>
              <a:rPr lang="de-AT" sz="500" dirty="0" smtClean="0"/>
              <a:t>Rest ist Skonto inkl. </a:t>
            </a:r>
            <a:r>
              <a:rPr lang="de-AT" sz="500" dirty="0" err="1" smtClean="0"/>
              <a:t>Ust</a:t>
            </a:r>
            <a:r>
              <a:rPr lang="de-AT" sz="500" dirty="0" smtClean="0"/>
              <a:t>, daher netto /z.B. 120 * 20 </a:t>
            </a:r>
          </a:p>
        </p:txBody>
      </p:sp>
      <p:graphicFrame>
        <p:nvGraphicFramePr>
          <p:cNvPr id="18" name="Tabelle 17"/>
          <p:cNvGraphicFramePr>
            <a:graphicFrameLocks noGrp="1"/>
          </p:cNvGraphicFramePr>
          <p:nvPr>
            <p:extLst>
              <p:ext uri="{D42A27DB-BD31-4B8C-83A1-F6EECF244321}">
                <p14:modId xmlns:p14="http://schemas.microsoft.com/office/powerpoint/2010/main" val="286410388"/>
              </p:ext>
            </p:extLst>
          </p:nvPr>
        </p:nvGraphicFramePr>
        <p:xfrm>
          <a:off x="2933700" y="5021840"/>
          <a:ext cx="3416299" cy="1811020"/>
        </p:xfrm>
        <a:graphic>
          <a:graphicData uri="http://schemas.openxmlformats.org/drawingml/2006/table">
            <a:tbl>
              <a:tblPr/>
              <a:tblGrid>
                <a:gridCol w="1244600"/>
                <a:gridCol w="941251"/>
                <a:gridCol w="198003"/>
                <a:gridCol w="1032445"/>
              </a:tblGrid>
              <a:tr h="164035">
                <a:tc gridSpan="2">
                  <a:txBody>
                    <a:bodyPr/>
                    <a:lstStyle/>
                    <a:p>
                      <a:pPr algn="l" fontAlgn="b"/>
                      <a:r>
                        <a:rPr lang="de-DE" sz="800" b="1" i="0" u="none" strike="noStrike" dirty="0">
                          <a:solidFill>
                            <a:srgbClr val="FF0000"/>
                          </a:solidFill>
                          <a:effectLst/>
                          <a:latin typeface="Calibri"/>
                        </a:rPr>
                        <a:t>laufende Buchungssätze Tourismus</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a:txBody>
                    <a:bodyPr/>
                    <a:lstStyle/>
                    <a:p>
                      <a:pPr algn="l" fontAlgn="b"/>
                      <a:endParaRPr lang="de-DE" sz="1200" b="0" i="0" u="none" strike="noStrike">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DE" sz="1200" b="0" i="0" u="none" strike="noStrike">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r>
              <a:tr h="112907">
                <a:tc>
                  <a:txBody>
                    <a:bodyPr/>
                    <a:lstStyle/>
                    <a:p>
                      <a:pPr algn="l" fontAlgn="b"/>
                      <a:r>
                        <a:rPr lang="de-DE" sz="800" b="1" i="0" u="none" strike="noStrike">
                          <a:solidFill>
                            <a:srgbClr val="FF0000"/>
                          </a:solidFill>
                          <a:effectLst/>
                          <a:latin typeface="Calibri"/>
                        </a:rPr>
                        <a:t>LM Einkauf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LM Einsatz</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2 Kassa</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12907">
                <a:tc>
                  <a:txBody>
                    <a:bodyPr/>
                    <a:lstStyle/>
                    <a:p>
                      <a:pPr algn="l" fontAlgn="b"/>
                      <a:r>
                        <a:rPr lang="de-DE" sz="800" b="1" i="0" u="none" strike="noStrike">
                          <a:solidFill>
                            <a:srgbClr val="FF0000"/>
                          </a:solidFill>
                          <a:effectLst/>
                          <a:latin typeface="Calibri"/>
                        </a:rPr>
                        <a:t>Bier Einkauf (Ziel), Wein...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Biereinsatz, W..</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r>
              <a:tr h="112907">
                <a:tc>
                  <a:txBody>
                    <a:bodyPr/>
                    <a:lstStyle/>
                    <a:p>
                      <a:pPr algn="l" fontAlgn="b"/>
                      <a:r>
                        <a:rPr lang="sk-SK" sz="800" b="1" i="0" u="none" strike="noStrike" dirty="0">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12907">
                <a:tc>
                  <a:txBody>
                    <a:bodyPr/>
                    <a:lstStyle/>
                    <a:p>
                      <a:pPr algn="l" fontAlgn="b"/>
                      <a:r>
                        <a:rPr lang="de-DE" sz="800" b="1" i="0" u="none" strike="noStrike" dirty="0">
                          <a:solidFill>
                            <a:srgbClr val="FF0000"/>
                          </a:solidFill>
                          <a:effectLst/>
                          <a:latin typeface="Calibri"/>
                        </a:rPr>
                        <a:t>Emballagen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Emballageneinsatz</a:t>
                      </a:r>
                      <a:endParaRPr lang="de-DE" sz="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4D79B"/>
                    </a:solidFill>
                  </a:tcPr>
                </a:tc>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12907">
                <a:tc>
                  <a:txBody>
                    <a:bodyPr/>
                    <a:lstStyle/>
                    <a:p>
                      <a:pPr algn="l" fontAlgn="b"/>
                      <a:r>
                        <a:rPr lang="de-DE" sz="800" b="1" i="0" u="none" strike="noStrike">
                          <a:solidFill>
                            <a:srgbClr val="FF0000"/>
                          </a:solidFill>
                          <a:effectLst/>
                          <a:latin typeface="Calibri"/>
                        </a:rPr>
                        <a:t>LM Einkauf</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Getr</a:t>
                      </a:r>
                      <a:r>
                        <a:rPr lang="de-DE" sz="800" b="0" i="0" u="none" strike="noStrike" dirty="0">
                          <a:solidFill>
                            <a:srgbClr val="000000"/>
                          </a:solidFill>
                          <a:effectLst/>
                          <a:latin typeface="Calibri"/>
                        </a:rPr>
                        <a:t>. Einsatz</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2 Kassa</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BF1DE"/>
                    </a:solidFill>
                  </a:tcPr>
                </a:tc>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de-DE" sz="800" b="0" i="0" u="none" strike="noStrike">
                          <a:solidFill>
                            <a:srgbClr val="000000"/>
                          </a:solidFill>
                          <a:effectLst/>
                          <a:latin typeface="Calibri"/>
                        </a:rPr>
                        <a:t>5 Embal.eins.</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r>
              <a:tr h="112907">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12907">
                <a:tc>
                  <a:txBody>
                    <a:bodyPr/>
                    <a:lstStyle/>
                    <a:p>
                      <a:pPr algn="l" fontAlgn="b"/>
                      <a:r>
                        <a:rPr lang="de-DE" sz="800" b="1" i="0" u="none" strike="noStrike">
                          <a:solidFill>
                            <a:srgbClr val="FF0000"/>
                          </a:solidFill>
                          <a:effectLst/>
                          <a:latin typeface="Calibri"/>
                        </a:rPr>
                        <a:t>Rücksendung Emb</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330.. Lieferant</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4D79B"/>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a:solidFill>
                            <a:srgbClr val="000000"/>
                          </a:solidFill>
                          <a:effectLst/>
                          <a:latin typeface="Calibri"/>
                        </a:rPr>
                        <a:t>5 Emballageneinsatz</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E9D9"/>
                    </a:solidFill>
                  </a:tcPr>
                </a:tc>
              </a:tr>
              <a:tr h="112907">
                <a:tc>
                  <a:txBody>
                    <a:bodyPr/>
                    <a:lstStyle/>
                    <a:p>
                      <a:pPr algn="l" fontAlgn="b"/>
                      <a:r>
                        <a:rPr lang="sk-SK" sz="800" b="1" i="0" u="none" strike="noStrike">
                          <a:solidFill>
                            <a:srgbClr val="FF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Vost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r>
              <a:tr h="112907">
                <a:tc>
                  <a:txBody>
                    <a:bodyPr/>
                    <a:lstStyle/>
                    <a:p>
                      <a:pPr algn="l" fontAlgn="b"/>
                      <a:r>
                        <a:rPr lang="de-DE" sz="800" b="1" i="0" u="none" strike="noStrike">
                          <a:solidFill>
                            <a:srgbClr val="FF0000"/>
                          </a:solidFill>
                          <a:effectLst/>
                          <a:latin typeface="Calibri"/>
                        </a:rPr>
                        <a:t>zerstörte Emball.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7 Schadensf.</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5 </a:t>
                      </a:r>
                      <a:r>
                        <a:rPr lang="de-DE" sz="800" b="0" i="0" u="none" strike="noStrike" dirty="0" err="1">
                          <a:solidFill>
                            <a:srgbClr val="000000"/>
                          </a:solidFill>
                          <a:effectLst/>
                          <a:latin typeface="Calibri"/>
                        </a:rPr>
                        <a:t>Embal.eins</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graphicFrame>
        <p:nvGraphicFramePr>
          <p:cNvPr id="22" name="Tabelle 21"/>
          <p:cNvGraphicFramePr>
            <a:graphicFrameLocks noGrp="1"/>
          </p:cNvGraphicFramePr>
          <p:nvPr>
            <p:extLst>
              <p:ext uri="{D42A27DB-BD31-4B8C-83A1-F6EECF244321}">
                <p14:modId xmlns:p14="http://schemas.microsoft.com/office/powerpoint/2010/main" val="1616497204"/>
              </p:ext>
            </p:extLst>
          </p:nvPr>
        </p:nvGraphicFramePr>
        <p:xfrm>
          <a:off x="6474396" y="4445260"/>
          <a:ext cx="2669604" cy="1981200"/>
        </p:xfrm>
        <a:graphic>
          <a:graphicData uri="http://schemas.openxmlformats.org/drawingml/2006/table">
            <a:tbl>
              <a:tblPr/>
              <a:tblGrid>
                <a:gridCol w="1172461"/>
                <a:gridCol w="324682"/>
                <a:gridCol w="1172461"/>
              </a:tblGrid>
              <a:tr h="152400">
                <a:tc gridSpan="3">
                  <a:txBody>
                    <a:bodyPr/>
                    <a:lstStyle/>
                    <a:p>
                      <a:pPr algn="l" fontAlgn="b"/>
                      <a:r>
                        <a:rPr lang="de-DE" sz="800" b="1" i="0" u="none" strike="noStrike" dirty="0">
                          <a:solidFill>
                            <a:srgbClr val="000000"/>
                          </a:solidFill>
                          <a:effectLst/>
                          <a:latin typeface="Calibri"/>
                        </a:rPr>
                        <a:t>Erfolgsbuchung </a:t>
                      </a:r>
                      <a:r>
                        <a:rPr lang="de-DE" sz="800" b="1" i="0" u="none" strike="noStrike" dirty="0" smtClean="0">
                          <a:solidFill>
                            <a:srgbClr val="000000"/>
                          </a:solidFill>
                          <a:effectLst/>
                          <a:latin typeface="Calibri"/>
                        </a:rPr>
                        <a:t>über Kassa</a:t>
                      </a:r>
                      <a:r>
                        <a:rPr lang="de-DE" sz="800" b="1" i="0" u="none" strike="noStrike" baseline="0" dirty="0" smtClean="0">
                          <a:solidFill>
                            <a:srgbClr val="000000"/>
                          </a:solidFill>
                          <a:effectLst/>
                          <a:latin typeface="Calibri"/>
                        </a:rPr>
                        <a:t> u. </a:t>
                      </a:r>
                      <a:r>
                        <a:rPr lang="de-DE" sz="800" b="1" i="0" u="none" strike="noStrike" dirty="0" smtClean="0">
                          <a:solidFill>
                            <a:srgbClr val="000000"/>
                          </a:solidFill>
                          <a:effectLst/>
                          <a:latin typeface="Calibri"/>
                        </a:rPr>
                        <a:t>Erlöskonto z.B. </a:t>
                      </a:r>
                      <a:r>
                        <a:rPr lang="de-DE" sz="800" b="1" i="0" u="none" strike="noStrike" baseline="0" dirty="0" smtClean="0">
                          <a:solidFill>
                            <a:srgbClr val="000000"/>
                          </a:solidFill>
                          <a:effectLst/>
                          <a:latin typeface="Calibri"/>
                        </a:rPr>
                        <a:t>Tageslosung</a:t>
                      </a:r>
                      <a:endParaRPr lang="de-DE" sz="800" b="1" i="0" u="none" strike="noStrike" dirty="0">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r>
              <a:tr h="139700">
                <a:tc>
                  <a:txBody>
                    <a:bodyPr/>
                    <a:lstStyle/>
                    <a:p>
                      <a:pPr algn="l" fontAlgn="b"/>
                      <a:r>
                        <a:rPr lang="de-DE" sz="800" b="0" i="0" u="none" strike="noStrike" dirty="0">
                          <a:solidFill>
                            <a:srgbClr val="000000"/>
                          </a:solidFill>
                          <a:effectLst/>
                          <a:latin typeface="Calibri"/>
                        </a:rPr>
                        <a:t>2 Kassa</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mr-IN" sz="800" b="0" i="0" u="none" strike="noStrike" dirty="0">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a:solidFill>
                            <a:srgbClr val="000000"/>
                          </a:solidFill>
                          <a:effectLst/>
                          <a:latin typeface="Calibri"/>
                        </a:rPr>
                        <a:t>4 HW Erlöse</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3 UST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r h="139700">
                <a:tc gridSpan="3">
                  <a:txBody>
                    <a:bodyPr/>
                    <a:lstStyle/>
                    <a:p>
                      <a:pPr algn="l" fontAlgn="b"/>
                      <a:r>
                        <a:rPr lang="de-DE" sz="800" b="1" i="0" u="none" strike="noStrike" dirty="0" smtClean="0">
                          <a:solidFill>
                            <a:srgbClr val="000000"/>
                          </a:solidFill>
                          <a:effectLst/>
                          <a:latin typeface="Calibri"/>
                        </a:rPr>
                        <a:t>Erfolgsbuchung über Losungsverrechnung</a:t>
                      </a:r>
                      <a:endParaRPr lang="de-DE" sz="800" b="1" i="0" u="none" strike="noStrike" dirty="0">
                        <a:solidFill>
                          <a:srgbClr val="000000"/>
                        </a:solidFill>
                        <a:effectLst/>
                        <a:latin typeface="Calibri"/>
                      </a:endParaRP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r>
              <a:tr h="139700">
                <a:tc>
                  <a:txBody>
                    <a:bodyPr/>
                    <a:lstStyle/>
                    <a:p>
                      <a:pPr algn="l" fontAlgn="b"/>
                      <a:r>
                        <a:rPr lang="de-DE" sz="800" b="0" i="0" u="none" strike="noStrike">
                          <a:solidFill>
                            <a:srgbClr val="000000"/>
                          </a:solidFill>
                          <a:effectLst/>
                          <a:latin typeface="Calibri"/>
                        </a:rPr>
                        <a:t>2 Kassa</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39700">
                <a:tc>
                  <a:txBody>
                    <a:bodyPr/>
                    <a:lstStyle/>
                    <a:p>
                      <a:pPr algn="l" fontAlgn="b"/>
                      <a:r>
                        <a:rPr lang="de-DE" sz="800" b="0" i="0" u="none" strike="noStrike">
                          <a:solidFill>
                            <a:srgbClr val="000000"/>
                          </a:solidFill>
                          <a:effectLst/>
                          <a:latin typeface="Calibri"/>
                        </a:rPr>
                        <a:t>2 Ford. Kreditk.</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39700">
                <a:tc>
                  <a:txBody>
                    <a:bodyPr/>
                    <a:lstStyle/>
                    <a:p>
                      <a:pPr algn="l" fontAlgn="b"/>
                      <a:r>
                        <a:rPr lang="de-DE" sz="800" b="0" i="0" u="none" strike="noStrike">
                          <a:solidFill>
                            <a:srgbClr val="000000"/>
                          </a:solidFill>
                          <a:effectLst/>
                          <a:latin typeface="Calibri"/>
                        </a:rPr>
                        <a:t>2 Ford. BK</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2 </a:t>
                      </a:r>
                      <a:r>
                        <a:rPr lang="de-DE" sz="800" b="0" i="0" u="none" strike="noStrike" dirty="0" err="1">
                          <a:solidFill>
                            <a:srgbClr val="000000"/>
                          </a:solidFill>
                          <a:effectLst/>
                          <a:latin typeface="Calibri"/>
                        </a:rPr>
                        <a:t>Losungsverr</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39700">
                <a:tc>
                  <a:txBody>
                    <a:bodyPr/>
                    <a:lstStyle/>
                    <a:p>
                      <a:pPr algn="l" fontAlgn="b"/>
                      <a:r>
                        <a:rPr lang="de-DE" sz="800" b="0" i="0" u="none" strike="noStrike">
                          <a:solidFill>
                            <a:srgbClr val="000000"/>
                          </a:solidFill>
                          <a:effectLst/>
                          <a:latin typeface="Calibri"/>
                        </a:rPr>
                        <a:t>2 Kundenford.</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2 Losungsverr.</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139700">
                <a:tc gridSpan="3">
                  <a:txBody>
                    <a:bodyPr/>
                    <a:lstStyle/>
                    <a:p>
                      <a:pPr algn="l" fontAlgn="b"/>
                      <a:r>
                        <a:rPr lang="de-DE" sz="800" b="1" i="0" u="none" strike="noStrike">
                          <a:solidFill>
                            <a:srgbClr val="000000"/>
                          </a:solidFill>
                          <a:effectLst/>
                          <a:latin typeface="Calibri"/>
                        </a:rPr>
                        <a:t>Erlösbuchung 1+ pro Monat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hMerge="1">
                  <a:txBody>
                    <a:bodyPr/>
                    <a:lstStyle/>
                    <a:p>
                      <a:endParaRPr lang="de-DE"/>
                    </a:p>
                  </a:txBody>
                  <a:tcPr/>
                </a:tc>
              </a:tr>
              <a:tr h="139700">
                <a:tc>
                  <a:txBody>
                    <a:bodyPr/>
                    <a:lstStyle/>
                    <a:p>
                      <a:pPr algn="l" fontAlgn="b"/>
                      <a:r>
                        <a:rPr lang="de-DE" sz="800" b="0" i="0" u="none" strike="noStrike">
                          <a:solidFill>
                            <a:srgbClr val="000000"/>
                          </a:solidFill>
                          <a:effectLst/>
                          <a:latin typeface="Calibri"/>
                        </a:rPr>
                        <a:t>2 Losungsverr.</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EBF1DE"/>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Speisen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tr>
              <a:tr h="1397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Bier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tr>
              <a:tr h="1397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Wein Erlöse, etc.</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4 Logis Erlöse</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solidFill>
                      <a:srgbClr val="DAEEF3"/>
                    </a:solidFill>
                  </a:tcPr>
                </a:tc>
              </a:tr>
              <a:tr h="152400">
                <a:tc>
                  <a:txBody>
                    <a:bodyPr/>
                    <a:lstStyle/>
                    <a:p>
                      <a:pPr algn="l" fontAlgn="b"/>
                      <a:r>
                        <a:rPr lang="sk-SK" sz="800" b="0" i="0" u="none" strike="noStrike" dirty="0">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dirty="0">
                          <a:solidFill>
                            <a:srgbClr val="000000"/>
                          </a:solidFill>
                          <a:effectLst/>
                          <a:latin typeface="Calibri"/>
                        </a:rPr>
                        <a:t>3 UST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4D79B"/>
                    </a:solidFill>
                  </a:tcPr>
                </a:tc>
              </a:tr>
            </a:tbl>
          </a:graphicData>
        </a:graphic>
      </p:graphicFrame>
      <p:graphicFrame>
        <p:nvGraphicFramePr>
          <p:cNvPr id="26" name="Tabelle 25"/>
          <p:cNvGraphicFramePr>
            <a:graphicFrameLocks noGrp="1"/>
          </p:cNvGraphicFramePr>
          <p:nvPr>
            <p:extLst>
              <p:ext uri="{D42A27DB-BD31-4B8C-83A1-F6EECF244321}">
                <p14:modId xmlns:p14="http://schemas.microsoft.com/office/powerpoint/2010/main" val="1252037380"/>
              </p:ext>
            </p:extLst>
          </p:nvPr>
        </p:nvGraphicFramePr>
        <p:xfrm>
          <a:off x="14999" y="3746760"/>
          <a:ext cx="2779001" cy="698500"/>
        </p:xfrm>
        <a:graphic>
          <a:graphicData uri="http://schemas.openxmlformats.org/drawingml/2006/table">
            <a:tbl>
              <a:tblPr/>
              <a:tblGrid>
                <a:gridCol w="825500"/>
                <a:gridCol w="177800"/>
                <a:gridCol w="825500"/>
                <a:gridCol w="950201"/>
              </a:tblGrid>
              <a:tr h="139700">
                <a:tc gridSpan="4">
                  <a:txBody>
                    <a:bodyPr/>
                    <a:lstStyle/>
                    <a:p>
                      <a:pPr algn="l" fontAlgn="b"/>
                      <a:r>
                        <a:rPr lang="de-DE" sz="800" b="1" i="0" u="none" strike="noStrike">
                          <a:solidFill>
                            <a:srgbClr val="FF0000"/>
                          </a:solidFill>
                          <a:effectLst/>
                          <a:latin typeface="Calibri"/>
                        </a:rPr>
                        <a:t>Verbuchung von laufenden Löhne und Gehältern</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r>
              <a:tr h="139700">
                <a:tc>
                  <a:txBody>
                    <a:bodyPr/>
                    <a:lstStyle/>
                    <a:p>
                      <a:pPr algn="l" fontAlgn="b"/>
                      <a:r>
                        <a:rPr lang="de-DE" sz="800" b="0" i="0" u="none" strike="noStrike">
                          <a:solidFill>
                            <a:srgbClr val="000000"/>
                          </a:solidFill>
                          <a:effectLst/>
                          <a:latin typeface="Calibri"/>
                        </a:rPr>
                        <a:t>6 Löhne</a:t>
                      </a: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DE9D9"/>
                    </a:solidFill>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800" b="0" i="0" u="none" strike="noStrike" dirty="0">
                          <a:solidFill>
                            <a:srgbClr val="000000"/>
                          </a:solidFill>
                          <a:effectLst/>
                          <a:latin typeface="Calibri"/>
                        </a:rPr>
                        <a:t> </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sk-SK" sz="800" b="0" i="0" u="none" strike="noStrike">
                          <a:solidFill>
                            <a:srgbClr val="000000"/>
                          </a:solidFill>
                          <a:effectLst/>
                          <a:latin typeface="Calibri"/>
                        </a:rPr>
                        <a:t> </a:t>
                      </a: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39700">
                <a:tc>
                  <a:txBody>
                    <a:bodyPr/>
                    <a:lstStyle/>
                    <a:p>
                      <a:pPr algn="l" fontAlgn="b"/>
                      <a:r>
                        <a:rPr lang="de-DE" sz="800" b="0" i="0" u="none" strike="noStrike">
                          <a:solidFill>
                            <a:srgbClr val="000000"/>
                          </a:solidFill>
                          <a:effectLst/>
                          <a:latin typeface="Calibri"/>
                        </a:rPr>
                        <a:t>6 Gehälter</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ctr" fontAlgn="b"/>
                      <a:r>
                        <a:rPr lang="mr-IN" sz="800" b="0" i="0" u="none" strike="noStrike">
                          <a:solidFill>
                            <a:srgbClr val="000000"/>
                          </a:solidFill>
                          <a:effectLst/>
                          <a:latin typeface="Calibri"/>
                        </a:rPr>
                        <a:t>/</a:t>
                      </a: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3 Verb SV</a:t>
                      </a:r>
                    </a:p>
                  </a:txBody>
                  <a:tcPr marL="12700" marR="12700" marT="12700" marB="0" anchor="b">
                    <a:lnL>
                      <a:noFill/>
                    </a:lnL>
                    <a:lnR>
                      <a:noFill/>
                    </a:lnR>
                    <a:lnT>
                      <a:noFill/>
                    </a:lnT>
                    <a:lnB>
                      <a:noFill/>
                    </a:lnB>
                    <a:solidFill>
                      <a:srgbClr val="C4D79B"/>
                    </a:solidFill>
                  </a:tcPr>
                </a:tc>
                <a:tc>
                  <a:txBody>
                    <a:bodyPr/>
                    <a:lstStyle/>
                    <a:p>
                      <a:pPr algn="l" fontAlgn="b"/>
                      <a:r>
                        <a:rPr lang="mr-IN" sz="800" b="0" i="0" u="none" strike="noStrike">
                          <a:solidFill>
                            <a:srgbClr val="000000"/>
                          </a:solidFill>
                          <a:effectLst/>
                          <a:latin typeface="Calibri"/>
                        </a:rPr>
                        <a:t>(SV)</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de-DE" sz="8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r>
                        <a:rPr lang="de-DE" sz="800" b="0" i="0" u="none" strike="noStrike">
                          <a:solidFill>
                            <a:srgbClr val="000000"/>
                          </a:solidFill>
                          <a:effectLst/>
                          <a:latin typeface="Calibri"/>
                        </a:rPr>
                        <a:t>3 Verb FA</a:t>
                      </a:r>
                    </a:p>
                  </a:txBody>
                  <a:tcPr marL="12700" marR="12700" marT="12700" marB="0" anchor="b">
                    <a:lnL>
                      <a:noFill/>
                    </a:lnL>
                    <a:lnR>
                      <a:noFill/>
                    </a:lnR>
                    <a:lnT>
                      <a:noFill/>
                    </a:lnT>
                    <a:lnB>
                      <a:noFill/>
                    </a:lnB>
                    <a:solidFill>
                      <a:srgbClr val="C4D79B"/>
                    </a:solidFill>
                  </a:tcPr>
                </a:tc>
                <a:tc>
                  <a:txBody>
                    <a:bodyPr/>
                    <a:lstStyle/>
                    <a:p>
                      <a:pPr algn="l" fontAlgn="b"/>
                      <a:r>
                        <a:rPr lang="mr-IN" sz="800" b="0" i="0" u="none" strike="noStrike">
                          <a:solidFill>
                            <a:srgbClr val="000000"/>
                          </a:solidFill>
                          <a:effectLst/>
                          <a:latin typeface="Calibri"/>
                        </a:rPr>
                        <a:t>(LST)</a:t>
                      </a:r>
                    </a:p>
                  </a:txBody>
                  <a:tcPr marL="12700" marR="12700" marT="12700" marB="0" anchor="b">
                    <a:lnL>
                      <a:noFill/>
                    </a:lnL>
                    <a:lnR w="6350" cap="flat" cmpd="sng" algn="ctr">
                      <a:solidFill>
                        <a:srgbClr val="000000"/>
                      </a:solidFill>
                      <a:prstDash val="solid"/>
                      <a:round/>
                      <a:headEnd type="none" w="med" len="med"/>
                      <a:tailEnd type="none" w="med" len="med"/>
                    </a:lnR>
                    <a:lnT>
                      <a:noFill/>
                    </a:lnT>
                    <a:lnB>
                      <a:noFill/>
                    </a:lnB>
                  </a:tcPr>
                </a:tc>
              </a:tr>
              <a:tr h="139700">
                <a:tc>
                  <a:txBody>
                    <a:bodyPr/>
                    <a:lstStyle/>
                    <a:p>
                      <a:pPr algn="l" fontAlgn="b"/>
                      <a:r>
                        <a:rPr lang="sk-SK" sz="800" b="0" i="0" u="none" strike="noStrike">
                          <a:solidFill>
                            <a:srgbClr val="000000"/>
                          </a:solidFill>
                          <a:effectLst/>
                          <a:latin typeface="Calibri"/>
                        </a:rPr>
                        <a:t> </a:t>
                      </a:r>
                    </a:p>
                  </a:txBody>
                  <a:tcPr marL="12700" marR="12700" marT="127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sk-SK" sz="800" b="0" i="0" u="none" strike="noStrike">
                          <a:solidFill>
                            <a:srgbClr val="000000"/>
                          </a:solidFill>
                          <a:effectLst/>
                          <a:latin typeface="Calibri"/>
                        </a:rPr>
                        <a:t> </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800" b="0" i="0" u="none" strike="noStrike">
                          <a:solidFill>
                            <a:srgbClr val="000000"/>
                          </a:solidFill>
                          <a:effectLst/>
                          <a:latin typeface="Calibri"/>
                        </a:rPr>
                        <a:t>3 Verb MA</a:t>
                      </a: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solidFill>
                      <a:srgbClr val="C4D79B"/>
                    </a:solidFill>
                  </a:tcPr>
                </a:tc>
                <a:tc>
                  <a:txBody>
                    <a:bodyPr/>
                    <a:lstStyle/>
                    <a:p>
                      <a:pPr algn="l" fontAlgn="b"/>
                      <a:r>
                        <a:rPr lang="de-DE" sz="800" b="0" i="0" u="none" strike="noStrike" dirty="0">
                          <a:solidFill>
                            <a:srgbClr val="000000"/>
                          </a:solidFill>
                          <a:effectLst/>
                          <a:latin typeface="Calibri"/>
                        </a:rPr>
                        <a:t>(</a:t>
                      </a:r>
                      <a:r>
                        <a:rPr lang="de-DE" sz="800" b="0" i="0" u="none" strike="noStrike" dirty="0" err="1">
                          <a:solidFill>
                            <a:srgbClr val="000000"/>
                          </a:solidFill>
                          <a:effectLst/>
                          <a:latin typeface="Calibri"/>
                        </a:rPr>
                        <a:t>Ausz.betr</a:t>
                      </a:r>
                      <a:r>
                        <a:rPr lang="de-DE" sz="800" b="0" i="0" u="none" strike="noStrike" dirty="0">
                          <a:solidFill>
                            <a:srgbClr val="000000"/>
                          </a:solidFill>
                          <a:effectLst/>
                          <a:latin typeface="Calibri"/>
                        </a:rPr>
                        <a:t>.)</a:t>
                      </a:r>
                    </a:p>
                  </a:txBody>
                  <a:tcPr marL="12700" marR="12700" marT="127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216108768"/>
              </p:ext>
            </p:extLst>
          </p:nvPr>
        </p:nvGraphicFramePr>
        <p:xfrm>
          <a:off x="6474397" y="6477520"/>
          <a:ext cx="2669604" cy="292100"/>
        </p:xfrm>
        <a:graphic>
          <a:graphicData uri="http://schemas.openxmlformats.org/drawingml/2006/table">
            <a:tbl>
              <a:tblPr/>
              <a:tblGrid>
                <a:gridCol w="1172461"/>
                <a:gridCol w="324682"/>
                <a:gridCol w="1172461"/>
              </a:tblGrid>
              <a:tr h="152400">
                <a:tc gridSpan="3">
                  <a:txBody>
                    <a:bodyPr/>
                    <a:lstStyle/>
                    <a:p>
                      <a:pPr algn="l" fontAlgn="b"/>
                      <a:r>
                        <a:rPr lang="de-DE" sz="800" b="1" i="0" u="none" strike="noStrike" dirty="0" smtClean="0">
                          <a:solidFill>
                            <a:srgbClr val="000000"/>
                          </a:solidFill>
                          <a:effectLst/>
                          <a:latin typeface="Calibri"/>
                        </a:rPr>
                        <a:t>Erlösbuchung</a:t>
                      </a:r>
                      <a:r>
                        <a:rPr lang="de-DE" sz="800" b="1" i="0" u="none" strike="noStrike" baseline="0" dirty="0" smtClean="0">
                          <a:solidFill>
                            <a:srgbClr val="000000"/>
                          </a:solidFill>
                          <a:effectLst/>
                          <a:latin typeface="Calibri"/>
                        </a:rPr>
                        <a:t> bei Verkauf von PKW (keine UST)</a:t>
                      </a:r>
                      <a:endParaRPr lang="de-DE" sz="800" b="1" i="0" u="none" strike="noStrike" dirty="0">
                        <a:solidFill>
                          <a:srgbClr val="000000"/>
                        </a:solidFill>
                        <a:effectLst/>
                        <a:latin typeface="Calibri"/>
                      </a:endParaRPr>
                    </a:p>
                  </a:txBody>
                  <a:tcPr marL="12700" marR="12700" marT="1270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r>
              <a:tr h="139700">
                <a:tc>
                  <a:txBody>
                    <a:bodyPr/>
                    <a:lstStyle/>
                    <a:p>
                      <a:pPr algn="l" fontAlgn="b"/>
                      <a:r>
                        <a:rPr lang="de-DE" sz="800" b="0" i="0" u="none" strike="noStrike" dirty="0">
                          <a:solidFill>
                            <a:srgbClr val="000000"/>
                          </a:solidFill>
                          <a:effectLst/>
                          <a:latin typeface="Calibri"/>
                        </a:rPr>
                        <a:t>2 </a:t>
                      </a:r>
                      <a:r>
                        <a:rPr lang="de-DE" sz="800" b="0" i="0" u="none" strike="noStrike" dirty="0" smtClean="0">
                          <a:solidFill>
                            <a:srgbClr val="000000"/>
                          </a:solidFill>
                          <a:effectLst/>
                          <a:latin typeface="Calibri"/>
                        </a:rPr>
                        <a:t>sonstige Forderung...</a:t>
                      </a:r>
                      <a:endParaRPr lang="de-DE" sz="800" b="0" i="0" u="none" strike="noStrike" dirty="0">
                        <a:solidFill>
                          <a:srgbClr val="000000"/>
                        </a:solidFill>
                        <a:effectLst/>
                        <a:latin typeface="Calibri"/>
                      </a:endParaRPr>
                    </a:p>
                  </a:txBody>
                  <a:tcPr marL="12700" marR="12700" marT="127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tc>
                  <a:txBody>
                    <a:bodyPr/>
                    <a:lstStyle/>
                    <a:p>
                      <a:pPr algn="ctr" fontAlgn="b"/>
                      <a:r>
                        <a:rPr lang="mr-IN" sz="800" b="0" i="0" u="none" strike="noStrike" dirty="0">
                          <a:solidFill>
                            <a:srgbClr val="000000"/>
                          </a:solidFill>
                          <a:effectLst/>
                          <a:latin typeface="Calibri"/>
                        </a:rPr>
                        <a:t>/</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800" b="0" i="0" u="none" strike="noStrike" dirty="0" smtClean="0">
                          <a:solidFill>
                            <a:srgbClr val="000000"/>
                          </a:solidFill>
                          <a:effectLst/>
                          <a:latin typeface="Calibri"/>
                        </a:rPr>
                        <a:t>4 Erlöse aus</a:t>
                      </a:r>
                      <a:r>
                        <a:rPr lang="de-DE" sz="800" b="0" i="0" u="none" strike="noStrike" baseline="0" dirty="0" smtClean="0">
                          <a:solidFill>
                            <a:srgbClr val="000000"/>
                          </a:solidFill>
                          <a:effectLst/>
                          <a:latin typeface="Calibri"/>
                        </a:rPr>
                        <a:t> </a:t>
                      </a:r>
                      <a:r>
                        <a:rPr lang="de-DE" sz="800" b="0" i="0" u="none" strike="noStrike" baseline="0" dirty="0" err="1" smtClean="0">
                          <a:solidFill>
                            <a:srgbClr val="000000"/>
                          </a:solidFill>
                          <a:effectLst/>
                          <a:latin typeface="Calibri"/>
                        </a:rPr>
                        <a:t>Abg</a:t>
                      </a:r>
                      <a:r>
                        <a:rPr lang="de-DE" sz="800" b="0" i="0" u="none" strike="noStrike" baseline="0" dirty="0" smtClean="0">
                          <a:solidFill>
                            <a:srgbClr val="000000"/>
                          </a:solidFill>
                          <a:effectLst/>
                          <a:latin typeface="Calibri"/>
                        </a:rPr>
                        <a:t>. vom AF</a:t>
                      </a:r>
                      <a:endParaRPr lang="de-DE" sz="800" b="0" i="0" u="none" strike="noStrike" dirty="0">
                        <a:solidFill>
                          <a:srgbClr val="000000"/>
                        </a:solidFill>
                        <a:effectLst/>
                        <a:latin typeface="Calibri"/>
                      </a:endParaRPr>
                    </a:p>
                  </a:txBody>
                  <a:tcPr marL="12700" marR="12700" marT="127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EF3"/>
                    </a:solidFill>
                  </a:tcPr>
                </a:tc>
              </a:tr>
            </a:tbl>
          </a:graphicData>
        </a:graphic>
      </p:graphicFrame>
      <p:graphicFrame>
        <p:nvGraphicFramePr>
          <p:cNvPr id="21" name="Tabelle 20"/>
          <p:cNvGraphicFramePr>
            <a:graphicFrameLocks noGrp="1"/>
          </p:cNvGraphicFramePr>
          <p:nvPr>
            <p:extLst>
              <p:ext uri="{D42A27DB-BD31-4B8C-83A1-F6EECF244321}">
                <p14:modId xmlns:p14="http://schemas.microsoft.com/office/powerpoint/2010/main" val="2608183511"/>
              </p:ext>
            </p:extLst>
          </p:nvPr>
        </p:nvGraphicFramePr>
        <p:xfrm>
          <a:off x="0" y="4445260"/>
          <a:ext cx="2727498" cy="835659"/>
        </p:xfrm>
        <a:graphic>
          <a:graphicData uri="http://schemas.openxmlformats.org/drawingml/2006/table">
            <a:tbl>
              <a:tblPr/>
              <a:tblGrid>
                <a:gridCol w="932415"/>
                <a:gridCol w="122283"/>
                <a:gridCol w="978271"/>
                <a:gridCol w="694529"/>
              </a:tblGrid>
              <a:tr h="111874">
                <a:tc gridSpan="2">
                  <a:txBody>
                    <a:bodyPr/>
                    <a:lstStyle/>
                    <a:p>
                      <a:pPr algn="l" fontAlgn="ctr"/>
                      <a:r>
                        <a:rPr lang="de-DE" sz="700" b="0" i="0" u="none" strike="noStrike" dirty="0" err="1">
                          <a:solidFill>
                            <a:srgbClr val="FF0000"/>
                          </a:solidFill>
                          <a:effectLst/>
                          <a:latin typeface="Calibri"/>
                        </a:rPr>
                        <a:t>Gehaltsabh</a:t>
                      </a:r>
                      <a:r>
                        <a:rPr lang="de-DE" sz="700" b="0" i="0" u="none" strike="noStrike" dirty="0">
                          <a:solidFill>
                            <a:srgbClr val="FF0000"/>
                          </a:solidFill>
                          <a:effectLst/>
                          <a:latin typeface="Calibri"/>
                        </a:rPr>
                        <a:t>. Abgaben</a:t>
                      </a: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lang="de-DE"/>
                    </a:p>
                  </a:txBody>
                  <a:tcPr/>
                </a:tc>
                <a:tc>
                  <a:txBody>
                    <a:bodyPr/>
                    <a:lstStyle/>
                    <a:p>
                      <a:pPr algn="l" fontAlgn="ctr"/>
                      <a:r>
                        <a:rPr lang="sk-SK" sz="700" b="0" i="0" u="none" strike="noStrike">
                          <a:solidFill>
                            <a:srgbClr val="000000"/>
                          </a:solidFill>
                          <a:effectLst/>
                          <a:latin typeface="Myriad Pro"/>
                        </a:rPr>
                        <a:t> </a:t>
                      </a:r>
                    </a:p>
                  </a:txBody>
                  <a:tcPr marL="12700" marR="12700" marT="127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DE" sz="700" b="0" i="0" u="none" strike="noStrike">
                          <a:solidFill>
                            <a:srgbClr val="000000"/>
                          </a:solidFill>
                          <a:effectLst/>
                          <a:latin typeface="Myriad Pro"/>
                        </a:rPr>
                        <a:t> Brutto </a:t>
                      </a: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11874">
                <a:tc>
                  <a:txBody>
                    <a:bodyPr/>
                    <a:lstStyle/>
                    <a:p>
                      <a:pPr algn="l" fontAlgn="ctr"/>
                      <a:r>
                        <a:rPr lang="nb-NO" sz="700" b="0" i="0" u="none" strike="noStrike" dirty="0">
                          <a:solidFill>
                            <a:srgbClr val="000000"/>
                          </a:solidFill>
                          <a:effectLst/>
                          <a:latin typeface="Myriad Pro"/>
                        </a:rPr>
                        <a:t> 6 SV DG-ant.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SV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a:t>
                      </a:r>
                      <a:r>
                        <a:rPr lang="mr-IN" sz="700" b="0" i="0" u="none" strike="noStrike" dirty="0" smtClean="0">
                          <a:solidFill>
                            <a:srgbClr val="000000"/>
                          </a:solidFill>
                          <a:effectLst/>
                          <a:latin typeface="Myriad Pro"/>
                        </a:rPr>
                        <a:t>23,</a:t>
                      </a:r>
                      <a:r>
                        <a:rPr lang="de-AT" sz="700" b="0" i="0" u="none" strike="noStrike" dirty="0" smtClean="0">
                          <a:solidFill>
                            <a:srgbClr val="000000"/>
                          </a:solidFill>
                          <a:effectLst/>
                          <a:latin typeface="Myriad Pro"/>
                        </a:rPr>
                        <a:t>01</a:t>
                      </a:r>
                      <a:r>
                        <a:rPr lang="mr-IN" sz="700" b="0" i="0" u="none" strike="noStrike" dirty="0" smtClean="0">
                          <a:solidFill>
                            <a:srgbClr val="000000"/>
                          </a:solidFill>
                          <a:effectLst/>
                          <a:latin typeface="Myriad Pro"/>
                        </a:rPr>
                        <a:t>% </a:t>
                      </a:r>
                      <a:endParaRPr lang="mr-IN" sz="700" b="0" i="0" u="none" strike="noStrike" dirty="0">
                        <a:solidFill>
                          <a:srgbClr val="000000"/>
                        </a:solidFill>
                        <a:effectLst/>
                        <a:latin typeface="Myriad Pro"/>
                      </a:endParaRP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tr>
              <a:tr h="111874">
                <a:tc>
                  <a:txBody>
                    <a:bodyPr/>
                    <a:lstStyle/>
                    <a:p>
                      <a:pPr algn="l" fontAlgn="ctr"/>
                      <a:r>
                        <a:rPr lang="de-DE" sz="700" b="0" i="0" u="none" strike="noStrike" dirty="0">
                          <a:solidFill>
                            <a:srgbClr val="000000"/>
                          </a:solidFill>
                          <a:effectLst/>
                          <a:latin typeface="Myriad Pro"/>
                        </a:rPr>
                        <a:t> 6 DB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SV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a:t>
                      </a:r>
                      <a:r>
                        <a:rPr lang="mr-IN" sz="700" b="0" i="0" u="none" strike="noStrike" dirty="0" smtClean="0">
                          <a:solidFill>
                            <a:srgbClr val="000000"/>
                          </a:solidFill>
                          <a:effectLst/>
                          <a:latin typeface="Myriad Pro"/>
                        </a:rPr>
                        <a:t>4,</a:t>
                      </a:r>
                      <a:r>
                        <a:rPr lang="de-AT" sz="700" b="0" i="0" u="none" strike="noStrike" dirty="0" smtClean="0">
                          <a:solidFill>
                            <a:srgbClr val="000000"/>
                          </a:solidFill>
                          <a:effectLst/>
                          <a:latin typeface="Myriad Pro"/>
                        </a:rPr>
                        <a:t>1</a:t>
                      </a:r>
                      <a:r>
                        <a:rPr lang="mr-IN" sz="700" b="0" i="0" u="none" strike="noStrike" dirty="0" smtClean="0">
                          <a:solidFill>
                            <a:srgbClr val="000000"/>
                          </a:solidFill>
                          <a:effectLst/>
                          <a:latin typeface="Myriad Pro"/>
                        </a:rPr>
                        <a:t>% </a:t>
                      </a:r>
                      <a:endParaRPr lang="mr-IN" sz="700" b="0" i="0" u="none" strike="noStrike" dirty="0">
                        <a:solidFill>
                          <a:srgbClr val="000000"/>
                        </a:solidFill>
                        <a:effectLst/>
                        <a:latin typeface="Myriad Pro"/>
                      </a:endParaRP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tr>
              <a:tr h="111874">
                <a:tc>
                  <a:txBody>
                    <a:bodyPr/>
                    <a:lstStyle/>
                    <a:p>
                      <a:pPr algn="l" fontAlgn="ctr"/>
                      <a:r>
                        <a:rPr lang="hr-HR" sz="700" b="0" i="0" u="none" strike="noStrike" dirty="0">
                          <a:solidFill>
                            <a:srgbClr val="000000"/>
                          </a:solidFill>
                          <a:effectLst/>
                          <a:latin typeface="Myriad Pro"/>
                        </a:rPr>
                        <a:t> 6 DZ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FA </a:t>
                      </a:r>
                    </a:p>
                  </a:txBody>
                  <a:tcPr marL="12700" marR="12700" marT="12700" marB="0" anchor="ctr">
                    <a:lnL>
                      <a:noFill/>
                    </a:lnL>
                    <a:lnR>
                      <a:noFill/>
                    </a:lnR>
                    <a:lnT>
                      <a:noFill/>
                    </a:lnT>
                    <a:lnB>
                      <a:noFill/>
                    </a:lnB>
                    <a:solidFill>
                      <a:srgbClr val="C4D79B"/>
                    </a:solidFill>
                  </a:tcPr>
                </a:tc>
                <a:tc>
                  <a:txBody>
                    <a:bodyPr/>
                    <a:lstStyle/>
                    <a:p>
                      <a:pPr algn="r" fontAlgn="ctr"/>
                      <a:r>
                        <a:rPr lang="mr-IN" sz="700" b="0" i="0" u="none" strike="noStrike" dirty="0">
                          <a:solidFill>
                            <a:srgbClr val="000000"/>
                          </a:solidFill>
                          <a:effectLst/>
                          <a:latin typeface="Myriad Pro"/>
                        </a:rPr>
                        <a:t> *0,4%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tr>
              <a:tr h="111874">
                <a:tc>
                  <a:txBody>
                    <a:bodyPr/>
                    <a:lstStyle/>
                    <a:p>
                      <a:pPr algn="l" fontAlgn="ctr"/>
                      <a:r>
                        <a:rPr lang="de-DE" sz="700" b="0" i="0" u="none" strike="noStrike" dirty="0">
                          <a:solidFill>
                            <a:srgbClr val="000000"/>
                          </a:solidFill>
                          <a:effectLst/>
                          <a:latin typeface="Myriad Pro"/>
                        </a:rPr>
                        <a:t> 6 Kommst. </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DE9D9"/>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a:noFill/>
                    </a:lnB>
                  </a:tcPr>
                </a:tc>
                <a:tc>
                  <a:txBody>
                    <a:bodyPr/>
                    <a:lstStyle/>
                    <a:p>
                      <a:pPr algn="l" fontAlgn="ctr"/>
                      <a:r>
                        <a:rPr lang="de-DE" sz="700" b="0" i="0" u="none" strike="noStrike" dirty="0">
                          <a:solidFill>
                            <a:srgbClr val="000000"/>
                          </a:solidFill>
                          <a:effectLst/>
                          <a:latin typeface="Myriad Pro"/>
                        </a:rPr>
                        <a:t> 3 Verb </a:t>
                      </a:r>
                      <a:r>
                        <a:rPr lang="de-DE" sz="700" b="0" i="0" u="none" strike="noStrike" dirty="0" smtClean="0">
                          <a:solidFill>
                            <a:srgbClr val="000000"/>
                          </a:solidFill>
                          <a:effectLst/>
                          <a:latin typeface="Myriad Pro"/>
                        </a:rPr>
                        <a:t>Gemeinde </a:t>
                      </a:r>
                      <a:endParaRPr lang="de-DE" sz="700" b="0" i="0" u="none" strike="noStrike" dirty="0">
                        <a:solidFill>
                          <a:srgbClr val="000000"/>
                        </a:solidFill>
                        <a:effectLst/>
                        <a:latin typeface="Myriad Pro"/>
                      </a:endParaRPr>
                    </a:p>
                  </a:txBody>
                  <a:tcPr marL="12700" marR="12700" marT="12700" marB="0" anchor="ctr">
                    <a:lnL>
                      <a:noFill/>
                    </a:lnL>
                    <a:lnR>
                      <a:noFill/>
                    </a:lnR>
                    <a:lnT>
                      <a:noFill/>
                    </a:lnT>
                    <a:lnB>
                      <a:noFill/>
                    </a:lnB>
                    <a:solidFill>
                      <a:srgbClr val="C4D79B"/>
                    </a:solidFill>
                  </a:tcPr>
                </a:tc>
                <a:tc>
                  <a:txBody>
                    <a:bodyPr/>
                    <a:lstStyle/>
                    <a:p>
                      <a:pPr algn="r" fontAlgn="ctr"/>
                      <a:r>
                        <a:rPr lang="de-AT" sz="700" b="0" i="0" u="none" strike="noStrike" dirty="0" smtClean="0">
                          <a:solidFill>
                            <a:srgbClr val="000000"/>
                          </a:solidFill>
                          <a:effectLst/>
                          <a:latin typeface="Myriad Pro"/>
                        </a:rPr>
                        <a:t> in Wien:</a:t>
                      </a:r>
                      <a:r>
                        <a:rPr lang="mr-IN" sz="700" b="0" i="0" u="none" strike="noStrike" dirty="0" smtClean="0">
                          <a:solidFill>
                            <a:srgbClr val="000000"/>
                          </a:solidFill>
                          <a:effectLst/>
                          <a:latin typeface="Myriad Pro"/>
                        </a:rPr>
                        <a:t> </a:t>
                      </a:r>
                      <a:r>
                        <a:rPr lang="mr-IN" sz="700" b="0" i="0" u="none" strike="noStrike" dirty="0">
                          <a:solidFill>
                            <a:srgbClr val="000000"/>
                          </a:solidFill>
                          <a:effectLst/>
                          <a:latin typeface="Myriad Pro"/>
                        </a:rPr>
                        <a:t>*3% </a:t>
                      </a:r>
                    </a:p>
                  </a:txBody>
                  <a:tcPr marL="12700" marR="12700" marT="12700" marB="0" anchor="ctr">
                    <a:lnL>
                      <a:noFill/>
                    </a:lnL>
                    <a:lnR w="6350" cap="flat" cmpd="sng" algn="ctr">
                      <a:solidFill>
                        <a:srgbClr val="000000"/>
                      </a:solidFill>
                      <a:prstDash val="solid"/>
                      <a:round/>
                      <a:headEnd type="none" w="med" len="med"/>
                      <a:tailEnd type="none" w="med" len="med"/>
                    </a:lnR>
                    <a:lnT>
                      <a:noFill/>
                    </a:lnT>
                    <a:lnB>
                      <a:noFill/>
                    </a:lnB>
                  </a:tcPr>
                </a:tc>
              </a:tr>
              <a:tr h="111874">
                <a:tc>
                  <a:txBody>
                    <a:bodyPr/>
                    <a:lstStyle/>
                    <a:p>
                      <a:pPr algn="l" fontAlgn="ctr"/>
                      <a:r>
                        <a:rPr lang="de-DE" sz="700" b="0" i="0" u="none" strike="noStrike" dirty="0">
                          <a:solidFill>
                            <a:srgbClr val="FF0000"/>
                          </a:solidFill>
                          <a:effectLst/>
                          <a:latin typeface="Calibri"/>
                        </a:rPr>
                        <a:t>Überweisung, Bez.</a:t>
                      </a: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a:noFill/>
                    </a:lnB>
                  </a:tcPr>
                </a:tc>
                <a:tc>
                  <a:txBody>
                    <a:bodyPr/>
                    <a:lstStyle/>
                    <a:p>
                      <a:pPr algn="l" fontAlgn="ctr"/>
                      <a:r>
                        <a:rPr lang="sk-SK" sz="700" b="0" i="0" u="none" strike="noStrike">
                          <a:solidFill>
                            <a:srgbClr val="000000"/>
                          </a:solidFill>
                          <a:effectLst/>
                          <a:latin typeface="Myriad Pro"/>
                        </a:rPr>
                        <a:t> </a:t>
                      </a:r>
                    </a:p>
                  </a:txBody>
                  <a:tcPr marL="12700" marR="12700" marT="12700" marB="0" anchor="ctr">
                    <a:lnL>
                      <a:noFill/>
                    </a:lnL>
                    <a:lnR>
                      <a:noFill/>
                    </a:lnR>
                    <a:lnT w="6350" cap="flat" cmpd="sng" algn="ctr">
                      <a:noFill/>
                      <a:prstDash val="solid"/>
                      <a:round/>
                      <a:headEnd type="none" w="med" len="med"/>
                      <a:tailEnd type="none" w="med" len="med"/>
                    </a:lnT>
                    <a:lnB>
                      <a:noFill/>
                    </a:lnB>
                  </a:tcPr>
                </a:tc>
                <a:tc>
                  <a:txBody>
                    <a:bodyPr/>
                    <a:lstStyle/>
                    <a:p>
                      <a:pPr algn="l" fontAlgn="ctr"/>
                      <a:r>
                        <a:rPr lang="sk-SK" sz="700" b="0" i="0" u="none" strike="noStrike" dirty="0">
                          <a:solidFill>
                            <a:srgbClr val="000000"/>
                          </a:solidFill>
                          <a:effectLst/>
                          <a:latin typeface="Myriad Pro"/>
                        </a:rPr>
                        <a:t> </a:t>
                      </a: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a:noFill/>
                    </a:lnB>
                  </a:tcPr>
                </a:tc>
                <a:tc>
                  <a:txBody>
                    <a:bodyPr/>
                    <a:lstStyle/>
                    <a:p>
                      <a:pPr algn="l" fontAlgn="ct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w="6350" cap="flat" cmpd="sng" algn="ctr">
                      <a:noFill/>
                      <a:prstDash val="solid"/>
                      <a:round/>
                      <a:headEnd type="none" w="med" len="med"/>
                      <a:tailEnd type="none" w="med" len="med"/>
                    </a:lnT>
                    <a:lnB>
                      <a:noFill/>
                    </a:lnB>
                  </a:tcPr>
                </a:tc>
              </a:tr>
              <a:tr h="111874">
                <a:tc>
                  <a:txBody>
                    <a:bodyPr/>
                    <a:lstStyle/>
                    <a:p>
                      <a:pPr algn="l" fontAlgn="ctr"/>
                      <a:r>
                        <a:rPr lang="de-DE" sz="700" b="0" i="0" u="none" strike="noStrike" dirty="0">
                          <a:solidFill>
                            <a:srgbClr val="000000"/>
                          </a:solidFill>
                          <a:effectLst/>
                          <a:latin typeface="Myriad Pro"/>
                        </a:rPr>
                        <a:t> 3 </a:t>
                      </a:r>
                      <a:r>
                        <a:rPr lang="de-DE" sz="700" b="0" i="0" u="none" strike="noStrike" dirty="0" smtClean="0">
                          <a:solidFill>
                            <a:srgbClr val="000000"/>
                          </a:solidFill>
                          <a:effectLst/>
                          <a:latin typeface="Myriad Pro"/>
                        </a:rPr>
                        <a:t>Verb</a:t>
                      </a:r>
                      <a:r>
                        <a:rPr lang="de-DE" sz="700" b="0" i="0" u="none" strike="noStrike" baseline="0" dirty="0" smtClean="0">
                          <a:solidFill>
                            <a:srgbClr val="000000"/>
                          </a:solidFill>
                          <a:effectLst/>
                          <a:latin typeface="Myriad Pro"/>
                        </a:rPr>
                        <a:t> SV, FA, Gem...</a:t>
                      </a: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4D79B"/>
                    </a:solidFill>
                  </a:tcPr>
                </a:tc>
                <a:tc>
                  <a:txBody>
                    <a:bodyPr/>
                    <a:lstStyle/>
                    <a:p>
                      <a:pPr algn="l" fontAlgn="ctr"/>
                      <a:r>
                        <a:rPr lang="mr-IN" sz="700" b="0" i="0" u="none" strike="noStrike">
                          <a:solidFill>
                            <a:srgbClr val="000000"/>
                          </a:solidFill>
                          <a:effectLst/>
                          <a:latin typeface="Calibri"/>
                        </a:rPr>
                        <a:t>/</a:t>
                      </a:r>
                    </a:p>
                  </a:txBody>
                  <a:tcPr marL="12700" marR="12700" marT="127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de-DE" sz="700" b="0" i="0" u="none" strike="noStrike" dirty="0">
                          <a:solidFill>
                            <a:srgbClr val="000000"/>
                          </a:solidFill>
                          <a:effectLst/>
                          <a:latin typeface="Myriad Pro"/>
                        </a:rPr>
                        <a:t> 2 Bank </a:t>
                      </a:r>
                    </a:p>
                  </a:txBody>
                  <a:tcPr marL="12700" marR="12700" marT="1270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F1DE"/>
                    </a:solidFill>
                  </a:tcPr>
                </a:tc>
                <a:tc>
                  <a:txBody>
                    <a:bodyPr/>
                    <a:lstStyle/>
                    <a:p>
                      <a:pPr algn="l" fontAlgn="ctr"/>
                      <a:endParaRPr lang="de-DE" sz="700" b="0" i="0" u="none" strike="noStrike" dirty="0">
                        <a:solidFill>
                          <a:srgbClr val="000000"/>
                        </a:solidFill>
                        <a:effectLst/>
                        <a:latin typeface="Myriad Pro"/>
                      </a:endParaRP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tcPr>
                </a:tc>
              </a:tr>
            </a:tbl>
          </a:graphicData>
        </a:graphic>
      </p:graphicFrame>
      <p:graphicFrame>
        <p:nvGraphicFramePr>
          <p:cNvPr id="23" name="Tabelle 22"/>
          <p:cNvGraphicFramePr>
            <a:graphicFrameLocks noGrp="1"/>
          </p:cNvGraphicFramePr>
          <p:nvPr>
            <p:extLst>
              <p:ext uri="{D42A27DB-BD31-4B8C-83A1-F6EECF244321}">
                <p14:modId xmlns:p14="http://schemas.microsoft.com/office/powerpoint/2010/main" val="1291242600"/>
              </p:ext>
            </p:extLst>
          </p:nvPr>
        </p:nvGraphicFramePr>
        <p:xfrm>
          <a:off x="-4642" y="5265939"/>
          <a:ext cx="2756802" cy="1577340"/>
        </p:xfrm>
        <a:graphic>
          <a:graphicData uri="http://schemas.openxmlformats.org/drawingml/2006/table">
            <a:tbl>
              <a:tblPr/>
              <a:tblGrid>
                <a:gridCol w="1331792"/>
                <a:gridCol w="668882"/>
                <a:gridCol w="198981"/>
                <a:gridCol w="557147"/>
              </a:tblGrid>
              <a:tr h="80329">
                <a:tc>
                  <a:txBody>
                    <a:bodyPr/>
                    <a:lstStyle/>
                    <a:p>
                      <a:pPr algn="l" fontAlgn="b"/>
                      <a:r>
                        <a:rPr lang="de-AT" sz="800" b="1" i="0" u="none" strike="noStrike" dirty="0" smtClean="0">
                          <a:solidFill>
                            <a:srgbClr val="FF0000"/>
                          </a:solidFill>
                          <a:effectLst/>
                          <a:latin typeface="Calibri"/>
                        </a:rPr>
                        <a:t>Bankkonto,</a:t>
                      </a:r>
                      <a:r>
                        <a:rPr lang="de-AT" sz="800" b="1" i="0" u="none" strike="noStrike" baseline="0" dirty="0" smtClean="0">
                          <a:solidFill>
                            <a:srgbClr val="FF0000"/>
                          </a:solidFill>
                          <a:effectLst/>
                          <a:latin typeface="Calibri"/>
                        </a:rPr>
                        <a:t> Steuern, laufendes</a:t>
                      </a:r>
                      <a:endParaRPr lang="de-AT" sz="800" b="1" i="0" u="none" strike="noStrike" dirty="0">
                        <a:solidFill>
                          <a:srgbClr val="FF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de-AT" sz="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80329">
                <a:tc>
                  <a:txBody>
                    <a:bodyPr/>
                    <a:lstStyle/>
                    <a:p>
                      <a:pPr algn="l" fontAlgn="b"/>
                      <a:r>
                        <a:rPr lang="de-AT" sz="800" b="1" i="0" u="none" strike="noStrike" dirty="0">
                          <a:solidFill>
                            <a:srgbClr val="FF0000"/>
                          </a:solidFill>
                          <a:effectLst/>
                          <a:latin typeface="Calibri"/>
                        </a:rPr>
                        <a:t>Bareinzahlung </a:t>
                      </a:r>
                      <a:r>
                        <a:rPr lang="de-AT" sz="800" b="0" i="0" u="none" strike="noStrike" dirty="0" smtClean="0">
                          <a:solidFill>
                            <a:srgbClr val="FF0000"/>
                          </a:solidFill>
                          <a:effectLst/>
                          <a:latin typeface="Calibri"/>
                        </a:rPr>
                        <a:t>auf Konto </a:t>
                      </a:r>
                      <a:r>
                        <a:rPr lang="de-AT" sz="800" b="0" i="0" u="none" strike="noStrike" dirty="0">
                          <a:solidFill>
                            <a:srgbClr val="FF0000"/>
                          </a:solidFill>
                          <a:effectLst/>
                          <a:latin typeface="Calibri"/>
                        </a:rPr>
                        <a:t>(K)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BVMB</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Kassa</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80329">
                <a:tc>
                  <a:txBody>
                    <a:bodyPr/>
                    <a:lstStyle/>
                    <a:p>
                      <a:pPr algn="l" fontAlgn="b"/>
                      <a:r>
                        <a:rPr lang="de-AT" sz="800" b="0" i="0" u="none" strike="noStrike" dirty="0">
                          <a:solidFill>
                            <a:srgbClr val="FF0000"/>
                          </a:solidFill>
                          <a:effectLst/>
                          <a:latin typeface="Calibri"/>
                        </a:rPr>
                        <a:t>Bareinzahlung </a:t>
                      </a:r>
                      <a:r>
                        <a:rPr lang="de-AT" sz="800" b="0" i="0" u="none" strike="noStrike" dirty="0" smtClean="0">
                          <a:solidFill>
                            <a:srgbClr val="FF0000"/>
                          </a:solidFill>
                          <a:effectLst/>
                          <a:latin typeface="Calibri"/>
                        </a:rPr>
                        <a:t>auf</a:t>
                      </a:r>
                      <a:r>
                        <a:rPr lang="de-AT" sz="800" b="0" i="0" u="none" strike="noStrike" baseline="0" dirty="0" smtClean="0">
                          <a:solidFill>
                            <a:srgbClr val="FF0000"/>
                          </a:solidFill>
                          <a:effectLst/>
                          <a:latin typeface="Calibri"/>
                        </a:rPr>
                        <a:t> K</a:t>
                      </a:r>
                      <a:r>
                        <a:rPr lang="de-AT" sz="800" b="0" i="0" u="none" strike="noStrike" dirty="0" smtClean="0">
                          <a:solidFill>
                            <a:srgbClr val="FF0000"/>
                          </a:solidFill>
                          <a:effectLst/>
                          <a:latin typeface="Calibri"/>
                        </a:rPr>
                        <a:t>onto </a:t>
                      </a:r>
                      <a:r>
                        <a:rPr lang="de-AT" sz="800" b="0" i="0" u="none" strike="noStrike" dirty="0">
                          <a:solidFill>
                            <a:srgbClr val="FF0000"/>
                          </a:solidFill>
                          <a:effectLst/>
                          <a:latin typeface="Calibri"/>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80329">
                <a:tc>
                  <a:txBody>
                    <a:bodyPr/>
                    <a:lstStyle/>
                    <a:p>
                      <a:pPr algn="l" fontAlgn="b"/>
                      <a:r>
                        <a:rPr lang="de-AT" sz="800" b="0" i="0" u="none" strike="noStrike" dirty="0">
                          <a:solidFill>
                            <a:srgbClr val="FF0000"/>
                          </a:solidFill>
                          <a:effectLst/>
                          <a:latin typeface="Calibri"/>
                        </a:rPr>
                        <a:t>Barabhebung </a:t>
                      </a:r>
                      <a:r>
                        <a:rPr lang="de-AT" sz="800" b="0" i="0" u="none" strike="noStrike" dirty="0" smtClean="0">
                          <a:solidFill>
                            <a:srgbClr val="FF0000"/>
                          </a:solidFill>
                          <a:effectLst/>
                          <a:latin typeface="Calibri"/>
                        </a:rPr>
                        <a:t>vom</a:t>
                      </a:r>
                      <a:r>
                        <a:rPr lang="de-AT" sz="800" b="0" i="0" u="none" strike="noStrike" baseline="0" dirty="0" smtClean="0">
                          <a:solidFill>
                            <a:srgbClr val="FF0000"/>
                          </a:solidFill>
                          <a:effectLst/>
                          <a:latin typeface="Calibri"/>
                        </a:rPr>
                        <a:t> K</a:t>
                      </a:r>
                      <a:r>
                        <a:rPr lang="de-AT" sz="800" b="0" i="0" u="none" strike="noStrike" dirty="0" smtClean="0">
                          <a:solidFill>
                            <a:srgbClr val="FF0000"/>
                          </a:solidFill>
                          <a:effectLst/>
                          <a:latin typeface="Calibri"/>
                        </a:rPr>
                        <a:t>onto </a:t>
                      </a:r>
                      <a:r>
                        <a:rPr lang="de-AT" sz="800" b="0" i="0" u="none" strike="noStrike" dirty="0">
                          <a:solidFill>
                            <a:srgbClr val="FF0000"/>
                          </a:solidFill>
                          <a:effectLst/>
                          <a:latin typeface="Calibri"/>
                        </a:rPr>
                        <a:t>(K)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Kassa</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80329">
                <a:tc>
                  <a:txBody>
                    <a:bodyPr/>
                    <a:lstStyle/>
                    <a:p>
                      <a:pPr algn="l" fontAlgn="b"/>
                      <a:r>
                        <a:rPr lang="de-AT" sz="800" b="0" i="0" u="none" strike="noStrike" dirty="0">
                          <a:solidFill>
                            <a:srgbClr val="FF0000"/>
                          </a:solidFill>
                          <a:effectLst/>
                          <a:latin typeface="Calibri"/>
                        </a:rPr>
                        <a:t>Barabhebung </a:t>
                      </a:r>
                      <a:r>
                        <a:rPr lang="de-AT" sz="800" b="0" i="0" u="none" strike="noStrike" dirty="0" smtClean="0">
                          <a:solidFill>
                            <a:srgbClr val="FF0000"/>
                          </a:solidFill>
                          <a:effectLst/>
                          <a:latin typeface="Calibri"/>
                        </a:rPr>
                        <a:t>vom</a:t>
                      </a:r>
                      <a:r>
                        <a:rPr lang="de-AT" sz="800" b="0" i="0" u="none" strike="noStrike" baseline="0" dirty="0" smtClean="0">
                          <a:solidFill>
                            <a:srgbClr val="FF0000"/>
                          </a:solidFill>
                          <a:effectLst/>
                          <a:latin typeface="Calibri"/>
                        </a:rPr>
                        <a:t> K</a:t>
                      </a:r>
                      <a:r>
                        <a:rPr lang="de-AT" sz="800" b="0" i="0" u="none" strike="noStrike" dirty="0" smtClean="0">
                          <a:solidFill>
                            <a:srgbClr val="FF0000"/>
                          </a:solidFill>
                          <a:effectLst/>
                          <a:latin typeface="Calibri"/>
                        </a:rPr>
                        <a:t>onto </a:t>
                      </a:r>
                      <a:r>
                        <a:rPr lang="de-AT" sz="800" b="0" i="0" u="none" strike="noStrike" dirty="0">
                          <a:solidFill>
                            <a:srgbClr val="FF0000"/>
                          </a:solidFill>
                          <a:effectLst/>
                          <a:latin typeface="Calibri"/>
                        </a:rPr>
                        <a:t>(B)</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BVMB</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de-AT" sz="800" b="0" i="0" u="none" strike="noStrike">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0">
                <a:tc>
                  <a:txBody>
                    <a:bodyPr/>
                    <a:lstStyle/>
                    <a:p>
                      <a:pPr algn="l" fontAlgn="b"/>
                      <a:r>
                        <a:rPr lang="de-AT" sz="800" b="1" i="0" u="none" strike="noStrike" dirty="0">
                          <a:solidFill>
                            <a:srgbClr val="FF0000"/>
                          </a:solidFill>
                          <a:effectLst/>
                          <a:latin typeface="Calibri"/>
                        </a:rPr>
                        <a:t>Habenzinsen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8 Zinserträge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80329">
                <a:tc>
                  <a:txBody>
                    <a:bodyPr/>
                    <a:lstStyle/>
                    <a:p>
                      <a:pPr algn="l" fontAlgn="b"/>
                      <a:r>
                        <a:rPr lang="de-AT" sz="800" b="0" i="0" u="none" strike="noStrike" dirty="0">
                          <a:solidFill>
                            <a:srgbClr val="FF0000"/>
                          </a:solidFill>
                          <a:effectLst/>
                          <a:latin typeface="Calibri"/>
                        </a:rPr>
                        <a:t>KEST (25% von Habenzinsen)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8 Zinserträge</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80329">
                <a:tc>
                  <a:txBody>
                    <a:bodyPr/>
                    <a:lstStyle/>
                    <a:p>
                      <a:pPr algn="l" fontAlgn="b"/>
                      <a:r>
                        <a:rPr lang="de-AT" sz="800" b="0" i="0" u="none" strike="noStrike" dirty="0">
                          <a:solidFill>
                            <a:srgbClr val="FF0000"/>
                          </a:solidFill>
                          <a:effectLst/>
                          <a:latin typeface="Calibri"/>
                        </a:rPr>
                        <a:t>Sollzinsen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8 Zinsaufwand</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80329">
                <a:tc>
                  <a:txBody>
                    <a:bodyPr/>
                    <a:lstStyle/>
                    <a:p>
                      <a:pPr algn="l" fontAlgn="b"/>
                      <a:r>
                        <a:rPr lang="de-AT" sz="800" b="0" i="0" u="none" strike="noStrike" dirty="0">
                          <a:solidFill>
                            <a:srgbClr val="FF0000"/>
                          </a:solidFill>
                          <a:effectLst/>
                          <a:latin typeface="Calibri"/>
                        </a:rPr>
                        <a:t>Spesen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7 Spesen GV</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r>
              <a:tr h="80329">
                <a:tc>
                  <a:txBody>
                    <a:bodyPr/>
                    <a:lstStyle/>
                    <a:p>
                      <a:pPr algn="l" fontAlgn="b"/>
                      <a:r>
                        <a:rPr lang="de-AT" sz="800" b="1" i="0" u="none" strike="noStrike" dirty="0" smtClean="0">
                          <a:solidFill>
                            <a:srgbClr val="FF0000"/>
                          </a:solidFill>
                          <a:effectLst/>
                          <a:latin typeface="Calibri"/>
                        </a:rPr>
                        <a:t>3 UST Zahllast</a:t>
                      </a:r>
                      <a:endParaRPr lang="de-AT" sz="800" b="1"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smtClean="0">
                          <a:solidFill>
                            <a:srgbClr val="000000"/>
                          </a:solidFill>
                          <a:effectLst/>
                          <a:latin typeface="Calibri"/>
                        </a:rPr>
                        <a:t>3 </a:t>
                      </a:r>
                      <a:r>
                        <a:rPr lang="de-AT" sz="800" b="0" i="0" u="none" strike="noStrike" dirty="0" err="1" smtClean="0">
                          <a:solidFill>
                            <a:srgbClr val="000000"/>
                          </a:solidFill>
                          <a:effectLst/>
                          <a:latin typeface="Calibri"/>
                        </a:rPr>
                        <a:t>Ust</a:t>
                      </a:r>
                      <a:r>
                        <a:rPr lang="de-AT" sz="800" b="0" i="0" u="none" strike="noStrike" dirty="0" smtClean="0">
                          <a:solidFill>
                            <a:srgbClr val="000000"/>
                          </a:solidFill>
                          <a:effectLst/>
                          <a:latin typeface="Calibri"/>
                        </a:rPr>
                        <a:t> Zahllast</a:t>
                      </a:r>
                      <a:endParaRPr lang="de-AT"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80329">
                <a:tc>
                  <a:txBody>
                    <a:bodyPr/>
                    <a:lstStyle/>
                    <a:p>
                      <a:pPr algn="l" fontAlgn="b"/>
                      <a:r>
                        <a:rPr lang="de-AT" sz="800" b="0" i="0" u="none" strike="noStrike" dirty="0" smtClean="0">
                          <a:solidFill>
                            <a:srgbClr val="FF0000"/>
                          </a:solidFill>
                          <a:effectLst/>
                          <a:latin typeface="Calibri"/>
                        </a:rPr>
                        <a:t>7</a:t>
                      </a:r>
                      <a:r>
                        <a:rPr lang="de-AT" sz="800" b="0" i="0" u="none" strike="noStrike" baseline="0" dirty="0" smtClean="0">
                          <a:solidFill>
                            <a:srgbClr val="FF0000"/>
                          </a:solidFill>
                          <a:effectLst/>
                          <a:latin typeface="Calibri"/>
                        </a:rPr>
                        <a:t> Kammerumlage</a:t>
                      </a:r>
                      <a:endParaRPr lang="de-AT" sz="800" b="0"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dirty="0" smtClean="0">
                          <a:solidFill>
                            <a:srgbClr val="000000"/>
                          </a:solidFill>
                          <a:effectLst/>
                          <a:latin typeface="Calibri"/>
                        </a:rPr>
                        <a:t>7 KU</a:t>
                      </a:r>
                      <a:endParaRPr lang="de-AT" sz="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0"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0" i="0" u="none" strike="noStrike">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r h="80329">
                <a:tc>
                  <a:txBody>
                    <a:bodyPr/>
                    <a:lstStyle/>
                    <a:p>
                      <a:pPr algn="l" fontAlgn="b"/>
                      <a:r>
                        <a:rPr lang="de-AT" sz="800" b="1" i="0" u="none" strike="noStrike" dirty="0" smtClean="0">
                          <a:solidFill>
                            <a:srgbClr val="FF0000"/>
                          </a:solidFill>
                          <a:effectLst/>
                          <a:latin typeface="Calibri"/>
                        </a:rPr>
                        <a:t>7 Versicherungsaufwand</a:t>
                      </a:r>
                      <a:endParaRPr lang="de-AT" sz="800" b="1" i="0" u="none" strike="noStrike" dirty="0">
                        <a:solidFill>
                          <a:srgbClr val="FF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1" i="0" u="none" strike="noStrike" dirty="0">
                          <a:solidFill>
                            <a:srgbClr val="000000"/>
                          </a:solidFill>
                          <a:effectLst/>
                          <a:latin typeface="Calibri"/>
                        </a:rPr>
                        <a:t>7 </a:t>
                      </a:r>
                      <a:r>
                        <a:rPr lang="de-AT" sz="800" b="1" i="0" u="none" strike="noStrike" dirty="0" err="1" smtClean="0">
                          <a:solidFill>
                            <a:srgbClr val="000000"/>
                          </a:solidFill>
                          <a:effectLst/>
                          <a:latin typeface="Calibri"/>
                        </a:rPr>
                        <a:t>Vers.aufw</a:t>
                      </a:r>
                      <a:endParaRPr lang="de-AT" sz="8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de-AT" sz="800" b="1" i="0" u="none" strike="noStrike" dirty="0">
                          <a:solidFill>
                            <a:srgbClr val="000000"/>
                          </a:solidFill>
                          <a:effectLst/>
                          <a:latin typeface="Calibri"/>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AT" sz="800" b="1" i="0" u="none" strike="noStrike" dirty="0">
                          <a:solidFill>
                            <a:srgbClr val="000000"/>
                          </a:solidFill>
                          <a:effectLst/>
                          <a:latin typeface="Calibri"/>
                        </a:rPr>
                        <a:t>2 Bank</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r>
            </a:tbl>
          </a:graphicData>
        </a:graphic>
      </p:graphicFrame>
    </p:spTree>
    <p:extLst>
      <p:ext uri="{BB962C8B-B14F-4D97-AF65-F5344CB8AC3E}">
        <p14:creationId xmlns:p14="http://schemas.microsoft.com/office/powerpoint/2010/main" val="983616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p:bldP spid="13" grpId="0"/>
      <p:bldP spid="16" grpId="0"/>
      <p:bldP spid="2" grpId="0"/>
      <p:bldP spid="3" grpId="0"/>
    </p:bld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949</Words>
  <Application>Microsoft Macintosh PowerPoint</Application>
  <PresentationFormat>Bildschirmpräsentation (4:3)</PresentationFormat>
  <Paragraphs>408</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Office-Design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Doppelte Buchhaltung</dc:title>
  <dc:creator>werner holzheu</dc:creator>
  <cp:lastModifiedBy>werner holzheu</cp:lastModifiedBy>
  <cp:revision>48</cp:revision>
  <cp:lastPrinted>2016-12-12T19:30:34Z</cp:lastPrinted>
  <dcterms:created xsi:type="dcterms:W3CDTF">2016-11-29T22:42:11Z</dcterms:created>
  <dcterms:modified xsi:type="dcterms:W3CDTF">2019-07-04T21:24:44Z</dcterms:modified>
</cp:coreProperties>
</file>