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8A1A5-C9A3-3A4D-AA6B-E42E7D806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E3C450-38F7-A942-B049-CABE14C69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5337D7-BFDF-D24D-8485-5ACE8E2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435191-BF64-F745-8FEB-649C54B3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7E6DC-6212-514C-8633-420D1606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37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B7A0A-C6DC-AB4E-A381-214A1639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6AE313-59B2-434C-9EEC-F076B393A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D284E2-D336-3B44-99CD-D2F3B493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60C04F-A213-5E46-A833-D8C46D8A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79A8B7-28E4-F64F-9262-5BBDBB26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50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0822DC3-9B20-D242-A5D0-A2CFD658B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F21700-6A77-A44A-9E41-21C5C3E6F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408352-4CBC-E74B-A213-B92C7DF6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453E92-95B9-BA46-9119-69F0AF2B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A72811-6796-494B-955C-AFFE7B92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92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7B6EA-A17C-BF45-8CE4-83779D4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FDFD9-A92E-B148-B5A2-334CE3BF0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CEED54-2436-AA42-ADC1-17FAD91D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729E2-A121-CD48-9584-3A1BAAA5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244821-811B-2B46-94C2-A3164673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47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6CF0B-E82E-2D4C-BA90-205F1EB8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754C73-FD70-884C-B0E5-BA6896CA2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4EA92C-B879-3543-B848-431D0BD0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9C940D-A429-3841-9B9E-F93F55B5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D3D4AF-3EB0-D140-AEE9-EF4C6274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53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63E24-11CE-DF43-9FEC-65734B6C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03F328-9DC7-3D40-86F3-D12227B5A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9EF98B-5D19-1244-AF2B-02140FBC3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013BF4-ED6C-1E4D-836F-E899ED19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21D65E-CD86-9A4F-8AB8-DA8E7492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2CDF5B-0D15-314D-8BD7-130D2612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91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2B091-34B9-7044-88F4-DD545EE8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57680B-E474-D84C-8D46-A0A73499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B08573-2E2F-C54D-AE6B-32AF6B70E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3B8252-0F23-B249-93F9-0AF90AE1C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0A5F08-436E-D143-81C1-DABE30EFA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0BC45C-88AC-284F-84EA-D7B83D0E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B4EDBA-7B3E-A447-BFFF-09EB9502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3770F4-2E7D-7D4D-93AB-773BA616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00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27EC3-2108-8043-8DE1-950BF74F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91BEFC-1003-954A-87F9-E8B13524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DE5F87-3F2F-0249-8096-8E5F3841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ECBA6F-8D16-EE46-B388-D5FD0A74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10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85D102-3ABD-8643-8A8D-E7DF04BE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00D996-ECEF-974F-9FD6-4C659D75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F63C04-DE96-8842-8AAF-72B2C132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9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1D5AC-8E8E-6043-9222-EA18E92D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2CAF6A-600E-2747-8785-61F04743C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E68AC0-4ED2-AC42-9A0E-8837C9555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2F1AC4-D9A9-1C49-B0D8-C9E631D9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0082EB-CCBD-8547-9CEF-64A3C795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FE287B-7AC9-2F48-A4D9-4B00987F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8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59561-F25B-7640-B35A-B0F89C29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FDFF01-0D87-E549-B323-9CF7722A9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C3A583-650E-DD4D-88A2-8414FEDB3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AEE5E8-2951-7144-9E3F-6C28C9A4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856DEF-AE3A-D442-BDB2-8BE9A86C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3E1F04-2692-C24F-B13D-6A33020D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05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CE015CC-7FCF-4E46-BDCC-82C0992E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695282-F97C-3C42-B2CE-201EDD679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3A9811-172D-8F4A-A00F-9349DB76F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A91F-7E11-7C4C-A798-926A636E6173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82000B-0942-594C-A588-962B1228C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D36681-E132-A34B-88DA-70A4C77AF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A377-E61C-6C45-A059-7F128D7DBB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4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CE8C5-AE49-7D47-93CE-FAC36B012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Verbesserung SWH</a:t>
            </a:r>
            <a:br>
              <a:rPr lang="de-DE" dirty="0"/>
            </a:br>
            <a:r>
              <a:rPr lang="de-DE" dirty="0"/>
              <a:t>Hotel </a:t>
            </a:r>
            <a:r>
              <a:rPr lang="de-DE" dirty="0" err="1"/>
              <a:t>Veltlin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290A67-D3F1-6841-827A-68A3B14D24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5hta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51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CFC220-35EB-6A43-B699-269EC988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7" y="357187"/>
            <a:ext cx="6792365" cy="4772025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7D0C71F-EA9D-3549-AA72-F512554A7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08800"/>
              </p:ext>
            </p:extLst>
          </p:nvPr>
        </p:nvGraphicFramePr>
        <p:xfrm>
          <a:off x="7515883" y="3314700"/>
          <a:ext cx="43942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4200">
                  <a:extLst>
                    <a:ext uri="{9D8B030D-6E8A-4147-A177-3AD203B41FA5}">
                      <a16:colId xmlns:a16="http://schemas.microsoft.com/office/drawing/2014/main" val="148668756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45.    Regal  Buchwert = 1,-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46. Schreibtisch   Buchwert= 0,-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47 Ordner     Buchwert= 0,- 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48  7 GWG  390 / 0 BGA 390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126742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C28925A-0335-5C4D-B42A-5998ABEB2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646" y="4617374"/>
            <a:ext cx="5551606" cy="20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6CE7F75-331A-754F-A766-748B67367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90" y="1071561"/>
            <a:ext cx="5644810" cy="19145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BDE28D-0F01-1A4D-BABF-0F916A8328F8}"/>
              </a:ext>
            </a:extLst>
          </p:cNvPr>
          <p:cNvSpPr txBox="1"/>
          <p:nvPr/>
        </p:nvSpPr>
        <p:spPr>
          <a:xfrm>
            <a:off x="559284" y="528637"/>
            <a:ext cx="234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Weitere Sachverhalte…</a:t>
            </a:r>
          </a:p>
        </p:txBody>
      </p:sp>
    </p:spTree>
    <p:extLst>
      <p:ext uri="{BB962C8B-B14F-4D97-AF65-F5344CB8AC3E}">
        <p14:creationId xmlns:p14="http://schemas.microsoft.com/office/powerpoint/2010/main" val="327400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75F0E48-E542-5A4D-A1F4-641697A8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13" y="770453"/>
            <a:ext cx="6835073" cy="149210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C12FF3-13B8-AB4F-8A0D-6B686D07F008}"/>
              </a:ext>
            </a:extLst>
          </p:cNvPr>
          <p:cNvSpPr txBox="1"/>
          <p:nvPr/>
        </p:nvSpPr>
        <p:spPr>
          <a:xfrm>
            <a:off x="182314" y="401121"/>
            <a:ext cx="243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Weitere Warenvorräte…</a:t>
            </a:r>
          </a:p>
        </p:txBody>
      </p:sp>
    </p:spTree>
    <p:extLst>
      <p:ext uri="{BB962C8B-B14F-4D97-AF65-F5344CB8AC3E}">
        <p14:creationId xmlns:p14="http://schemas.microsoft.com/office/powerpoint/2010/main" val="119613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CDCFB40-381E-6E4D-9693-87C0E4DAD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14" y="445476"/>
            <a:ext cx="6364453" cy="22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AB4A702-AC35-414B-9C9C-D55824923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600075"/>
            <a:ext cx="4864100" cy="3282950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1EF768F-6C3C-B549-A778-B5DD5A346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70878"/>
              </p:ext>
            </p:extLst>
          </p:nvPr>
        </p:nvGraphicFramePr>
        <p:xfrm>
          <a:off x="6364286" y="2763837"/>
          <a:ext cx="4308475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8475">
                  <a:extLst>
                    <a:ext uri="{9D8B030D-6E8A-4147-A177-3AD203B41FA5}">
                      <a16:colId xmlns:a16="http://schemas.microsoft.com/office/drawing/2014/main" val="1343956184"/>
                    </a:ext>
                  </a:extLst>
                </a:gridCol>
              </a:tblGrid>
              <a:tr h="29337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u="none" strike="noStrike" dirty="0">
                          <a:effectLst/>
                        </a:rPr>
                        <a:t>3000*100=300 000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3000*80= 240 000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300 000- 240 000= 60 000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7 außerplanmäßige Abschreibung / 0 </a:t>
                      </a:r>
                      <a:r>
                        <a:rPr lang="de-AT" sz="1100" u="none" strike="noStrike" dirty="0" err="1">
                          <a:effectLst/>
                        </a:rPr>
                        <a:t>Grundtsücke</a:t>
                      </a:r>
                      <a:r>
                        <a:rPr lang="de-AT" sz="1100" u="none" strike="noStrike" dirty="0">
                          <a:effectLst/>
                        </a:rPr>
                        <a:t> 60 000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753770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2DE63FF-B70E-8947-AEEC-62F880E7B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038" y="6054725"/>
            <a:ext cx="82042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5CFA7B4-742C-D24C-83D0-19773F031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74" y="771524"/>
            <a:ext cx="4854087" cy="1514475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BFC98DF-EC20-8B4A-A12A-BE44DF8E2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58801"/>
              </p:ext>
            </p:extLst>
          </p:nvPr>
        </p:nvGraphicFramePr>
        <p:xfrm>
          <a:off x="7143750" y="819149"/>
          <a:ext cx="2247900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1914832306"/>
                    </a:ext>
                  </a:extLst>
                </a:gridCol>
              </a:tblGrid>
              <a:tr h="29337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u="none" strike="noStrike" dirty="0">
                          <a:effectLst/>
                        </a:rPr>
                        <a:t>Afa alt: 240000:10= 24000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7 Afa 24000 / 0 Gebäude 24000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RND: 5 Jahre ( 10-4,5=5,5-0,5=5)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Afa neu: 65000:5 = 13000 13000:2= 6500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7 Afa 6500 / 0 Gebäude 6500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2550689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5A2FB71-C17A-AD4B-9A74-7E0FA6AB3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427" y="5130312"/>
            <a:ext cx="8216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EE873BA-E6A1-7049-8C1E-AD4ED6A7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4" y="975162"/>
            <a:ext cx="5489342" cy="1553726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9211147-36B7-F44F-A06B-C8718417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43855"/>
              </p:ext>
            </p:extLst>
          </p:nvPr>
        </p:nvGraphicFramePr>
        <p:xfrm>
          <a:off x="6716713" y="1390650"/>
          <a:ext cx="4787900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7900">
                  <a:extLst>
                    <a:ext uri="{9D8B030D-6E8A-4147-A177-3AD203B41FA5}">
                      <a16:colId xmlns:a16="http://schemas.microsoft.com/office/drawing/2014/main" val="2839610387"/>
                    </a:ext>
                  </a:extLst>
                </a:gridCol>
              </a:tblGrid>
              <a:tr h="29337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u="none" strike="noStrike" dirty="0">
                          <a:effectLst/>
                        </a:rPr>
                        <a:t>70.000*20/100 = 14.000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0 LKW 70.000 , 2 </a:t>
                      </a:r>
                      <a:r>
                        <a:rPr lang="de-AT" sz="1100" u="none" strike="noStrike" dirty="0" err="1">
                          <a:effectLst/>
                        </a:rPr>
                        <a:t>Vost</a:t>
                      </a:r>
                      <a:r>
                        <a:rPr lang="de-AT" sz="1100" u="none" strike="noStrike" dirty="0">
                          <a:effectLst/>
                        </a:rPr>
                        <a:t> 14.000 / 4 Erlöse 17.000 , 3 </a:t>
                      </a:r>
                      <a:r>
                        <a:rPr lang="de-AT" sz="1100" u="none" strike="noStrike" dirty="0" err="1">
                          <a:effectLst/>
                        </a:rPr>
                        <a:t>Ust</a:t>
                      </a:r>
                      <a:r>
                        <a:rPr lang="de-AT" sz="1100" u="none" strike="noStrike" dirty="0">
                          <a:effectLst/>
                        </a:rPr>
                        <a:t> 3400, 3 Wiesinger 63600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AFA alt 50000/5 = 10.000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7Afa / 0 LKW 10.000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Afa neu 70000/5 = 14.000/2 = 7.000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7 Afa/ 0LKW 7.000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RBW: 15.000- 10.000 = 5000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7 RBW/ 0 Fuhrpark 5000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8745715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CBC610E2-0059-5C47-926C-15B68DA42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42" y="5101981"/>
            <a:ext cx="8216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37DD727-4176-CE4C-85BE-B01544D5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22" y="585787"/>
            <a:ext cx="5808178" cy="3214687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D4E1F58-4B98-4444-84A1-4E6884E6D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08687"/>
              </p:ext>
            </p:extLst>
          </p:nvPr>
        </p:nvGraphicFramePr>
        <p:xfrm>
          <a:off x="6725753" y="726280"/>
          <a:ext cx="4864100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4100">
                  <a:extLst>
                    <a:ext uri="{9D8B030D-6E8A-4147-A177-3AD203B41FA5}">
                      <a16:colId xmlns:a16="http://schemas.microsoft.com/office/drawing/2014/main" val="3630521224"/>
                    </a:ext>
                  </a:extLst>
                </a:gridCol>
              </a:tblGrid>
              <a:tr h="29337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u="none" strike="noStrike" dirty="0">
                          <a:effectLst/>
                        </a:rPr>
                        <a:t>EB 95*1,32= 125,4    AB 120*1,25= 150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 125,4-150= - 24,6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5HW Einsatz 24,6/1HW Vorrat 24,6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108-95= 13   5*1,4=7    8*1,35= 10,8    7+10,8= 17,8  95*0,08= 7,6+17,8= 25,6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7AFA 25,4/5 HW Einsatz 25,4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343578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A1FFD363-9959-BC49-AC82-1452538E2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92" y="3659980"/>
            <a:ext cx="98044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54A747C-22A5-8D48-9658-C1B2218DA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582740"/>
            <a:ext cx="5162550" cy="1214309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E67C283-1759-F248-B619-7D659C376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42658"/>
              </p:ext>
            </p:extLst>
          </p:nvPr>
        </p:nvGraphicFramePr>
        <p:xfrm>
          <a:off x="7356110" y="582740"/>
          <a:ext cx="2717800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590315638"/>
                    </a:ext>
                  </a:extLst>
                </a:gridCol>
              </a:tblGrid>
              <a:tr h="29337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u="none" strike="noStrike" dirty="0">
                          <a:effectLst/>
                        </a:rPr>
                        <a:t>Es wurde ordnungsgemäß verbucht und es gibt keine Auskunft darüber, was für dieses Jahr rückgestellt werden kann. GGF wäre die Rückstellung aufzulösen, wenn bei ordnungsgemäßer Verbuchung nur Aufwand gebucht worden wäre.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53229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547B90B-3402-F441-8F78-FB6EFEE6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96" y="3785768"/>
            <a:ext cx="7740650" cy="29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2E7286F-C10F-4245-A781-DF7E479D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1" y="685800"/>
            <a:ext cx="5174343" cy="131445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FF4DC3A-2D88-D444-A546-9CB553E47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94841"/>
              </p:ext>
            </p:extLst>
          </p:nvPr>
        </p:nvGraphicFramePr>
        <p:xfrm>
          <a:off x="6949586" y="606669"/>
          <a:ext cx="3695700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415383666"/>
                    </a:ext>
                  </a:extLst>
                </a:gridCol>
              </a:tblGrid>
              <a:tr h="29337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u="none" strike="noStrike" dirty="0">
                          <a:effectLst/>
                        </a:rPr>
                        <a:t>3 Rückstellungen 500/ 4 Erträge aus der Aufl.  </a:t>
                      </a:r>
                      <a:r>
                        <a:rPr lang="de-AT" sz="1100" u="none" strike="noStrike" dirty="0" err="1">
                          <a:effectLst/>
                        </a:rPr>
                        <a:t>Vp</a:t>
                      </a:r>
                      <a:r>
                        <a:rPr lang="de-AT" sz="1100" u="none" strike="noStrike" dirty="0">
                          <a:effectLst/>
                        </a:rPr>
                        <a:t> 500 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Es wurde zu viel zurück gestellt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5862868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28CAAD9-E1F7-EF4F-98B4-2AB69E492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58" y="3704492"/>
            <a:ext cx="7405689" cy="28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67C3072-51F0-DD4B-8E75-13F3751C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499105"/>
            <a:ext cx="5946775" cy="133922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BFDA5F5-7FC9-F64D-A45F-D4A92E023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18694"/>
              </p:ext>
            </p:extLst>
          </p:nvPr>
        </p:nvGraphicFramePr>
        <p:xfrm>
          <a:off x="5298832" y="1962150"/>
          <a:ext cx="5561256" cy="174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1256">
                  <a:extLst>
                    <a:ext uri="{9D8B030D-6E8A-4147-A177-3AD203B41FA5}">
                      <a16:colId xmlns:a16="http://schemas.microsoft.com/office/drawing/2014/main" val="4163013767"/>
                    </a:ext>
                  </a:extLst>
                </a:gridCol>
              </a:tblGrid>
              <a:tr h="174234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u="none" strike="noStrike" dirty="0">
                          <a:effectLst/>
                        </a:rPr>
                        <a:t>7 Rechts- und Beratungsaufwand 5000,- / 3 Rückstellung für Prozesskosten 5000,-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153745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1D80C58-BF13-C642-94D8-D1ED7440A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134" y="4244427"/>
            <a:ext cx="6451112" cy="24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1A3E8A-D707-494B-A976-3ED13624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6" y="671892"/>
            <a:ext cx="5421312" cy="1088646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0373AAE-04C8-A747-80C5-97D2E9518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24518"/>
              </p:ext>
            </p:extLst>
          </p:nvPr>
        </p:nvGraphicFramePr>
        <p:xfrm>
          <a:off x="6227762" y="697415"/>
          <a:ext cx="4955197" cy="2014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197">
                  <a:extLst>
                    <a:ext uri="{9D8B030D-6E8A-4147-A177-3AD203B41FA5}">
                      <a16:colId xmlns:a16="http://schemas.microsoft.com/office/drawing/2014/main" val="2196050366"/>
                    </a:ext>
                  </a:extLst>
                </a:gridCol>
              </a:tblGrid>
              <a:tr h="20142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u="none" strike="noStrike" dirty="0">
                          <a:effectLst/>
                        </a:rPr>
                        <a:t>1.12. (7 Kabel-TV Aufwand   3.600      / 2 Bank       4.320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        2 VOST                        720)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31.12. 2 ARA 3.300 / 7 Kabel-TV Aufwand 3.300</a:t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>
                          <a:effectLst/>
                        </a:rPr>
                        <a:t>1.1. 7 Kabel-TV Aufwand 3.300 / 2 ARA 3.300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897392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25C2C23-1AD8-724D-BAAF-4A452C8C1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34" y="3057641"/>
            <a:ext cx="7958544" cy="3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Macintosh PowerPoint</Application>
  <PresentationFormat>Breitbild</PresentationFormat>
  <Paragraphs>13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Verbesserung SWH Hotel Veltlin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Verbesserung SWH Hotel Veltlin</dc:title>
  <dc:creator>Werner Holzheu</dc:creator>
  <cp:lastModifiedBy>Werner Holzheu</cp:lastModifiedBy>
  <cp:revision>5</cp:revision>
  <dcterms:created xsi:type="dcterms:W3CDTF">2020-12-01T15:24:39Z</dcterms:created>
  <dcterms:modified xsi:type="dcterms:W3CDTF">2020-12-01T15:59:04Z</dcterms:modified>
</cp:coreProperties>
</file>