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83" r:id="rId7"/>
    <p:sldId id="260" r:id="rId8"/>
    <p:sldId id="262" r:id="rId9"/>
    <p:sldId id="263" r:id="rId10"/>
    <p:sldId id="264" r:id="rId11"/>
    <p:sldId id="28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8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1BE1C-154E-DA4C-AF8E-DFA634EC6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1E9AF3F-BA2F-AC48-9A19-3FF77B0A4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E79E32-1E3B-D64C-AA0F-0FC755501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9AF650-9619-D143-B5DE-CBEAC96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52F981-7E8D-2144-B4D2-EBBF1884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53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62BE-F136-DE40-9A78-8157F1C3A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3567E8D-F5FC-4741-92AD-50D56B5E6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DA107B-ACB8-E946-817B-C924BB86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E03ED5-FB05-6F44-B7FE-A8A95C66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7192CE-E107-0B4E-B474-229CCA8E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29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1CF0F2D-D01D-334B-B388-7884C7FBF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19DF81-936B-454A-87D6-4B73D0D14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788693-8D5C-754E-8324-81E46FCA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24129A-13D5-D947-8EC1-DFA4652B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D433F3-96F8-914C-92AC-3EB708D1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76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9B4C0-897F-B340-B7F5-16C90D633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2E4932-1581-784B-886C-A5780230B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5F2F4A-2E06-FA4D-AE60-9AB6815C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4386B8-5639-AF4F-B104-AEBE0C955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FF902-BFB7-5247-A33C-04D9A767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53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7BF39-EF66-2141-B0E2-BDBB86E1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C43120-963F-AB43-9057-3F9F81033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94ABFA-CEA7-924C-8EB8-2AA50600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7E29EB-FE6A-1946-AFF2-3CA9372D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17A78C-F67B-AC44-8261-6AF9F4E5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97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119BF-E9D5-B348-A310-FD665FF06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3538E6-032A-9240-A605-75B701488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A49B9B5-D37C-AA40-8336-87687B15F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F60182F-B272-0948-A191-21751AB0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251E69-AFFF-B543-A49C-96B03F02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2825FF-9CD8-D44B-9B29-978C5D76F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55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31301-707F-3B4F-B5BA-99CE08FE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6A6EAF-7098-964F-8238-EDDAF2253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4AE602C-E75C-AF4F-8097-A7EE222E2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E93F98-6369-8245-AD9B-9AD53ECE8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9FEB89-398B-8E47-9F31-AE29A7D06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24E529-E988-E840-AB80-FAF560F1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4DD9FCA-DA3B-674B-87B5-5FFC5DD8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6804EB-9F76-FA49-A25A-A24B5926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31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B2F6F2-1CF5-F64F-AEC8-0E58D994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A7E315-998A-6C4F-80FA-C09833FE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643421-1637-3C46-BCF7-01614473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A433CC-5679-4F4A-8FAA-73EBD65C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64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A0DDD41-2569-AB43-BC2F-6CF43880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7ECD1E-0B92-8B42-AAFB-5E2DBF2A4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9C490B-C3EF-C848-A4CD-16A9546D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71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0C04E-3DDD-264E-BB77-D3DA88E7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5E723B-BAFC-3846-9417-0561B7F2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82C173-1B4E-AA44-BADB-EF35192C8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2BEE4AE-1A5C-BF40-BF77-3EB1F09E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C8475D-8CFA-F140-B240-2B393E3C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74807E-159B-B640-924C-0722A826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62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46A94-CD10-6747-8A64-1A719DDFB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CD78A11-9978-9147-A4D4-AB3CF9BDF6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B893D4-45C6-3147-B447-A809F64A2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259FF1-E313-FD45-B935-541164BC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C49ECB4-1F4F-0D49-8738-09AB1D7D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07AC99-4A45-0441-96E7-B2E7E2D4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04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027CAD5-7EA2-934F-AA4D-F8EDA275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D0A895-8FF7-4548-8213-D6524F29C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2159C1-824C-CF44-BD4A-D4CAAB4BD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7328B-EF4D-1744-B016-1DC563751EBD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B83EA9-6A0F-CE45-B8A5-B6DBC04E2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9C3E36-EA00-C343-94E4-E58406515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5B4DB-9175-2A40-9D96-34BA47E25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45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3832A-3BBB-6C47-A399-6F107F0E5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49312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Begelgbeispiel</a:t>
            </a:r>
            <a:r>
              <a:rPr lang="de-DE" dirty="0"/>
              <a:t> V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13A76A-3172-2F4E-8F13-DCF985D7B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2587" y="1971675"/>
            <a:ext cx="9144000" cy="1655762"/>
          </a:xfrm>
        </p:spPr>
        <p:txBody>
          <a:bodyPr/>
          <a:lstStyle/>
          <a:p>
            <a:r>
              <a:rPr lang="de-DE" dirty="0"/>
              <a:t>5. Klasse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02ABC5-42C1-9D4B-B116-FB72839B8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2870200"/>
            <a:ext cx="6094162" cy="125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5732475-20E7-1043-A224-0CCC88D20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61925"/>
            <a:ext cx="4853630" cy="29527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CBB6EB0-061D-6844-8E7E-C8C6DF0FC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99" y="3428999"/>
            <a:ext cx="4961039" cy="2557463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F2B2D00-1DF6-B549-B05C-084FFE532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787424"/>
              </p:ext>
            </p:extLst>
          </p:nvPr>
        </p:nvGraphicFramePr>
        <p:xfrm>
          <a:off x="5676412" y="939000"/>
          <a:ext cx="5575150" cy="4351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7428">
                  <a:extLst>
                    <a:ext uri="{9D8B030D-6E8A-4147-A177-3AD203B41FA5}">
                      <a16:colId xmlns:a16="http://schemas.microsoft.com/office/drawing/2014/main" val="2878147223"/>
                    </a:ext>
                  </a:extLst>
                </a:gridCol>
                <a:gridCol w="590310">
                  <a:extLst>
                    <a:ext uri="{9D8B030D-6E8A-4147-A177-3AD203B41FA5}">
                      <a16:colId xmlns:a16="http://schemas.microsoft.com/office/drawing/2014/main" val="90476658"/>
                    </a:ext>
                  </a:extLst>
                </a:gridCol>
                <a:gridCol w="590310">
                  <a:extLst>
                    <a:ext uri="{9D8B030D-6E8A-4147-A177-3AD203B41FA5}">
                      <a16:colId xmlns:a16="http://schemas.microsoft.com/office/drawing/2014/main" val="2861322100"/>
                    </a:ext>
                  </a:extLst>
                </a:gridCol>
                <a:gridCol w="590310">
                  <a:extLst>
                    <a:ext uri="{9D8B030D-6E8A-4147-A177-3AD203B41FA5}">
                      <a16:colId xmlns:a16="http://schemas.microsoft.com/office/drawing/2014/main" val="402992774"/>
                    </a:ext>
                  </a:extLst>
                </a:gridCol>
                <a:gridCol w="226172">
                  <a:extLst>
                    <a:ext uri="{9D8B030D-6E8A-4147-A177-3AD203B41FA5}">
                      <a16:colId xmlns:a16="http://schemas.microsoft.com/office/drawing/2014/main" val="3404517318"/>
                    </a:ext>
                  </a:extLst>
                </a:gridCol>
                <a:gridCol w="590310">
                  <a:extLst>
                    <a:ext uri="{9D8B030D-6E8A-4147-A177-3AD203B41FA5}">
                      <a16:colId xmlns:a16="http://schemas.microsoft.com/office/drawing/2014/main" val="2624366836"/>
                    </a:ext>
                  </a:extLst>
                </a:gridCol>
                <a:gridCol w="590310">
                  <a:extLst>
                    <a:ext uri="{9D8B030D-6E8A-4147-A177-3AD203B41FA5}">
                      <a16:colId xmlns:a16="http://schemas.microsoft.com/office/drawing/2014/main" val="2215029635"/>
                    </a:ext>
                  </a:extLst>
                </a:gridCol>
              </a:tblGrid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Beleg 17: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289617851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660045907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Belegart aus der Sicht des Verkäufers: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S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352999908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Belegart aus der Sicht des Käufer: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S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731130562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729443363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Wo erfasst der Verkäufer den Beleg in der EAR?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nirgends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035567489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Wo erfasst der Käufer den Beleg in der EAR?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WEB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985284368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936420511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Was bucht der Verkäufer?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4 HW-Erlöse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420,00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262882414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3 USt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84,00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4095338777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20099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504,00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504300582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289680506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Was bucht der Käufer?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33099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504,00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104539572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5 HW-Einsatz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420,00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138166970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2 VOSt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84,00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131271038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765750406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Beleg 18: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232045262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502738316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Belegart aus der Sicht des Kontoinhabers: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B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545759402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1213061604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Was bucht der Kontoinhaber?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3 VB Bankomatkarte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13,80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529197295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2 Bank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13,80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60152871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2 Bank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280,00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866164495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20099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280,00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230388189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33099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1.740,00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218652879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2 Bank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1.740,00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40466178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3 VB Gemeinde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210,00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592491001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2 Bank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210,00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2050247697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3 VB Finanzamt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>
                          <a:effectLst/>
                        </a:rPr>
                        <a:t>9.638,00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432564851"/>
                  </a:ext>
                </a:extLst>
              </a:tr>
              <a:tr h="145045"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2 Bank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900" u="none" strike="noStrike">
                          <a:effectLst/>
                        </a:rPr>
                        <a:t> </a:t>
                      </a:r>
                      <a:endParaRPr lang="de-A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900" u="none" strike="noStrike" dirty="0">
                          <a:effectLst/>
                        </a:rPr>
                        <a:t>9.638,00</a:t>
                      </a:r>
                      <a:endParaRPr lang="de-A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b"/>
                </a:tc>
                <a:extLst>
                  <a:ext uri="{0D108BD9-81ED-4DB2-BD59-A6C34878D82A}">
                    <a16:rowId xmlns:a16="http://schemas.microsoft.com/office/drawing/2014/main" val="39771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0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3832A-3BBB-6C47-A399-6F107F0E5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49312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Begelgbeispiel</a:t>
            </a:r>
            <a:r>
              <a:rPr lang="de-DE" dirty="0"/>
              <a:t> III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13A76A-3172-2F4E-8F13-DCF985D7B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2587" y="1971675"/>
            <a:ext cx="9144000" cy="1655762"/>
          </a:xfrm>
        </p:spPr>
        <p:txBody>
          <a:bodyPr/>
          <a:lstStyle/>
          <a:p>
            <a:r>
              <a:rPr lang="de-DE" dirty="0"/>
              <a:t>5. Klasse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02ABC5-42C1-9D4B-B116-FB72839B8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2870200"/>
            <a:ext cx="6094162" cy="125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09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8E48AE3-7C62-3042-9D36-A2DCB4376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62" y="12700"/>
            <a:ext cx="3827954" cy="35389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4D470BF-0912-4645-9D28-32A686B8C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62" y="3551603"/>
            <a:ext cx="3920392" cy="3234925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4A1EC54A-0DFF-B843-ACD6-B22B15841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24317"/>
              </p:ext>
            </p:extLst>
          </p:nvPr>
        </p:nvGraphicFramePr>
        <p:xfrm>
          <a:off x="4210539" y="1041400"/>
          <a:ext cx="7810499" cy="386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8673">
                  <a:extLst>
                    <a:ext uri="{9D8B030D-6E8A-4147-A177-3AD203B41FA5}">
                      <a16:colId xmlns:a16="http://schemas.microsoft.com/office/drawing/2014/main" val="3718497497"/>
                    </a:ext>
                  </a:extLst>
                </a:gridCol>
                <a:gridCol w="826994">
                  <a:extLst>
                    <a:ext uri="{9D8B030D-6E8A-4147-A177-3AD203B41FA5}">
                      <a16:colId xmlns:a16="http://schemas.microsoft.com/office/drawing/2014/main" val="3688382439"/>
                    </a:ext>
                  </a:extLst>
                </a:gridCol>
                <a:gridCol w="826994">
                  <a:extLst>
                    <a:ext uri="{9D8B030D-6E8A-4147-A177-3AD203B41FA5}">
                      <a16:colId xmlns:a16="http://schemas.microsoft.com/office/drawing/2014/main" val="836016737"/>
                    </a:ext>
                  </a:extLst>
                </a:gridCol>
                <a:gridCol w="826994">
                  <a:extLst>
                    <a:ext uri="{9D8B030D-6E8A-4147-A177-3AD203B41FA5}">
                      <a16:colId xmlns:a16="http://schemas.microsoft.com/office/drawing/2014/main" val="2692388357"/>
                    </a:ext>
                  </a:extLst>
                </a:gridCol>
                <a:gridCol w="316856">
                  <a:extLst>
                    <a:ext uri="{9D8B030D-6E8A-4147-A177-3AD203B41FA5}">
                      <a16:colId xmlns:a16="http://schemas.microsoft.com/office/drawing/2014/main" val="1492299670"/>
                    </a:ext>
                  </a:extLst>
                </a:gridCol>
                <a:gridCol w="826994">
                  <a:extLst>
                    <a:ext uri="{9D8B030D-6E8A-4147-A177-3AD203B41FA5}">
                      <a16:colId xmlns:a16="http://schemas.microsoft.com/office/drawing/2014/main" val="3254490574"/>
                    </a:ext>
                  </a:extLst>
                </a:gridCol>
                <a:gridCol w="826994">
                  <a:extLst>
                    <a:ext uri="{9D8B030D-6E8A-4147-A177-3AD203B41FA5}">
                      <a16:colId xmlns:a16="http://schemas.microsoft.com/office/drawing/2014/main" val="113951814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Beleg 1: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609912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6870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Belegart aus der Sicht des Käufer: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ER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37975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91729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Wo erfasst der Käufer den Beleg in der EAR?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AVZ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627045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08771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Was bucht der Käufer?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0 Maschinen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19.675,36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65395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33099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19.675,36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62135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2 VOSt ig Erwerb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3.935,07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17270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3 USt ig Erwerb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3.935,07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11365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+ Erwerbsteuerjournal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39668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46743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Beleg 2: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95869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49757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Belegart aus der Sicht des Verkäufers: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AR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77839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46052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Was bucht der Verkäufer?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20099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138.888,89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60329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4 Exporterlöse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138.888,89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93565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 dirty="0">
                          <a:effectLst/>
                        </a:rPr>
                        <a:t> </a:t>
                      </a:r>
                      <a:endParaRPr lang="de-A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557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36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0E02E93-46F9-2D4A-9F10-F0D44E6B8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14325"/>
            <a:ext cx="3690678" cy="31054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0A1C3C9-8596-7C49-B894-058223BAA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78" y="3543299"/>
            <a:ext cx="3690678" cy="2886075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31F510C3-75A8-CA43-928B-61E3B0EB5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585886"/>
              </p:ext>
            </p:extLst>
          </p:nvPr>
        </p:nvGraphicFramePr>
        <p:xfrm>
          <a:off x="4311773" y="996217"/>
          <a:ext cx="6194612" cy="43513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3809">
                  <a:extLst>
                    <a:ext uri="{9D8B030D-6E8A-4147-A177-3AD203B41FA5}">
                      <a16:colId xmlns:a16="http://schemas.microsoft.com/office/drawing/2014/main" val="2550254281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286796605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198323121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2936164200"/>
                    </a:ext>
                  </a:extLst>
                </a:gridCol>
                <a:gridCol w="251303">
                  <a:extLst>
                    <a:ext uri="{9D8B030D-6E8A-4147-A177-3AD203B41FA5}">
                      <a16:colId xmlns:a16="http://schemas.microsoft.com/office/drawing/2014/main" val="1811704620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4247910261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2714634581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 3: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54829685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30682228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Verkäufers: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AR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03598375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Käufer: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ER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74569934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91758283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Verkäufer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nirgends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30933094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WEB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61555215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1378785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Verkäufer?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20099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9.684,00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38749247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4 HW-Erlöse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8.070,00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63103082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3 USt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1.614,00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37932481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19461985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5 HW-Einsatz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8.070,00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47457531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VOSt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1.614,00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4143108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33099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9.684,00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29211858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67760365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 4: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88783564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14548964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Verkäufers: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K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15469011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Käufer: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K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39614502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18427604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Verkäufer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KB, EAR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81935568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KB, EAR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34796154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92668102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7 Büromaterialaufwand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183,00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91294669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VOSt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36,60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25424528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Kassa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 dirty="0">
                          <a:effectLst/>
                        </a:rPr>
                        <a:t>219,60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335954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38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C837C12-5D30-2941-BB8C-48029D51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3" y="120651"/>
            <a:ext cx="4778679" cy="34940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2DD26A0-F58B-964A-A56D-371C0C673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3" y="3792537"/>
            <a:ext cx="5122365" cy="2944812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B950C22-7D33-5440-A218-B90F0AC4A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040137"/>
              </p:ext>
            </p:extLst>
          </p:nvPr>
        </p:nvGraphicFramePr>
        <p:xfrm>
          <a:off x="5319499" y="925556"/>
          <a:ext cx="6696288" cy="43393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9538">
                  <a:extLst>
                    <a:ext uri="{9D8B030D-6E8A-4147-A177-3AD203B41FA5}">
                      <a16:colId xmlns:a16="http://schemas.microsoft.com/office/drawing/2014/main" val="3905993673"/>
                    </a:ext>
                  </a:extLst>
                </a:gridCol>
                <a:gridCol w="709019">
                  <a:extLst>
                    <a:ext uri="{9D8B030D-6E8A-4147-A177-3AD203B41FA5}">
                      <a16:colId xmlns:a16="http://schemas.microsoft.com/office/drawing/2014/main" val="2212587846"/>
                    </a:ext>
                  </a:extLst>
                </a:gridCol>
                <a:gridCol w="709019">
                  <a:extLst>
                    <a:ext uri="{9D8B030D-6E8A-4147-A177-3AD203B41FA5}">
                      <a16:colId xmlns:a16="http://schemas.microsoft.com/office/drawing/2014/main" val="682431580"/>
                    </a:ext>
                  </a:extLst>
                </a:gridCol>
                <a:gridCol w="709019">
                  <a:extLst>
                    <a:ext uri="{9D8B030D-6E8A-4147-A177-3AD203B41FA5}">
                      <a16:colId xmlns:a16="http://schemas.microsoft.com/office/drawing/2014/main" val="2117635106"/>
                    </a:ext>
                  </a:extLst>
                </a:gridCol>
                <a:gridCol w="271655">
                  <a:extLst>
                    <a:ext uri="{9D8B030D-6E8A-4147-A177-3AD203B41FA5}">
                      <a16:colId xmlns:a16="http://schemas.microsoft.com/office/drawing/2014/main" val="2078553111"/>
                    </a:ext>
                  </a:extLst>
                </a:gridCol>
                <a:gridCol w="709019">
                  <a:extLst>
                    <a:ext uri="{9D8B030D-6E8A-4147-A177-3AD203B41FA5}">
                      <a16:colId xmlns:a16="http://schemas.microsoft.com/office/drawing/2014/main" val="971777871"/>
                    </a:ext>
                  </a:extLst>
                </a:gridCol>
                <a:gridCol w="709019">
                  <a:extLst>
                    <a:ext uri="{9D8B030D-6E8A-4147-A177-3AD203B41FA5}">
                      <a16:colId xmlns:a16="http://schemas.microsoft.com/office/drawing/2014/main" val="1149243835"/>
                    </a:ext>
                  </a:extLst>
                </a:gridCol>
              </a:tblGrid>
              <a:tr h="188669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Beleg 5: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1218747412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4059740140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Belegart aus der Sicht des Verkäufers: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AR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1992121680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Belegart aus der Sicht des Käufer: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ER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971739182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1173385664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Wo erfasst der Verkäufer den Beleg in der EAR?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nirgends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4130535193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Wo erfasst der Käufer den Beleg in der EAR?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WEB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785970583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1163857223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Was bucht der Verkäufer?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20099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3.720,00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560446277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4 HW-Erlöse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3.100,00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2738334687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3 USt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620,00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3765325317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1881658689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Was bucht der Käufer?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5 HW-Einsatz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3.100,00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3545932261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2 VOSt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620,00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610100765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33099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3.720,00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2745250711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2521095050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Beleg 6: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1768091622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1631334027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Belegart aus der Sicht des Käufer: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ER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2443441892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1174779514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Was bucht der Käufer?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5 HW-Einsatz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30.000,00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735498285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33099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30.000,00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2205441339"/>
                  </a:ext>
                </a:extLst>
              </a:tr>
              <a:tr h="188669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 dirty="0">
                          <a:effectLst/>
                        </a:rPr>
                        <a:t> </a:t>
                      </a:r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68" marR="8868" marT="8868" marB="0" anchor="b"/>
                </a:tc>
                <a:extLst>
                  <a:ext uri="{0D108BD9-81ED-4DB2-BD59-A6C34878D82A}">
                    <a16:rowId xmlns:a16="http://schemas.microsoft.com/office/drawing/2014/main" val="3811008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227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196E7DA-3EA3-6D47-B962-E6DBE401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2" y="0"/>
            <a:ext cx="3875088" cy="394164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D446386-004D-564A-A455-033186F5B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86" y="3891918"/>
            <a:ext cx="4549775" cy="293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49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6357365-9431-3A40-9C43-6D6E275A8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14300"/>
            <a:ext cx="4273550" cy="31432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CAC74E2-4FED-8541-AC26-69C6CB94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3357566"/>
            <a:ext cx="5094288" cy="322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59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0E78FC9-8C21-7646-8CC0-502510EBE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179387"/>
            <a:ext cx="4864154" cy="273526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9A56246-F298-0142-BD7E-9E575229C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42" y="2914650"/>
            <a:ext cx="4733925" cy="38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10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43A6568-C7EA-4244-A5AA-7AA723E8C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14300"/>
            <a:ext cx="3468688" cy="347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3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24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8AC08A8-B7FC-5049-AFB1-54ECA74B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1" y="157161"/>
            <a:ext cx="4662042" cy="316098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DEA44E9-DE87-E946-947D-CB61DC3F2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3635"/>
            <a:ext cx="5308539" cy="1096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4C5A88-799B-1141-B040-609D78578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02" y="3331415"/>
            <a:ext cx="4578961" cy="3369424"/>
          </a:xfrm>
          <a:prstGeom prst="rect">
            <a:avLst/>
          </a:prstGeom>
        </p:spPr>
      </p:pic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E52558F4-17F7-7640-B727-806BDDCC8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047325"/>
              </p:ext>
            </p:extLst>
          </p:nvPr>
        </p:nvGraphicFramePr>
        <p:xfrm>
          <a:off x="6096000" y="1968500"/>
          <a:ext cx="5395309" cy="43513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0092">
                  <a:extLst>
                    <a:ext uri="{9D8B030D-6E8A-4147-A177-3AD203B41FA5}">
                      <a16:colId xmlns:a16="http://schemas.microsoft.com/office/drawing/2014/main" val="2160713024"/>
                    </a:ext>
                  </a:extLst>
                </a:gridCol>
                <a:gridCol w="571268">
                  <a:extLst>
                    <a:ext uri="{9D8B030D-6E8A-4147-A177-3AD203B41FA5}">
                      <a16:colId xmlns:a16="http://schemas.microsoft.com/office/drawing/2014/main" val="2713767940"/>
                    </a:ext>
                  </a:extLst>
                </a:gridCol>
                <a:gridCol w="571268">
                  <a:extLst>
                    <a:ext uri="{9D8B030D-6E8A-4147-A177-3AD203B41FA5}">
                      <a16:colId xmlns:a16="http://schemas.microsoft.com/office/drawing/2014/main" val="2092511773"/>
                    </a:ext>
                  </a:extLst>
                </a:gridCol>
                <a:gridCol w="571268">
                  <a:extLst>
                    <a:ext uri="{9D8B030D-6E8A-4147-A177-3AD203B41FA5}">
                      <a16:colId xmlns:a16="http://schemas.microsoft.com/office/drawing/2014/main" val="914948405"/>
                    </a:ext>
                  </a:extLst>
                </a:gridCol>
                <a:gridCol w="218877">
                  <a:extLst>
                    <a:ext uri="{9D8B030D-6E8A-4147-A177-3AD203B41FA5}">
                      <a16:colId xmlns:a16="http://schemas.microsoft.com/office/drawing/2014/main" val="1529945901"/>
                    </a:ext>
                  </a:extLst>
                </a:gridCol>
                <a:gridCol w="571268">
                  <a:extLst>
                    <a:ext uri="{9D8B030D-6E8A-4147-A177-3AD203B41FA5}">
                      <a16:colId xmlns:a16="http://schemas.microsoft.com/office/drawing/2014/main" val="694873035"/>
                    </a:ext>
                  </a:extLst>
                </a:gridCol>
                <a:gridCol w="571268">
                  <a:extLst>
                    <a:ext uri="{9D8B030D-6E8A-4147-A177-3AD203B41FA5}">
                      <a16:colId xmlns:a16="http://schemas.microsoft.com/office/drawing/2014/main" val="803499518"/>
                    </a:ext>
                  </a:extLst>
                </a:gridCol>
              </a:tblGrid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 1: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32452283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40091530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Belegart aus der Sicht des Verkäufers: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51728943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Belegart aus der Sicht des Käufer: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3829504251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69928177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Wo erfasst der Verkäufer den Beleg in der EAR?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KB, EAR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881924151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Wo erfasst der Käufer den Beleg in der EAR?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KB, WEB, EAR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042333295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655300850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Was bucht der Verkäufer?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Kassa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372,00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4082278702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4 HW-Erlöse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310,00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425431675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3 USt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62,00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43461457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065549476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Was bucht der Käufer?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 dirty="0">
                          <a:effectLst/>
                        </a:rPr>
                        <a:t>5 HW-Einsatz</a:t>
                      </a:r>
                      <a:endParaRPr lang="de-A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310,00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8593658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VOSt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62,00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745048046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Kassa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372,00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3281068172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963738812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 2: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9010153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53029626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Belegart aus der Sicht des Verkäufers: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AR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2333121521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Belegart aus der Sicht des Käufer: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ER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3244580021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164066646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Wo erfasst der Verkäufer den Beleg in der EAR?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nirgends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2671381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Wo erfasst der Käufer den Beleg in der EAR?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WEB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733836070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4116842519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Was bucht der Verkäufer?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20099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1.080,00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280587630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4 HW-Erlöse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900,00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2610162166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3 USt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180,00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3951321943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2781539450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Was bucht der Käufer?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5 HW-Einsatz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900,00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2025106958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VOSt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180,00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325387137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33099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 dirty="0">
                          <a:effectLst/>
                        </a:rPr>
                        <a:t>1.080,00</a:t>
                      </a:r>
                      <a:endParaRPr lang="de-A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0" marR="6580" marT="6580" marB="0" anchor="b"/>
                </a:tc>
                <a:extLst>
                  <a:ext uri="{0D108BD9-81ED-4DB2-BD59-A6C34878D82A}">
                    <a16:rowId xmlns:a16="http://schemas.microsoft.com/office/drawing/2014/main" val="2555889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4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150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531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788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427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075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178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119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94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318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9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03E47D7-76C3-FA47-8D62-702E67378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6" y="400050"/>
            <a:ext cx="4103686" cy="309263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6BBFE06-D714-D04E-823F-F3BD7558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3565281"/>
            <a:ext cx="4011367" cy="3097212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2095617-823E-2443-8BF9-CB17797D6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163195"/>
              </p:ext>
            </p:extLst>
          </p:nvPr>
        </p:nvGraphicFramePr>
        <p:xfrm>
          <a:off x="5085495" y="1160340"/>
          <a:ext cx="6194612" cy="43513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3809">
                  <a:extLst>
                    <a:ext uri="{9D8B030D-6E8A-4147-A177-3AD203B41FA5}">
                      <a16:colId xmlns:a16="http://schemas.microsoft.com/office/drawing/2014/main" val="4254321137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1567129409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3756426477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327385955"/>
                    </a:ext>
                  </a:extLst>
                </a:gridCol>
                <a:gridCol w="251303">
                  <a:extLst>
                    <a:ext uri="{9D8B030D-6E8A-4147-A177-3AD203B41FA5}">
                      <a16:colId xmlns:a16="http://schemas.microsoft.com/office/drawing/2014/main" val="2701814712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2490523502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213034730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 3: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90490710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12115189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Verkäufers: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K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4466056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Käufer: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K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10175212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02395550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Verkäufer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KB, EAR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50058118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KB, EAR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70745182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34950776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Verkäufer?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Kassa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38,40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35850116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4 HW-Erlöse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32,00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42212037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3 USt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6,40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81984657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6911988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7 Büromaterialaufwand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32,00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66701069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VOSt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6,40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69127272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Kassa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38,40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3618376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40964155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 4: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46475695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13149357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Verkäufers: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AR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58228710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Käufer: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ER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04316658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16680395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Verkäufer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nirgends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77373216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WEB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2231667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68295625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5 HW-Einsatz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755,00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78186692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VOSt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155,00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40857089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33099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 dirty="0">
                          <a:effectLst/>
                        </a:rPr>
                        <a:t>930,00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6800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45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811FEC6-4FC1-A34A-852A-69799919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2" y="857250"/>
            <a:ext cx="3968750" cy="14097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23E99CF-6AF4-B545-A370-D43E52455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62" y="2813538"/>
            <a:ext cx="4933741" cy="3408484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1529966A-A866-3A46-9753-11C6D37A7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644335"/>
              </p:ext>
            </p:extLst>
          </p:nvPr>
        </p:nvGraphicFramePr>
        <p:xfrm>
          <a:off x="5580184" y="1002197"/>
          <a:ext cx="6348412" cy="4394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9945">
                  <a:extLst>
                    <a:ext uri="{9D8B030D-6E8A-4147-A177-3AD203B41FA5}">
                      <a16:colId xmlns:a16="http://schemas.microsoft.com/office/drawing/2014/main" val="3912850421"/>
                    </a:ext>
                  </a:extLst>
                </a:gridCol>
                <a:gridCol w="672185">
                  <a:extLst>
                    <a:ext uri="{9D8B030D-6E8A-4147-A177-3AD203B41FA5}">
                      <a16:colId xmlns:a16="http://schemas.microsoft.com/office/drawing/2014/main" val="4070204136"/>
                    </a:ext>
                  </a:extLst>
                </a:gridCol>
                <a:gridCol w="672185">
                  <a:extLst>
                    <a:ext uri="{9D8B030D-6E8A-4147-A177-3AD203B41FA5}">
                      <a16:colId xmlns:a16="http://schemas.microsoft.com/office/drawing/2014/main" val="1185361036"/>
                    </a:ext>
                  </a:extLst>
                </a:gridCol>
                <a:gridCol w="672185">
                  <a:extLst>
                    <a:ext uri="{9D8B030D-6E8A-4147-A177-3AD203B41FA5}">
                      <a16:colId xmlns:a16="http://schemas.microsoft.com/office/drawing/2014/main" val="4130948218"/>
                    </a:ext>
                  </a:extLst>
                </a:gridCol>
                <a:gridCol w="257542">
                  <a:extLst>
                    <a:ext uri="{9D8B030D-6E8A-4147-A177-3AD203B41FA5}">
                      <a16:colId xmlns:a16="http://schemas.microsoft.com/office/drawing/2014/main" val="1245114137"/>
                    </a:ext>
                  </a:extLst>
                </a:gridCol>
                <a:gridCol w="672185">
                  <a:extLst>
                    <a:ext uri="{9D8B030D-6E8A-4147-A177-3AD203B41FA5}">
                      <a16:colId xmlns:a16="http://schemas.microsoft.com/office/drawing/2014/main" val="3791381632"/>
                    </a:ext>
                  </a:extLst>
                </a:gridCol>
                <a:gridCol w="672185">
                  <a:extLst>
                    <a:ext uri="{9D8B030D-6E8A-4147-A177-3AD203B41FA5}">
                      <a16:colId xmlns:a16="http://schemas.microsoft.com/office/drawing/2014/main" val="2983854583"/>
                    </a:ext>
                  </a:extLst>
                </a:gridCol>
              </a:tblGrid>
              <a:tr h="175890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Beleg 5: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3762607482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1468162533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Belegart aus der Sicht des Verkäufers: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K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209565732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2024813391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Wo erfasst der Verkäufer den Beleg in der EAR?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KB, EAR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3521899012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2811061602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Was bucht der Verkäufer?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2 Kassa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2.155,15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3200828447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4 HW-Erlöse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1.795,96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223062769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3 USt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359,19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3395789636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875437469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Beleg 6: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913746147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1212823332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Belegart aus der Sicht des Kontoinhabers: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B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1075106769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3469788185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Wo erfasst der Kontoinhaber den Beleg in der EAR?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EAR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43416023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3181571660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Was bucht der Kontoinhaber?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33099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2.186,60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565693251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2 Bank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2.121,00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2920992243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5 LSK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54,66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1671642169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2 VOSt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10,93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2987556595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2 Bank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842,00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1829495313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4 KSK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21,70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3944271748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3 USt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>
                          <a:effectLst/>
                        </a:rPr>
                        <a:t>4,34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2831211219"/>
                  </a:ext>
                </a:extLst>
              </a:tr>
              <a:tr h="175890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20099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u="none" strike="noStrike">
                          <a:effectLst/>
                        </a:rPr>
                        <a:t> 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100" u="none" strike="noStrike" dirty="0">
                          <a:effectLst/>
                        </a:rPr>
                        <a:t>868,04</a:t>
                      </a:r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/>
                </a:tc>
                <a:extLst>
                  <a:ext uri="{0D108BD9-81ED-4DB2-BD59-A6C34878D82A}">
                    <a16:rowId xmlns:a16="http://schemas.microsoft.com/office/drawing/2014/main" val="3727114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3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A178F6-E306-FD46-BCBD-0942B556A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31" y="283796"/>
            <a:ext cx="4551519" cy="289315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CDAEC8-CBAA-A341-945E-9B56780A3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31" y="3575538"/>
            <a:ext cx="4657419" cy="2868246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8702C9CC-21C0-664F-958E-18C6E65F9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5324"/>
              </p:ext>
            </p:extLst>
          </p:nvPr>
        </p:nvGraphicFramePr>
        <p:xfrm>
          <a:off x="5851037" y="820371"/>
          <a:ext cx="5226706" cy="4351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7589">
                  <a:extLst>
                    <a:ext uri="{9D8B030D-6E8A-4147-A177-3AD203B41FA5}">
                      <a16:colId xmlns:a16="http://schemas.microsoft.com/office/drawing/2014/main" val="1451842703"/>
                    </a:ext>
                  </a:extLst>
                </a:gridCol>
                <a:gridCol w="553416">
                  <a:extLst>
                    <a:ext uri="{9D8B030D-6E8A-4147-A177-3AD203B41FA5}">
                      <a16:colId xmlns:a16="http://schemas.microsoft.com/office/drawing/2014/main" val="2597190595"/>
                    </a:ext>
                  </a:extLst>
                </a:gridCol>
                <a:gridCol w="553416">
                  <a:extLst>
                    <a:ext uri="{9D8B030D-6E8A-4147-A177-3AD203B41FA5}">
                      <a16:colId xmlns:a16="http://schemas.microsoft.com/office/drawing/2014/main" val="3530453675"/>
                    </a:ext>
                  </a:extLst>
                </a:gridCol>
                <a:gridCol w="553416">
                  <a:extLst>
                    <a:ext uri="{9D8B030D-6E8A-4147-A177-3AD203B41FA5}">
                      <a16:colId xmlns:a16="http://schemas.microsoft.com/office/drawing/2014/main" val="1936660588"/>
                    </a:ext>
                  </a:extLst>
                </a:gridCol>
                <a:gridCol w="212037">
                  <a:extLst>
                    <a:ext uri="{9D8B030D-6E8A-4147-A177-3AD203B41FA5}">
                      <a16:colId xmlns:a16="http://schemas.microsoft.com/office/drawing/2014/main" val="3171371722"/>
                    </a:ext>
                  </a:extLst>
                </a:gridCol>
                <a:gridCol w="553416">
                  <a:extLst>
                    <a:ext uri="{9D8B030D-6E8A-4147-A177-3AD203B41FA5}">
                      <a16:colId xmlns:a16="http://schemas.microsoft.com/office/drawing/2014/main" val="850676822"/>
                    </a:ext>
                  </a:extLst>
                </a:gridCol>
                <a:gridCol w="553416">
                  <a:extLst>
                    <a:ext uri="{9D8B030D-6E8A-4147-A177-3AD203B41FA5}">
                      <a16:colId xmlns:a16="http://schemas.microsoft.com/office/drawing/2014/main" val="125078539"/>
                    </a:ext>
                  </a:extLst>
                </a:gridCol>
              </a:tblGrid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 7: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424240750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54839215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Belegart aus der Sicht des Verkäufers: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095091758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Belegart aus der Sicht des Käufer: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660444447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75572288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Wo erfasst der Verkäufer den Beleg in der EAR?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KB, EAR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60772836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Wo erfasst der Käufer den Beleg in der EAR?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KB, WEB, EAR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297847845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96151574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Was bucht der Verkäufer?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Kassa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243,00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17131869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4 HW-Erlöse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202,50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97801903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3 USt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40,50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19487497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214061650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Was bucht der Käufer?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5 HW-Einsatz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202,50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95042310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VOSt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40,50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241831909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Kassa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243,00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69561689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456722942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 8: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60178089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23745025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Belegart aus der Sicht des Kontoinhabers: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B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75652688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224588142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Wo erfasst der Kontoinhaber den Beleg in der EAR?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EAR (alle Geschäftsfälle)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4172777971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282580365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Was bucht der Kontoinhaber?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Bank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420,00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46122396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20099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420,00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913089032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Bank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28,15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401927622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8 Zinserträge aus Bankguthaben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28,15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418134710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8 Zinserträge aus Bankguthaben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7,04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09441346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Bank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7,04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428428413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8 Zinsaufwand für Bankkredite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9,20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125520866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Bank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9,20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3718547514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7 Spesen des Geldverkehrs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>
                          <a:effectLst/>
                        </a:rPr>
                        <a:t>25,00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899677632"/>
                  </a:ext>
                </a:extLst>
              </a:tr>
              <a:tr h="135979"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2 Bank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800" u="none" strike="noStrike">
                          <a:effectLst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800" u="none" strike="noStrike" dirty="0">
                          <a:effectLst/>
                        </a:rPr>
                        <a:t>25,00</a:t>
                      </a:r>
                      <a:endParaRPr lang="de-A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74" marR="6374" marT="6374" marB="0" anchor="b"/>
                </a:tc>
                <a:extLst>
                  <a:ext uri="{0D108BD9-81ED-4DB2-BD59-A6C34878D82A}">
                    <a16:rowId xmlns:a16="http://schemas.microsoft.com/office/drawing/2014/main" val="1861147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46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BCD4D13-B2B4-C64A-BCF5-DCFCAE62C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7" y="152400"/>
            <a:ext cx="3690880" cy="26259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468DB04-745A-2D41-95D6-B4CD0F95E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39" y="2742712"/>
            <a:ext cx="4179676" cy="3962888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1B92E483-E824-A648-83E8-7F241AC5E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443202"/>
              </p:ext>
            </p:extLst>
          </p:nvPr>
        </p:nvGraphicFramePr>
        <p:xfrm>
          <a:off x="5237896" y="1019664"/>
          <a:ext cx="6194612" cy="43513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3809">
                  <a:extLst>
                    <a:ext uri="{9D8B030D-6E8A-4147-A177-3AD203B41FA5}">
                      <a16:colId xmlns:a16="http://schemas.microsoft.com/office/drawing/2014/main" val="406341781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2795849171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4288005961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3274945167"/>
                    </a:ext>
                  </a:extLst>
                </a:gridCol>
                <a:gridCol w="251303">
                  <a:extLst>
                    <a:ext uri="{9D8B030D-6E8A-4147-A177-3AD203B41FA5}">
                      <a16:colId xmlns:a16="http://schemas.microsoft.com/office/drawing/2014/main" val="3745769727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2248759045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3736597204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 9: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79530605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37120603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Verkäufers: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S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66181831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Käufer: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S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74112244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68122668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Verkäufer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nirgends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95720363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WEB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14867792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88019191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Verkäufer?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Forderungen Bankomatkarte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3.390,00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96843163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4 HW-Erlöse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2.825,00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79394952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3 USt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565,00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37173131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58788753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5 HW-Einsatz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2.825,00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57951351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VOSt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565,00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09292797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3 VB Bankomatkarte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3.390,00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81514985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46348855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 10: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15155979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63517593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Verkäufers: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AR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87544027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Käufer: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ER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3200888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04552974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Verkäufer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nirgends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09372777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AVZ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80828158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9464625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0 Geschäftsausstattung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2.800,00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31069378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VOSt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560,00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81755981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33099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 dirty="0">
                          <a:effectLst/>
                        </a:rPr>
                        <a:t>3.360,00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709535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6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5CC5DEA-869B-4747-B39D-1B6831E63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54" y="83527"/>
            <a:ext cx="4129681" cy="334547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4E8A75C-F43E-3F45-BDD7-63FAC3631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4" y="3516923"/>
            <a:ext cx="3780632" cy="309000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BF6950E1-3260-734E-97BE-FE7E839FF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690591"/>
              </p:ext>
            </p:extLst>
          </p:nvPr>
        </p:nvGraphicFramePr>
        <p:xfrm>
          <a:off x="4933096" y="984494"/>
          <a:ext cx="6194612" cy="43513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3809">
                  <a:extLst>
                    <a:ext uri="{9D8B030D-6E8A-4147-A177-3AD203B41FA5}">
                      <a16:colId xmlns:a16="http://schemas.microsoft.com/office/drawing/2014/main" val="1594438524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2528352951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2308620232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234689418"/>
                    </a:ext>
                  </a:extLst>
                </a:gridCol>
                <a:gridCol w="251303">
                  <a:extLst>
                    <a:ext uri="{9D8B030D-6E8A-4147-A177-3AD203B41FA5}">
                      <a16:colId xmlns:a16="http://schemas.microsoft.com/office/drawing/2014/main" val="1059563245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692232181"/>
                    </a:ext>
                  </a:extLst>
                </a:gridCol>
                <a:gridCol w="655900">
                  <a:extLst>
                    <a:ext uri="{9D8B030D-6E8A-4147-A177-3AD203B41FA5}">
                      <a16:colId xmlns:a16="http://schemas.microsoft.com/office/drawing/2014/main" val="1883641791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 11: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79735618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67192826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Verkäufers: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S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74467777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Käufer: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S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76100707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4190702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Verkäufer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nirgends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80118517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AVZ (Korrektur)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72523782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85774287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Verkäufer?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4 HW-Erlöse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280,00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92801991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3 USt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56,00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44102459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20099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336,00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72465279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57956267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33099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336,00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44989630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0 Geschäftsausstattung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280,00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89886122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VOSt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56,00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28838475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64377991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 12: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03752084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2858303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Verkäufers: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AR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74132130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Belegart aus der Sicht des Käufer: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ER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19072927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81438366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Verkäufer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nirgends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87895772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Wo erfasst der Käufer den Beleg in der EAR?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AVZ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0182282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22501721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Was bucht der Käufer?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0 Geschäftsausstattung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11.320,00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13854902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2 VOSt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>
                          <a:effectLst/>
                        </a:rPr>
                        <a:t>2.264,00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48880577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33099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000" u="none" strike="noStrike" dirty="0">
                          <a:effectLst/>
                        </a:rPr>
                        <a:t>13.854,00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84449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89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52BE0DA-A19C-9A42-9FB2-D5096B8BA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212766"/>
            <a:ext cx="4008356" cy="29524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5767988-892E-4746-BBA7-E4B2F4286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3311754"/>
            <a:ext cx="3575538" cy="3333480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2BBBF29-C59C-B04C-9BFB-F4F066C21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735794"/>
              </p:ext>
            </p:extLst>
          </p:nvPr>
        </p:nvGraphicFramePr>
        <p:xfrm>
          <a:off x="4219372" y="1062824"/>
          <a:ext cx="7602477" cy="4351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69220">
                  <a:extLst>
                    <a:ext uri="{9D8B030D-6E8A-4147-A177-3AD203B41FA5}">
                      <a16:colId xmlns:a16="http://schemas.microsoft.com/office/drawing/2014/main" val="721360429"/>
                    </a:ext>
                  </a:extLst>
                </a:gridCol>
                <a:gridCol w="804968">
                  <a:extLst>
                    <a:ext uri="{9D8B030D-6E8A-4147-A177-3AD203B41FA5}">
                      <a16:colId xmlns:a16="http://schemas.microsoft.com/office/drawing/2014/main" val="3183585422"/>
                    </a:ext>
                  </a:extLst>
                </a:gridCol>
                <a:gridCol w="804968">
                  <a:extLst>
                    <a:ext uri="{9D8B030D-6E8A-4147-A177-3AD203B41FA5}">
                      <a16:colId xmlns:a16="http://schemas.microsoft.com/office/drawing/2014/main" val="950309828"/>
                    </a:ext>
                  </a:extLst>
                </a:gridCol>
                <a:gridCol w="804968">
                  <a:extLst>
                    <a:ext uri="{9D8B030D-6E8A-4147-A177-3AD203B41FA5}">
                      <a16:colId xmlns:a16="http://schemas.microsoft.com/office/drawing/2014/main" val="1002046987"/>
                    </a:ext>
                  </a:extLst>
                </a:gridCol>
                <a:gridCol w="308417">
                  <a:extLst>
                    <a:ext uri="{9D8B030D-6E8A-4147-A177-3AD203B41FA5}">
                      <a16:colId xmlns:a16="http://schemas.microsoft.com/office/drawing/2014/main" val="741336735"/>
                    </a:ext>
                  </a:extLst>
                </a:gridCol>
                <a:gridCol w="804968">
                  <a:extLst>
                    <a:ext uri="{9D8B030D-6E8A-4147-A177-3AD203B41FA5}">
                      <a16:colId xmlns:a16="http://schemas.microsoft.com/office/drawing/2014/main" val="2038331272"/>
                    </a:ext>
                  </a:extLst>
                </a:gridCol>
                <a:gridCol w="804968">
                  <a:extLst>
                    <a:ext uri="{9D8B030D-6E8A-4147-A177-3AD203B41FA5}">
                      <a16:colId xmlns:a16="http://schemas.microsoft.com/office/drawing/2014/main" val="2261888643"/>
                    </a:ext>
                  </a:extLst>
                </a:gridCol>
              </a:tblGrid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Beleg 13: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325413218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1232594670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Belegart aus der Sicht des Verkäufers: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S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114068764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Belegart aus der Sicht des Käufer: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S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45166558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35780982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Wo erfasst der Verkäufer den Beleg in der EAR?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nirgends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315430338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Wo erfasst der Käufer den Beleg in der EAR?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AVZ (Korrektur)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3376319526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160498122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Was bucht der Käufer?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33099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679,20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64371944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0 Geschäftsausstattung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566,00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3004652232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2 VOSt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113,20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996102672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367699951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Beleg 14: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552134706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1875041802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Belegart aus der Sicht des Verkäufers: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S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79442160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Belegart aus der Sicht des Käufer: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S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74148955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89408442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Wo erfasst der Käufer den Beleg in der EAR?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nirgends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1894669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3388047380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Was bucht der Käufer?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7 LKW-Betriebsaufwand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50,33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49593849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2 VOSt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10,07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351087787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3 VB Bankomatkarte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 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 dirty="0">
                          <a:effectLst/>
                        </a:rPr>
                        <a:t>60,40</a:t>
                      </a:r>
                      <a:endParaRPr lang="de-A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1" marR="9271" marT="9271" marB="0" anchor="b"/>
                </a:tc>
                <a:extLst>
                  <a:ext uri="{0D108BD9-81ED-4DB2-BD59-A6C34878D82A}">
                    <a16:rowId xmlns:a16="http://schemas.microsoft.com/office/drawing/2014/main" val="259976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2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66F2F41-A727-5041-928D-2DEF75E36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6" y="158262"/>
            <a:ext cx="3924300" cy="31305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4A7997E-4FBA-6746-BCDF-E81BE9F9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" y="3569188"/>
            <a:ext cx="4630987" cy="2845899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A457858-B66D-4B4B-A2EA-A9ED49A1A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144739"/>
              </p:ext>
            </p:extLst>
          </p:nvPr>
        </p:nvGraphicFramePr>
        <p:xfrm>
          <a:off x="5441828" y="304556"/>
          <a:ext cx="6140571" cy="5404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0571">
                  <a:extLst>
                    <a:ext uri="{9D8B030D-6E8A-4147-A177-3AD203B41FA5}">
                      <a16:colId xmlns:a16="http://schemas.microsoft.com/office/drawing/2014/main" val="1328603806"/>
                    </a:ext>
                  </a:extLst>
                </a:gridCol>
                <a:gridCol w="650178">
                  <a:extLst>
                    <a:ext uri="{9D8B030D-6E8A-4147-A177-3AD203B41FA5}">
                      <a16:colId xmlns:a16="http://schemas.microsoft.com/office/drawing/2014/main" val="933365164"/>
                    </a:ext>
                  </a:extLst>
                </a:gridCol>
                <a:gridCol w="650178">
                  <a:extLst>
                    <a:ext uri="{9D8B030D-6E8A-4147-A177-3AD203B41FA5}">
                      <a16:colId xmlns:a16="http://schemas.microsoft.com/office/drawing/2014/main" val="619781312"/>
                    </a:ext>
                  </a:extLst>
                </a:gridCol>
                <a:gridCol w="650178">
                  <a:extLst>
                    <a:ext uri="{9D8B030D-6E8A-4147-A177-3AD203B41FA5}">
                      <a16:colId xmlns:a16="http://schemas.microsoft.com/office/drawing/2014/main" val="3726591472"/>
                    </a:ext>
                  </a:extLst>
                </a:gridCol>
                <a:gridCol w="249110">
                  <a:extLst>
                    <a:ext uri="{9D8B030D-6E8A-4147-A177-3AD203B41FA5}">
                      <a16:colId xmlns:a16="http://schemas.microsoft.com/office/drawing/2014/main" val="751226986"/>
                    </a:ext>
                  </a:extLst>
                </a:gridCol>
                <a:gridCol w="650178">
                  <a:extLst>
                    <a:ext uri="{9D8B030D-6E8A-4147-A177-3AD203B41FA5}">
                      <a16:colId xmlns:a16="http://schemas.microsoft.com/office/drawing/2014/main" val="825909196"/>
                    </a:ext>
                  </a:extLst>
                </a:gridCol>
                <a:gridCol w="650178">
                  <a:extLst>
                    <a:ext uri="{9D8B030D-6E8A-4147-A177-3AD203B41FA5}">
                      <a16:colId xmlns:a16="http://schemas.microsoft.com/office/drawing/2014/main" val="375801674"/>
                    </a:ext>
                  </a:extLst>
                </a:gridCol>
              </a:tblGrid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Beleg 15a: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1574523230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4031221263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Belegart aus der Sicht des Käufer: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K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2403922756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3026003946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Wo erfasst der Käufer den Beleg in der EAR?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KB, EAR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21140205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872929763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Was bucht der Käufer?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7 Büromaterialaufwand (oder GWG)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29,50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2184578681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2 VOSt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5,90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812008554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2 Kassa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35,40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1897697975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996055571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Beleg 15b: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1734510038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1057864280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Belegart aus der Sicht des Käufer: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S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2379603129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2216198433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Wo erfasst der Käufer den Beleg in der EAR?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nirgends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3569724892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4198703502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Was bucht der Käufer?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7 Büromaterialaufwand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13,15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4093450178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2 VOSt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2,63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3290226402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3 VB Bankomatkarte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15,78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1035938232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3346850083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Beleg 16: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2977426282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3794012323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Belegart aus der Sicht des Verkäufers: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AR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1322983719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Belegart aus der Sicht des Käufer: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ER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3061501399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68509032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Wo erfasst der Verkäufer den Beleg in der EAR?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nirgends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932462023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Wo erfasst der Käufer den Beleg in der EAR?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WEB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1060097557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165472951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Was bucht der Verkäufer?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20099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1.800,00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4012362200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4 HW-Erlöse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1.500,00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3124360463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3 USt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300,00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2918788607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600318021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Was bucht der Käufer?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5 HW-Einsatz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1.500,00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452393985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2 VOSt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>
                          <a:effectLst/>
                        </a:rPr>
                        <a:t>300,00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1277221991"/>
                  </a:ext>
                </a:extLst>
              </a:tr>
              <a:tr h="154417"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33099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700" u="none" strike="noStrike">
                          <a:effectLst/>
                        </a:rPr>
                        <a:t> </a:t>
                      </a:r>
                      <a:endParaRPr lang="de-AT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700" u="none" strike="noStrike" dirty="0">
                          <a:effectLst/>
                        </a:rPr>
                        <a:t>1.800,00</a:t>
                      </a:r>
                      <a:endParaRPr lang="de-AT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28" marR="5828" marT="5828" marB="0" anchor="b"/>
                </a:tc>
                <a:extLst>
                  <a:ext uri="{0D108BD9-81ED-4DB2-BD59-A6C34878D82A}">
                    <a16:rowId xmlns:a16="http://schemas.microsoft.com/office/drawing/2014/main" val="964035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81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1531</Words>
  <Application>Microsoft Macintosh PowerPoint</Application>
  <PresentationFormat>Breitbild</PresentationFormat>
  <Paragraphs>599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</vt:lpstr>
      <vt:lpstr>Begelgbeispiel V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Begelgbeispiel III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Begelgbeispiele gelöst</dc:title>
  <dc:creator>Werner Holzheu</dc:creator>
  <cp:lastModifiedBy>Werner Holzheu</cp:lastModifiedBy>
  <cp:revision>10</cp:revision>
  <dcterms:created xsi:type="dcterms:W3CDTF">2020-12-09T16:21:57Z</dcterms:created>
  <dcterms:modified xsi:type="dcterms:W3CDTF">2020-12-09T16:57:45Z</dcterms:modified>
</cp:coreProperties>
</file>