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5" r:id="rId4"/>
    <p:sldId id="26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2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8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79041-EF37-D04F-B97F-639B99D03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7F130F0-D59C-2F4A-B611-E7A5E9F8D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04975B-E529-5640-9F79-6CD08786E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EACF1C-738B-5741-9272-847ACAC3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CD79C9-B293-094E-9274-A101D935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345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E636C-FFA7-3B4E-B13E-76987323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5F79B7-8E20-1D45-8443-FA3763F3E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E6D9C0-240E-834F-9901-E3341743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BF46B6-EFCA-C043-BDD1-EA0AC506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B173AC-0FA4-0441-AC8C-2A4DE3F6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26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BFFE2FC-CCE4-8543-9E4A-F37F31C3DA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1D799B8-31BD-9E43-A39A-B980766A2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169DD3-4B48-5448-A519-EF7AA53E2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6F6242-3DA9-1A49-9194-2648BC4B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53917-C9CD-EC41-A5BD-4E6A8C113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93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E508C-0D89-1A4A-BEE3-BE823B84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98F8E9-CE99-974E-BF5C-5077B6FEF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4147CE-2479-9A45-AF5E-D589117F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9DD7DA-9DAF-7941-9C30-ECC5FFAF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758A02-F7DF-3D4A-A90C-44529CA5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56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AA367-70FF-4748-BDFE-05699AAD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7878DA-6AF3-1740-83F5-B0425FD34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E4A816-C076-9940-84CD-3A273040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034479-1BCF-3242-B79A-0769A05B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AAF5DE-E240-F544-AFF1-2537449F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09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25C74-EDA8-024A-8A80-1492390A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528124-B148-5645-B386-9EE72002A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2701D5-044B-6142-9A92-B1383FDD6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BBB9C2-EB2E-DD48-B018-9F4ADE9C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981849-86DA-7344-B56C-50BE65EE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2F90F8-E73D-CA44-AF55-00B15FEAD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40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7BBC8-03FD-EC48-AABC-0FB0DA4F6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E03848-B4D4-9840-99E3-9D844202E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61ED62-9B74-D549-BA77-6C02A26E1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C45E56-05CB-0B44-9EEE-202E3F76A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2568A01-B142-E640-9B3A-3B2BE4285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CD552F2-2A43-CA4C-B0C8-A44C515A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2EF337E-6206-3C4C-B17D-54B93B3D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4AD347B-B8AA-8747-B802-251BABFC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31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617F1-8F4C-7D44-9B69-E9040BBA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ED929B-F6EA-F944-ACCA-60680B467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4D9008-4AA6-CE4D-A999-86B3B8027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FC12F7-B08B-5B4F-9F08-C1F44DD3C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49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C85B4C-C5CB-0643-AB33-4C443BCE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7858F7-2C4C-D542-80F2-FBF69726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C86448-16D7-8B4C-9C2F-998B7CE4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13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7CB3D-E39C-B345-A190-A048F0DA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6D79EA-6529-0845-8C08-E7CA758A2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7C5788-2ACB-5C4F-A42F-978364352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0B0ABD-B70F-064E-B462-3EA2F6F29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1129-E150-7F42-890D-7BE7D1AF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BD0545-3A54-AB48-BE55-5E052FD6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50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37DE01-37A4-7442-9C91-AEE33722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47B7A1-381A-DE41-8495-EB4E67E447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10229A-FF9C-EA4A-9D8E-F6810DED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45F656-CDCA-024D-AA07-0B241C42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AC4733-68E9-6E42-99B7-3854F124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AB4C91-4968-4540-A69A-DF66AB57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87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CA9FDD2-F444-B34A-810E-5507131F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26DDA4-6085-F448-9F14-9F51BF657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F2D884-FEA5-8848-8FDF-EA2C3F4D5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1C83-EC29-104B-8F2E-8202296DE188}" type="datetimeFigureOut">
              <a:rPr lang="de-DE" smtClean="0"/>
              <a:t>09.12.20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37B789-4517-5E4B-AC1F-563501EF2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F6F8A2-16DE-224F-945A-0AB76F52A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DB99F-B636-F744-822D-8DDDF41B7B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031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980DD-8B0E-B54C-B586-F5BD7929C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Fallstudie Gründung von Unternehmen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8861ED-25EA-3344-9849-90569F0F8D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5hta</a:t>
            </a:r>
          </a:p>
        </p:txBody>
      </p:sp>
    </p:spTree>
    <p:extLst>
      <p:ext uri="{BB962C8B-B14F-4D97-AF65-F5344CB8AC3E}">
        <p14:creationId xmlns:p14="http://schemas.microsoft.com/office/powerpoint/2010/main" val="3268315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Foto enthält.&#10;&#10;Automatisch generierte Beschreibung">
            <a:extLst>
              <a:ext uri="{FF2B5EF4-FFF2-40B4-BE49-F238E27FC236}">
                <a16:creationId xmlns:a16="http://schemas.microsoft.com/office/drawing/2014/main" id="{81D614A3-9A40-9C4D-A7E3-9EDE949C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46" y="0"/>
            <a:ext cx="9502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3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D0A2AF-6DCF-4E43-8AF7-63FF0794A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13" y="0"/>
            <a:ext cx="9276574" cy="685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AF8CEE-4ADC-E14C-A0BD-D585C3EE2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83" y="1395045"/>
            <a:ext cx="6269094" cy="37513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363865-2E87-D74E-B850-E1559D5E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812" y="5146431"/>
            <a:ext cx="63373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2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29933C-F8AF-7247-8CAE-6A35F0816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55" y="0"/>
            <a:ext cx="9453489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DFF7237-A3F9-D143-8A6A-8FAD7130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1" y="5542589"/>
            <a:ext cx="5263662" cy="7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1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/>
          <p:cNvSpPr txBox="1"/>
          <p:nvPr/>
        </p:nvSpPr>
        <p:spPr>
          <a:xfrm>
            <a:off x="1524001" y="5785"/>
            <a:ext cx="3942493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Unternehmensgründung, Businessplan</a:t>
            </a:r>
          </a:p>
          <a:p>
            <a:r>
              <a:rPr lang="de-DE" sz="900" dirty="0">
                <a:latin typeface="+mj-lt"/>
                <a:cs typeface="Chalkduster"/>
              </a:rPr>
              <a:t> Elemente eines Business Plans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501662" y="5785"/>
            <a:ext cx="516633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  <a:r>
              <a:rPr lang="de-AT" sz="900" dirty="0">
                <a:cs typeface="Chalkduster"/>
              </a:rPr>
              <a:t>Chancen und Risiken der Unternehmensgründung einander gegenüberstellen können,</a:t>
            </a:r>
          </a:p>
          <a:p>
            <a:r>
              <a:rPr lang="de-AT" sz="900" dirty="0">
                <a:latin typeface="+mj-lt"/>
                <a:cs typeface="Chalkduster"/>
              </a:rPr>
              <a:t>wesentliche Fragen für ein nachhaltiges Geschäftsmodell stellen können, Standortfaktoren und persönliche Voraussetzungen beschreiben können, wesentliche Elemente eines Businessplans beschreiben können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66" y="735531"/>
            <a:ext cx="3288867" cy="1080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99" y="1841578"/>
            <a:ext cx="4114800" cy="4952723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99" y="689539"/>
            <a:ext cx="3670300" cy="1152238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8000" y="759149"/>
            <a:ext cx="1471900" cy="108242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800" y="2051473"/>
            <a:ext cx="3203848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chteck 33"/>
          <p:cNvSpPr/>
          <p:nvPr/>
        </p:nvSpPr>
        <p:spPr>
          <a:xfrm>
            <a:off x="4799856" y="2051473"/>
            <a:ext cx="1673774" cy="201622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4787193" y="2037077"/>
            <a:ext cx="16864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="1" dirty="0"/>
              <a:t>Geschäftsideen auf Erfolg überprüfen</a:t>
            </a:r>
          </a:p>
          <a:p>
            <a:pPr marL="228600" indent="-228600">
              <a:buAutoNum type="arabicParenR"/>
            </a:pPr>
            <a:r>
              <a:rPr lang="de-DE" sz="700" dirty="0"/>
              <a:t>Ist die Idee für Kunden interessant </a:t>
            </a:r>
            <a:r>
              <a:rPr lang="de-DE" sz="700" b="1" dirty="0"/>
              <a:t>(Nutzen)</a:t>
            </a:r>
            <a:r>
              <a:rPr lang="de-DE" sz="700" dirty="0"/>
              <a:t>?</a:t>
            </a:r>
          </a:p>
          <a:p>
            <a:pPr marL="228600" indent="-228600">
              <a:buAutoNum type="arabicParenR"/>
            </a:pPr>
            <a:r>
              <a:rPr lang="de-DE" sz="700" dirty="0"/>
              <a:t>Wird sie in diesem Geschäftsumfeld funktionieren (Makro und Mikroumfeld)?</a:t>
            </a:r>
          </a:p>
          <a:p>
            <a:pPr marL="228600" indent="-228600">
              <a:buAutoNum type="arabicParenR"/>
            </a:pPr>
            <a:r>
              <a:rPr lang="de-DE" sz="700" dirty="0"/>
              <a:t>Ist die derzeitige Marktsituation interessant für die Realisierung? (</a:t>
            </a:r>
            <a:r>
              <a:rPr lang="de-DE" sz="700" b="1" dirty="0"/>
              <a:t>Innovation, Konkurrenz)</a:t>
            </a:r>
          </a:p>
          <a:p>
            <a:pPr marL="228600" indent="-228600">
              <a:buAutoNum type="arabicParenR"/>
            </a:pPr>
            <a:r>
              <a:rPr lang="de-DE" sz="700" dirty="0"/>
              <a:t>Hat man die </a:t>
            </a:r>
            <a:r>
              <a:rPr lang="de-DE" sz="700" b="1" dirty="0"/>
              <a:t>Fähigkeiten </a:t>
            </a:r>
            <a:r>
              <a:rPr lang="de-DE" sz="700" dirty="0"/>
              <a:t>und Ressourcen die Idee umzusetzen? </a:t>
            </a:r>
          </a:p>
          <a:p>
            <a:pPr marL="228600" indent="-228600">
              <a:buAutoNum type="arabicParenR"/>
            </a:pPr>
            <a:r>
              <a:rPr lang="de-DE" sz="700" dirty="0"/>
              <a:t>Wenn nicht, </a:t>
            </a:r>
            <a:r>
              <a:rPr lang="de-DE" sz="700" b="1" dirty="0"/>
              <a:t>kennt man jemand</a:t>
            </a:r>
            <a:r>
              <a:rPr lang="de-DE" sz="700" dirty="0"/>
              <a:t>, der diese besitzt und mit dem man kooperieren will? (Idee und Umsetzung ist </a:t>
            </a:r>
            <a:r>
              <a:rPr lang="de-DE" sz="700" b="1" dirty="0"/>
              <a:t>klar und durchdacht.</a:t>
            </a:r>
            <a:r>
              <a:rPr lang="de-DE" sz="700" dirty="0"/>
              <a:t>)</a:t>
            </a:r>
          </a:p>
          <a:p>
            <a:pPr marL="228600" indent="-228600">
              <a:buAutoNum type="arabicParenR"/>
            </a:pPr>
            <a:r>
              <a:rPr lang="de-DE" sz="700" dirty="0"/>
              <a:t>Kann man zu einem profitablen Preis anbieten? </a:t>
            </a:r>
            <a:r>
              <a:rPr lang="de-DE" sz="700" b="1" dirty="0"/>
              <a:t>(Rentabel)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498599" y="4041028"/>
            <a:ext cx="4335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3) Welche Fragen sind bei der Analyse eines nachhaltigen Geschäftsmodells zu stellen?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1536700" y="1843928"/>
            <a:ext cx="45381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2) Wie können Geschäftsideen entstehen und wie können sie auf Erfolg überprüft werden?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1549400" y="485028"/>
            <a:ext cx="35888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1) Welche Chancen und Risiken bietet das Gründen von Unternehmen?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139193" y="524508"/>
            <a:ext cx="44613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6) Was sind die Bausteine eines Business Planes und warum benötigt man einen solchen?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536700" y="6024063"/>
            <a:ext cx="36968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/>
              <a:t>5) Welche persönlichen Voraussetzungen sollte ein Gründer mitbringen?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524000" y="6149201"/>
            <a:ext cx="1096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Selbstvertrauen</a:t>
            </a:r>
          </a:p>
          <a:p>
            <a:r>
              <a:rPr lang="de-DE" sz="700" dirty="0"/>
              <a:t>Risikobereitschaft</a:t>
            </a:r>
          </a:p>
          <a:p>
            <a:r>
              <a:rPr lang="de-DE" sz="700" dirty="0"/>
              <a:t>Einsatzbereitschaft, Fleiß</a:t>
            </a:r>
          </a:p>
          <a:p>
            <a:r>
              <a:rPr lang="de-DE" sz="700" dirty="0"/>
              <a:t>Flexibilität</a:t>
            </a:r>
          </a:p>
          <a:p>
            <a:r>
              <a:rPr lang="de-DE" sz="700" dirty="0"/>
              <a:t>Kontaktfähigkeit</a:t>
            </a:r>
          </a:p>
          <a:p>
            <a:r>
              <a:rPr lang="de-DE" sz="700" dirty="0"/>
              <a:t>Lust an Eigenständigkeit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2502887" y="6149201"/>
            <a:ext cx="17363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Ausdauer, Beharrlichkeit</a:t>
            </a:r>
          </a:p>
          <a:p>
            <a:r>
              <a:rPr lang="de-DE" sz="700" dirty="0"/>
              <a:t>Selbstkritikfähigkeit</a:t>
            </a:r>
          </a:p>
          <a:p>
            <a:r>
              <a:rPr lang="de-DE" sz="700" dirty="0"/>
              <a:t>Keine Scheu vor Druck und Stress</a:t>
            </a:r>
          </a:p>
          <a:p>
            <a:r>
              <a:rPr lang="de-DE" sz="700" dirty="0"/>
              <a:t>Entscheidungsfreude</a:t>
            </a:r>
          </a:p>
          <a:p>
            <a:r>
              <a:rPr lang="de-DE" sz="700" dirty="0"/>
              <a:t>Kreativität: Lust am Denken und Gestalten</a:t>
            </a:r>
          </a:p>
          <a:p>
            <a:r>
              <a:rPr lang="de-DE" sz="700" dirty="0"/>
              <a:t>Motivationsfähigkeit</a:t>
            </a: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028" y="6293350"/>
            <a:ext cx="355601" cy="428670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563" y="6302228"/>
            <a:ext cx="338234" cy="419793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324" y="6137124"/>
            <a:ext cx="384318" cy="419793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3884060" y="6699850"/>
            <a:ext cx="53354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Henry Ford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4552926" y="6661750"/>
            <a:ext cx="4667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Ray </a:t>
            </a:r>
            <a:r>
              <a:rPr lang="de-DE" sz="600" dirty="0" err="1"/>
              <a:t>Kroc</a:t>
            </a:r>
            <a:endParaRPr lang="de-DE" sz="600" dirty="0"/>
          </a:p>
        </p:txBody>
      </p:sp>
      <p:sp>
        <p:nvSpPr>
          <p:cNvPr id="50" name="Textfeld 49"/>
          <p:cNvSpPr txBox="1"/>
          <p:nvPr/>
        </p:nvSpPr>
        <p:spPr>
          <a:xfrm>
            <a:off x="4993187" y="6517815"/>
            <a:ext cx="564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Maria Fuchs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5533286" y="6538581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Renate </a:t>
            </a:r>
          </a:p>
          <a:p>
            <a:r>
              <a:rPr lang="de-DE" sz="600" dirty="0"/>
              <a:t>Steger</a:t>
            </a:r>
          </a:p>
        </p:txBody>
      </p:sp>
      <p:pic>
        <p:nvPicPr>
          <p:cNvPr id="53" name="Bild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7310" y="6489079"/>
            <a:ext cx="252808" cy="189606"/>
          </a:xfrm>
          <a:prstGeom prst="rect">
            <a:avLst/>
          </a:prstGeom>
        </p:spPr>
      </p:pic>
      <p:pic>
        <p:nvPicPr>
          <p:cNvPr id="54" name="Bild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1536" y="6731894"/>
            <a:ext cx="456424" cy="115706"/>
          </a:xfrm>
          <a:prstGeom prst="rect">
            <a:avLst/>
          </a:prstGeom>
        </p:spPr>
      </p:pic>
      <p:pic>
        <p:nvPicPr>
          <p:cNvPr id="55" name="Bild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3131" y="6706008"/>
            <a:ext cx="468531" cy="139293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7861" y="4233760"/>
            <a:ext cx="3238647" cy="1842849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4821909" y="4239820"/>
            <a:ext cx="1719457" cy="1831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dirty="0"/>
              <a:t>4) Was ist der ideale Standort, was muss beachtet werden?</a:t>
            </a:r>
          </a:p>
          <a:p>
            <a:endParaRPr lang="de-DE" sz="900" b="1" dirty="0"/>
          </a:p>
          <a:p>
            <a:endParaRPr lang="de-DE" sz="900" b="1" dirty="0"/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Kennzeichnung (Adresse)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Suche (freie Lokale, Nachfolgebörse)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Mietkosten (Mietrecht, etc.)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Betriebsanlagengenehmigung (Auflagen,  Umweltschutz)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Kundenfrequenz</a:t>
            </a:r>
            <a:r>
              <a:rPr lang="de-DE" sz="700"/>
              <a:t>, richtige </a:t>
            </a:r>
            <a:r>
              <a:rPr lang="de-DE" sz="700" dirty="0"/>
              <a:t>Zielgruppe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Konkurrenzsituation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Erreichbarkeit (eigene, Lieferanten, Rohstoffe,...)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Möglichkeit der Erweiterung</a:t>
            </a:r>
          </a:p>
          <a:p>
            <a:pPr marL="171450" indent="-171450">
              <a:buFont typeface="Arial"/>
              <a:buChar char="•"/>
            </a:pPr>
            <a:r>
              <a:rPr lang="de-DE" sz="700" dirty="0"/>
              <a:t>Verfügbare qualifizierte Arbeitskräfte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43575" y="4580467"/>
            <a:ext cx="470645" cy="29633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5731" y="6127890"/>
            <a:ext cx="467863" cy="410691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968504" y="6556917"/>
            <a:ext cx="538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dirty="0"/>
              <a:t>Johannes</a:t>
            </a:r>
          </a:p>
          <a:p>
            <a:r>
              <a:rPr lang="de-DE" sz="600" dirty="0"/>
              <a:t>Wesemann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2889" y="6127923"/>
            <a:ext cx="312153" cy="38989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06397" y="6203599"/>
            <a:ext cx="234968" cy="197257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78838" y="6451658"/>
            <a:ext cx="307960" cy="1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18" grpId="0"/>
      <p:bldP spid="40" grpId="0"/>
      <p:bldP spid="41" grpId="0"/>
      <p:bldP spid="42" grpId="0"/>
      <p:bldP spid="43" grpId="0"/>
      <p:bldP spid="19" grpId="0"/>
      <p:bldP spid="44" grpId="0"/>
      <p:bldP spid="48" grpId="0"/>
      <p:bldP spid="49" grpId="0"/>
      <p:bldP spid="50" grpId="0"/>
      <p:bldP spid="51" grpId="0"/>
      <p:bldP spid="37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51" y="646775"/>
            <a:ext cx="4090236" cy="605225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20" y="579244"/>
            <a:ext cx="4671098" cy="61927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11301" y="-2682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Gewerbeordnung und andere rechtliche Fragen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08600" y="-2682"/>
            <a:ext cx="53594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Überblick über Gewerberecht geben können; Weitere rechtliche Fragen klären können:</a:t>
            </a:r>
          </a:p>
          <a:p>
            <a:r>
              <a:rPr lang="de-DE" sz="900" dirty="0">
                <a:latin typeface="+mj-lt"/>
                <a:cs typeface="Chalkduster"/>
              </a:rPr>
              <a:t>Wer ist Unternehmer?, Welche Firmennamen sind möglich? Wer muss im Firmenbuch eingetragen werden?</a:t>
            </a:r>
          </a:p>
          <a:p>
            <a:r>
              <a:rPr lang="de-AT" sz="900" dirty="0">
                <a:latin typeface="+mj-lt"/>
                <a:cs typeface="Chalkduster"/>
              </a:rPr>
              <a:t>Welche Formen von Aufzeichnungen gibt es? Welche Sozialversicherung ist zuständig? ...</a:t>
            </a:r>
            <a:endParaRPr lang="de-DE" sz="900" dirty="0">
              <a:latin typeface="+mj-lt"/>
              <a:cs typeface="Chalkduster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7289B8-C17A-BF47-8E46-58E98C699744}"/>
              </a:ext>
            </a:extLst>
          </p:cNvPr>
          <p:cNvSpPr txBox="1"/>
          <p:nvPr/>
        </p:nvSpPr>
        <p:spPr>
          <a:xfrm>
            <a:off x="1488998" y="6688580"/>
            <a:ext cx="44967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dirty="0"/>
              <a:t>Gewerberechtlicher Geschäftsführer </a:t>
            </a:r>
            <a:r>
              <a:rPr lang="de-DE" sz="600" dirty="0"/>
              <a:t>notwendig für Einzelunternehmer (ohne Befähigungsnachweis) Personen- und Kapitalgesellschaften</a:t>
            </a:r>
          </a:p>
        </p:txBody>
      </p:sp>
    </p:spTree>
    <p:extLst>
      <p:ext uri="{BB962C8B-B14F-4D97-AF65-F5344CB8AC3E}">
        <p14:creationId xmlns:p14="http://schemas.microsoft.com/office/powerpoint/2010/main" val="30398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511301" y="35418"/>
            <a:ext cx="3784599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cs typeface="Chalkduster"/>
              </a:rPr>
              <a:t>Unternehmensgründung</a:t>
            </a:r>
          </a:p>
          <a:p>
            <a:r>
              <a:rPr lang="de-DE" sz="1400" dirty="0">
                <a:latin typeface="+mj-lt"/>
                <a:cs typeface="Chalkduster"/>
              </a:rPr>
              <a:t>Rechtsformen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08600" y="35419"/>
            <a:ext cx="5359401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+mj-lt"/>
                <a:cs typeface="Chalkduster"/>
              </a:rPr>
              <a:t>Ziel/Kompetenzen: </a:t>
            </a:r>
          </a:p>
          <a:p>
            <a:r>
              <a:rPr lang="de-AT" sz="900" dirty="0">
                <a:latin typeface="+mj-lt"/>
                <a:cs typeface="Chalkduster"/>
              </a:rPr>
              <a:t>Überblick über Rechtsformen geben, </a:t>
            </a:r>
          </a:p>
          <a:p>
            <a:r>
              <a:rPr lang="de-AT" sz="900" dirty="0">
                <a:latin typeface="+mj-lt"/>
                <a:cs typeface="Chalkduster"/>
              </a:rPr>
              <a:t>Vor- und Nachteile einzelner Rechtsformen gegenüberstellen können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232" y="670249"/>
            <a:ext cx="8813800" cy="617467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364" y="1114901"/>
            <a:ext cx="124378" cy="28479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579" y="1791499"/>
            <a:ext cx="210805" cy="2585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0" name="Textfeld 9"/>
          <p:cNvSpPr txBox="1"/>
          <p:nvPr/>
        </p:nvSpPr>
        <p:spPr>
          <a:xfrm>
            <a:off x="1511300" y="2070263"/>
            <a:ext cx="338554" cy="132504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000" dirty="0"/>
              <a:t>Personengesellschaften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498600" y="4570908"/>
            <a:ext cx="369332" cy="140653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sz="1200" dirty="0"/>
              <a:t>Kapitalgesellschaften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341" y="3950199"/>
            <a:ext cx="501203" cy="30579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82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407604C-094F-D744-B5F1-BE0D2C5A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3244" cy="6858000"/>
          </a:xfrm>
          <a:prstGeom prst="rect">
            <a:avLst/>
          </a:prstGeom>
        </p:spPr>
      </p:pic>
      <p:pic>
        <p:nvPicPr>
          <p:cNvPr id="7" name="Grafik 6" descr="Ein Bild, das Tisch enthält.&#10;&#10;Automatisch generierte Beschreibung">
            <a:extLst>
              <a:ext uri="{FF2B5EF4-FFF2-40B4-BE49-F238E27FC236}">
                <a16:creationId xmlns:a16="http://schemas.microsoft.com/office/drawing/2014/main" id="{25B12B29-80DD-3E4F-8A79-96D74FF2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447" y="0"/>
            <a:ext cx="4462622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8281DFC-CB74-6443-8547-08E27801F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4" y="1559169"/>
            <a:ext cx="4781751" cy="40644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EC1BB58-CFDF-9B4B-B9B7-577F061B5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028" y="1559169"/>
            <a:ext cx="4353244" cy="34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1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A515FBE-AB60-5047-93D1-1C65D84C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0176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BB597EF-F8AA-E94C-91A0-F90F3B4DC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16300"/>
            <a:ext cx="38100" cy="254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5FF354-55CD-264E-8716-7593F9442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16300"/>
            <a:ext cx="38100" cy="25400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EBCDF8-F971-254C-AC13-A504DDC9E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062" y="12700"/>
            <a:ext cx="4629691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0DE1B5C-EFBF-1E43-8DCB-68F1D808979C}"/>
              </a:ext>
            </a:extLst>
          </p:cNvPr>
          <p:cNvSpPr txBox="1"/>
          <p:nvPr/>
        </p:nvSpPr>
        <p:spPr>
          <a:xfrm>
            <a:off x="8137545" y="1195755"/>
            <a:ext cx="3768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50" dirty="0"/>
              <a:t>h) Erläutern Sie, was man unter Franchising versteht und stellen Sie die Vor- und Nachteile </a:t>
            </a:r>
          </a:p>
          <a:p>
            <a:r>
              <a:rPr lang="de-DE" sz="750" dirty="0"/>
              <a:t>(aus Sicht von F-Geber und F-Nehmer) gegenüber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0DFE79-94A0-9749-BD71-9BCB741B72F1}"/>
              </a:ext>
            </a:extLst>
          </p:cNvPr>
          <p:cNvSpPr txBox="1"/>
          <p:nvPr/>
        </p:nvSpPr>
        <p:spPr>
          <a:xfrm>
            <a:off x="8270167" y="1577927"/>
            <a:ext cx="3636357" cy="4559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6B0B92F-8A4C-5541-9417-927F351CC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148" y="85677"/>
            <a:ext cx="3126914" cy="14922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D824CE9-54BC-BF40-9F24-994286FC4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0" y="2654300"/>
            <a:ext cx="63373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7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67EED51-4799-3048-AEF1-133B14584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1" y="0"/>
            <a:ext cx="4510118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1C3C93B-2854-514F-ADF3-15D0B2D43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312" y="66675"/>
            <a:ext cx="4572762" cy="336232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71A8BFC-72F5-1247-B300-01297369F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91" y="2016369"/>
            <a:ext cx="5167920" cy="245171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8A4794B-ECCE-E742-B0F6-E91740BF4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728" y="859517"/>
            <a:ext cx="5167921" cy="13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8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292F22D-B373-CE49-9EF5-5F2C0D4D4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29" y="0"/>
            <a:ext cx="9773742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93A04A7-238B-444F-83A9-B5E1699C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690" y="4407876"/>
            <a:ext cx="4970622" cy="23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2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3CB150F-4D13-3941-BA84-3BF25BDF7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65" y="0"/>
            <a:ext cx="955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58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Macintosh PowerPoint</Application>
  <PresentationFormat>Breitbild</PresentationFormat>
  <Paragraphs>78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Fallstudie Gründung von Unternehmen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Fallstudie Gründung von Unternehmen</dc:title>
  <dc:creator>Werner Holzheu</dc:creator>
  <cp:lastModifiedBy>Werner Holzheu</cp:lastModifiedBy>
  <cp:revision>5</cp:revision>
  <dcterms:created xsi:type="dcterms:W3CDTF">2020-11-09T17:43:08Z</dcterms:created>
  <dcterms:modified xsi:type="dcterms:W3CDTF">2020-12-09T20:55:56Z</dcterms:modified>
</cp:coreProperties>
</file>