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0" r:id="rId4"/>
    <p:sldId id="257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52"/>
  </p:normalViewPr>
  <p:slideViewPr>
    <p:cSldViewPr snapToGrid="0" snapToObjects="1">
      <p:cViewPr>
        <p:scale>
          <a:sx n="82" d="100"/>
          <a:sy n="82" d="100"/>
        </p:scale>
        <p:origin x="496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99536-670C-834C-AB31-AD543CE1BA1C}" type="datetimeFigureOut">
              <a:rPr lang="de-DE" smtClean="0"/>
              <a:t>16.12.20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7EBC3-F151-B24F-9CBD-1067CEF660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286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432A4-936D-AE4C-AC3B-50350922972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80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ECB28D-5902-0E44-B183-105F2D1B6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7B6DCB-BB1E-5F48-ADD8-DCC9A8973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0E4A42-8008-294A-9DFE-ED4ED7A1B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7FE7-0D40-6E43-B44B-767E14DB2FDB}" type="datetimeFigureOut">
              <a:rPr lang="de-DE" smtClean="0"/>
              <a:t>16.12.20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971981-0E32-694A-9120-8498192D8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DF3485-4FAE-B04D-B454-EE613A164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5561-B442-AD4C-A4AF-D950622F79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79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5BA9F-8870-0A4C-96FE-6330ABD9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6D18B01-D5A0-D94D-A114-DA26485CD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B75973-A449-AF4A-ADA3-F230E95E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7FE7-0D40-6E43-B44B-767E14DB2FDB}" type="datetimeFigureOut">
              <a:rPr lang="de-DE" smtClean="0"/>
              <a:t>16.12.20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5A7D81-97AA-E341-AE8A-69CF41337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DABE89-53C4-4748-A68E-042030267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5561-B442-AD4C-A4AF-D950622F79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75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EEABB84-29BF-5E4C-BA35-AE2067A3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F6F9BBA-6874-844B-A496-217DBAEF2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67BB3A-C8FD-0E48-9723-11B7D43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7FE7-0D40-6E43-B44B-767E14DB2FDB}" type="datetimeFigureOut">
              <a:rPr lang="de-DE" smtClean="0"/>
              <a:t>16.12.20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10A8F0-5D33-3C46-8459-AF688C8B3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4E5820-D0CC-E24E-ADAF-FD57E99C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5561-B442-AD4C-A4AF-D950622F79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86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9C5B1-375F-E74B-9B42-CEFAED689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C5C435-4153-BA49-96F2-9F04B397D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1379FE-B8A1-1B4A-9ACE-CB57A3EC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7FE7-0D40-6E43-B44B-767E14DB2FDB}" type="datetimeFigureOut">
              <a:rPr lang="de-DE" smtClean="0"/>
              <a:t>16.12.20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3EB3D9-5575-304A-9AEE-6B617924D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9DC727-49FA-8446-A9CC-FDFAC11E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5561-B442-AD4C-A4AF-D950622F79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64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846A2-4624-3C45-AAFE-5F0350624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15157A-EFAE-4440-8144-0A7FCD226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436387-8FEF-CE45-8721-D6BFE782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7FE7-0D40-6E43-B44B-767E14DB2FDB}" type="datetimeFigureOut">
              <a:rPr lang="de-DE" smtClean="0"/>
              <a:t>16.12.20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D64B65-7C39-794B-B0F0-DE2CAA191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3C4F01-7AFE-A84F-B755-A90879FF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5561-B442-AD4C-A4AF-D950622F79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1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314992-EE66-7B4E-8676-42CC09D4C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EC5F6-2E6F-8246-B75A-04E699EAD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AFAD29D-B4EE-7A4C-BB8C-EED220C05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901FCF-1751-4347-83FB-4058CCBE3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7FE7-0D40-6E43-B44B-767E14DB2FDB}" type="datetimeFigureOut">
              <a:rPr lang="de-DE" smtClean="0"/>
              <a:t>16.12.20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8B98D14-3A3D-EF4B-B614-E0F8801A6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951995-0C02-C744-A00D-7FFCAA03C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5561-B442-AD4C-A4AF-D950622F79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07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18DD7-3B99-444F-87DF-20B0C825B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F73FD4-CB89-7E45-9A71-4E11F75CB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155265B-53D5-174E-839B-7653987A9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C955999-FF98-0B4B-BB04-4D95CAA67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0BAFBDD-2F08-224D-96A1-2ED661C4F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7CB6861-C08C-E746-AB13-303BB4280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7FE7-0D40-6E43-B44B-767E14DB2FDB}" type="datetimeFigureOut">
              <a:rPr lang="de-DE" smtClean="0"/>
              <a:t>16.12.20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73F6733-8B36-8746-A8B4-12EA26E35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668A9F9-4626-114E-BBDC-F91D41F0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5561-B442-AD4C-A4AF-D950622F79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90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0D8D03-6AB0-0845-82C4-00391BAC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FE86AB-1961-314D-82EF-B21FF1805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7FE7-0D40-6E43-B44B-767E14DB2FDB}" type="datetimeFigureOut">
              <a:rPr lang="de-DE" smtClean="0"/>
              <a:t>16.12.20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3D19622-4D57-B440-B267-B8C0BAAA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53F385-AAC6-824D-9719-514A77F0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5561-B442-AD4C-A4AF-D950622F79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348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3BE9380-E418-7A49-A874-4438FF8C4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7FE7-0D40-6E43-B44B-767E14DB2FDB}" type="datetimeFigureOut">
              <a:rPr lang="de-DE" smtClean="0"/>
              <a:t>16.12.20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2E10BC0-9ABF-9542-83EF-AB84D3D1A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4BF40C-2669-6440-9992-CCE4D624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5561-B442-AD4C-A4AF-D950622F79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80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0631B0-ABF1-764D-8F12-30C53696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622653-BB15-F84A-85E3-65F6A5623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B41F568-C7FA-3D41-9158-F1BE0E551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46B82E9-404E-F343-8B30-DF30D0CF8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7FE7-0D40-6E43-B44B-767E14DB2FDB}" type="datetimeFigureOut">
              <a:rPr lang="de-DE" smtClean="0"/>
              <a:t>16.12.20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452B0FF-8531-9643-BC0E-4C654868C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7FC8AC-B48E-4641-9A5F-6D9FA1F1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5561-B442-AD4C-A4AF-D950622F79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47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EC2A0-C949-3345-B6C4-84F426239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13C53C9-F1A3-1C4B-AF2F-C05272FD36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EDA33AC-C9EB-2946-97E0-F8255AEBE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D3D5953-5D5B-F542-9D85-53BD3D2D7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7FE7-0D40-6E43-B44B-767E14DB2FDB}" type="datetimeFigureOut">
              <a:rPr lang="de-DE" smtClean="0"/>
              <a:t>16.12.20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6ED38D-47AD-CC45-917C-FC9DC5C60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A397EE-F618-BD48-825E-5BC42126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5561-B442-AD4C-A4AF-D950622F79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964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977E228-3DE1-1A47-8B44-2CA61BABC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E3F38B-A7E1-2442-9EE0-E7CB3160D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7F77B7-DB88-2C47-854F-D09F954ED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67FE7-0D40-6E43-B44B-767E14DB2FDB}" type="datetimeFigureOut">
              <a:rPr lang="de-DE" smtClean="0"/>
              <a:t>16.12.20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024FFC-49FC-CB4F-9D68-9E209AF8E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BDB21A-684C-5F46-8829-C1246C386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85561-B442-AD4C-A4AF-D950622F79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769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9E89A-78BA-3E45-BCDF-0C712A89BF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Rechnungsabgrenzungen</a:t>
            </a:r>
            <a:br>
              <a:rPr lang="de-DE" dirty="0"/>
            </a:br>
            <a:r>
              <a:rPr lang="de-DE" dirty="0"/>
              <a:t>Rückstellungen gelöst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2FA577A-C34B-9549-B8B5-25B6EEE435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5hta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7934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637690" y="89584"/>
            <a:ext cx="331806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Bilanzierung  </a:t>
            </a:r>
          </a:p>
          <a:p>
            <a:r>
              <a:rPr lang="de-DE" dirty="0">
                <a:latin typeface="+mj-lt"/>
                <a:cs typeface="Chalkduster"/>
              </a:rPr>
              <a:t>Rückstellungen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955754" y="89584"/>
            <a:ext cx="5712246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Ziel/Kompetenzen: Anlässe für Rückstellungen beschreiben können, Bedeutung von Rückstellungen einschätzen können, Rückstellungen im Jahr der Entstehung bilden können, Rückstellungen im Folgejahr richtig behandeln können</a:t>
            </a:r>
          </a:p>
          <a:p>
            <a:endParaRPr lang="de-DE" sz="900" dirty="0">
              <a:latin typeface="+mj-lt"/>
              <a:cs typeface="Chalkduster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179" y="785279"/>
            <a:ext cx="736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1)Wo?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402401" y="761200"/>
            <a:ext cx="2555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2) Was sind Rückstellungen?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114048" y="757074"/>
            <a:ext cx="24681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3) Welche Prinzipien gelten</a:t>
            </a:r>
          </a:p>
          <a:p>
            <a:r>
              <a:rPr lang="de-DE" sz="1600" dirty="0">
                <a:latin typeface="+mj-lt"/>
                <a:cs typeface="Chalkduster"/>
              </a:rPr>
              <a:t>bei der Bewertung?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880" y="930477"/>
            <a:ext cx="673943" cy="421214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935" y="1244264"/>
            <a:ext cx="1077719" cy="93191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895355" y="1147353"/>
            <a:ext cx="21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j-lt"/>
              </a:rPr>
              <a:t>A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017654" y="1123834"/>
            <a:ext cx="210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j-lt"/>
              </a:rPr>
              <a:t>P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359362" y="1099755"/>
            <a:ext cx="3754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solidFill>
                  <a:srgbClr val="FF0000"/>
                </a:solidFill>
                <a:latin typeface="+mj-lt"/>
                <a:cs typeface="Chalkduster"/>
              </a:rPr>
              <a:t>Passivposten</a:t>
            </a:r>
            <a:r>
              <a:rPr lang="de-AT" sz="900" dirty="0">
                <a:latin typeface="+mj-lt"/>
                <a:cs typeface="Chalkduster"/>
              </a:rPr>
              <a:t> (</a:t>
            </a:r>
            <a:r>
              <a:rPr lang="de-AT" sz="900" dirty="0">
                <a:solidFill>
                  <a:srgbClr val="FF0000"/>
                </a:solidFill>
                <a:latin typeface="+mj-lt"/>
                <a:cs typeface="Chalkduster"/>
              </a:rPr>
              <a:t>Vorsorgen</a:t>
            </a:r>
            <a:r>
              <a:rPr lang="de-AT" sz="900" dirty="0">
                <a:latin typeface="+mj-lt"/>
                <a:cs typeface="Chalkduster"/>
              </a:rPr>
              <a:t>) für </a:t>
            </a:r>
            <a:r>
              <a:rPr lang="de-AT" sz="900" dirty="0">
                <a:solidFill>
                  <a:srgbClr val="FF0000"/>
                </a:solidFill>
                <a:latin typeface="+mj-lt"/>
                <a:cs typeface="Chalkduster"/>
              </a:rPr>
              <a:t>ungewisse Verbindlichkeiten</a:t>
            </a:r>
            <a:r>
              <a:rPr lang="de-AT" sz="900" dirty="0">
                <a:latin typeface="+mj-lt"/>
                <a:cs typeface="Chalkduster"/>
              </a:rPr>
              <a:t> (Höhe, Wann, ob überhaupt)</a:t>
            </a:r>
          </a:p>
          <a:p>
            <a:pPr marL="171450" indent="-171450">
              <a:buFont typeface="Arial"/>
              <a:buChar char="•"/>
            </a:pPr>
            <a:r>
              <a:rPr lang="de-AT" sz="900" dirty="0">
                <a:latin typeface="+mj-lt"/>
                <a:cs typeface="Chalkduster"/>
              </a:rPr>
              <a:t>Pensionen/Abfertigungen (lfr.)</a:t>
            </a:r>
          </a:p>
          <a:p>
            <a:pPr marL="171450" indent="-171450">
              <a:buFont typeface="Arial"/>
              <a:buChar char="•"/>
            </a:pPr>
            <a:r>
              <a:rPr lang="de-AT" sz="900" dirty="0">
                <a:latin typeface="+mj-lt"/>
                <a:cs typeface="Chalkduster"/>
              </a:rPr>
              <a:t>Betriebssteuern (</a:t>
            </a:r>
            <a:r>
              <a:rPr lang="de-AT" sz="900" dirty="0" err="1">
                <a:latin typeface="+mj-lt"/>
                <a:cs typeface="Chalkduster"/>
              </a:rPr>
              <a:t>kfr</a:t>
            </a:r>
            <a:r>
              <a:rPr lang="de-AT" sz="900" dirty="0">
                <a:latin typeface="+mj-lt"/>
                <a:cs typeface="Chalkduster"/>
              </a:rPr>
              <a:t>.)</a:t>
            </a:r>
          </a:p>
          <a:p>
            <a:pPr marL="171450" indent="-171450">
              <a:buFont typeface="Arial"/>
              <a:buChar char="•"/>
            </a:pPr>
            <a:r>
              <a:rPr lang="de-AT" sz="900" dirty="0">
                <a:latin typeface="+mj-lt"/>
                <a:cs typeface="Chalkduster"/>
              </a:rPr>
              <a:t>Rechts- und Beratungskosten (</a:t>
            </a:r>
            <a:r>
              <a:rPr lang="de-AT" sz="900" dirty="0" err="1">
                <a:latin typeface="+mj-lt"/>
                <a:cs typeface="Chalkduster"/>
              </a:rPr>
              <a:t>kfr</a:t>
            </a:r>
            <a:r>
              <a:rPr lang="de-AT" sz="900" dirty="0">
                <a:latin typeface="+mj-lt"/>
                <a:cs typeface="Chalkduster"/>
              </a:rPr>
              <a:t>.)</a:t>
            </a:r>
          </a:p>
          <a:p>
            <a:pPr marL="171450" indent="-171450">
              <a:buFont typeface="Arial"/>
              <a:buChar char="•"/>
            </a:pPr>
            <a:r>
              <a:rPr lang="de-AT" sz="900" dirty="0">
                <a:latin typeface="+mj-lt"/>
                <a:cs typeface="Chalkduster"/>
              </a:rPr>
              <a:t>Prozesskosten, Schadenersatzleistungen (eher </a:t>
            </a:r>
            <a:r>
              <a:rPr lang="de-AT" sz="900" dirty="0" err="1">
                <a:latin typeface="+mj-lt"/>
                <a:cs typeface="Chalkduster"/>
              </a:rPr>
              <a:t>kfr</a:t>
            </a:r>
            <a:r>
              <a:rPr lang="de-AT" sz="900" dirty="0">
                <a:latin typeface="+mj-lt"/>
                <a:cs typeface="Chalkduster"/>
              </a:rPr>
              <a:t>.) Extrembeispiel: </a:t>
            </a:r>
            <a:r>
              <a:rPr lang="de-AT" sz="900" dirty="0">
                <a:solidFill>
                  <a:srgbClr val="FF0000"/>
                </a:solidFill>
                <a:latin typeface="+mj-lt"/>
                <a:cs typeface="Chalkduster"/>
              </a:rPr>
              <a:t>VW Abgasbetrug, BP Golf </a:t>
            </a:r>
            <a:r>
              <a:rPr lang="de-AT" sz="900" dirty="0" err="1">
                <a:solidFill>
                  <a:srgbClr val="FF0000"/>
                </a:solidFill>
                <a:latin typeface="+mj-lt"/>
                <a:cs typeface="Chalkduster"/>
              </a:rPr>
              <a:t>Mex</a:t>
            </a:r>
            <a:r>
              <a:rPr lang="de-AT" sz="900" dirty="0">
                <a:solidFill>
                  <a:srgbClr val="FF0000"/>
                </a:solidFill>
                <a:latin typeface="+mj-lt"/>
                <a:cs typeface="Chalkduster"/>
              </a:rPr>
              <a:t>. </a:t>
            </a:r>
          </a:p>
          <a:p>
            <a:pPr marL="171450" indent="-171450">
              <a:buFont typeface="Arial"/>
              <a:buChar char="•"/>
            </a:pPr>
            <a:r>
              <a:rPr lang="de-AT" sz="900" dirty="0">
                <a:latin typeface="+mj-lt"/>
                <a:cs typeface="Chalkduster"/>
              </a:rPr>
              <a:t>Sonstige ...</a:t>
            </a:r>
          </a:p>
        </p:txBody>
      </p:sp>
      <p:sp>
        <p:nvSpPr>
          <p:cNvPr id="15" name="Pfeil nach unten 14"/>
          <p:cNvSpPr/>
          <p:nvPr/>
        </p:nvSpPr>
        <p:spPr>
          <a:xfrm flipV="1">
            <a:off x="7108295" y="1351691"/>
            <a:ext cx="439598" cy="824483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465726" y="1257476"/>
            <a:ext cx="3202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Höchstwertprinzip,</a:t>
            </a:r>
          </a:p>
          <a:p>
            <a:r>
              <a:rPr lang="de-DE" sz="900" dirty="0">
                <a:latin typeface="+mj-lt"/>
                <a:cs typeface="Chalkduster"/>
              </a:rPr>
              <a:t>(Unterprinzip des Vorsichtsprinzips – man muss sich eher ärmer machen) d.h. bei einer Werterhöhung bzw. einer drohenden Verbindlichkeit muss schon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vorgesorgt</a:t>
            </a:r>
            <a:r>
              <a:rPr lang="de-DE" sz="900" dirty="0">
                <a:latin typeface="+mj-lt"/>
                <a:cs typeface="Chalkduster"/>
              </a:rPr>
              <a:t> werden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obwohl</a:t>
            </a:r>
            <a:r>
              <a:rPr lang="de-DE" sz="900" dirty="0">
                <a:latin typeface="+mj-lt"/>
                <a:cs typeface="Chalkduster"/>
              </a:rPr>
              <a:t> die Verbindlichkeit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noch</a:t>
            </a:r>
            <a:r>
              <a:rPr lang="de-DE" sz="900" dirty="0">
                <a:latin typeface="+mj-lt"/>
                <a:cs typeface="Chalkduster"/>
              </a:rPr>
              <a:t>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ungewiss</a:t>
            </a:r>
            <a:r>
              <a:rPr lang="de-DE" sz="900" dirty="0">
                <a:latin typeface="+mj-lt"/>
                <a:cs typeface="Chalkduster"/>
              </a:rPr>
              <a:t> ist (d.h. sie könnte gar nicht entstehen) </a:t>
            </a:r>
          </a:p>
        </p:txBody>
      </p:sp>
      <p:sp>
        <p:nvSpPr>
          <p:cNvPr id="21" name="Rechteck 20"/>
          <p:cNvSpPr/>
          <p:nvPr/>
        </p:nvSpPr>
        <p:spPr>
          <a:xfrm>
            <a:off x="1652849" y="3121547"/>
            <a:ext cx="8892680" cy="364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551179" y="2752213"/>
            <a:ext cx="241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4) Was ist wann zu tun?</a:t>
            </a:r>
          </a:p>
        </p:txBody>
      </p:sp>
      <p:cxnSp>
        <p:nvCxnSpPr>
          <p:cNvPr id="19" name="Gerade Verbindung 18"/>
          <p:cNvCxnSpPr/>
          <p:nvPr/>
        </p:nvCxnSpPr>
        <p:spPr>
          <a:xfrm>
            <a:off x="7892560" y="3986050"/>
            <a:ext cx="738878" cy="6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>
          <a:xfrm>
            <a:off x="8286523" y="4096120"/>
            <a:ext cx="439182" cy="315469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" dirty="0" err="1">
                <a:latin typeface="+mj-lt"/>
              </a:rPr>
              <a:t>Rst</a:t>
            </a:r>
            <a:endParaRPr lang="de-DE" sz="500" dirty="0">
              <a:latin typeface="+mj-lt"/>
            </a:endParaRPr>
          </a:p>
        </p:txBody>
      </p:sp>
      <p:graphicFrame>
        <p:nvGraphicFramePr>
          <p:cNvPr id="18" name="Tabelle 17"/>
          <p:cNvGraphicFramePr>
            <a:graphicFrameLocks noGrp="1"/>
          </p:cNvGraphicFramePr>
          <p:nvPr/>
        </p:nvGraphicFramePr>
        <p:xfrm>
          <a:off x="1739874" y="3271178"/>
          <a:ext cx="8013700" cy="19558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Schritte und Reihenfolge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Berechnung u. Besonderheiten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Buchung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elle 28"/>
          <p:cNvGraphicFramePr>
            <a:graphicFrameLocks noGrp="1"/>
          </p:cNvGraphicFramePr>
          <p:nvPr/>
        </p:nvGraphicFramePr>
        <p:xfrm>
          <a:off x="1739874" y="3579047"/>
          <a:ext cx="8013700" cy="2794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 Jahr Entstehung </a:t>
                      </a:r>
                      <a:r>
                        <a:rPr lang="de-DE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31.12. .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.. Bildung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 gibt noch keine Rückstellung aus den Vorjahren.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7 Aufwandskonto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/ </a:t>
                      </a: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 Rückstellungskonto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Tabelle 40"/>
          <p:cNvGraphicFramePr>
            <a:graphicFrameLocks noGrp="1"/>
          </p:cNvGraphicFramePr>
          <p:nvPr/>
        </p:nvGraphicFramePr>
        <p:xfrm>
          <a:off x="1739874" y="4530281"/>
          <a:ext cx="8013700" cy="37846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 Folgejahr...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1) Rückstellung wurde in richtiger Höhe gebucht und die Rechnung ist zu zahlen.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 Rückstellung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</a:t>
                      </a:r>
                      <a:r>
                        <a:rPr lang="de-DE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Vost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 2 Bank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" name="Tabelle 41"/>
          <p:cNvGraphicFramePr>
            <a:graphicFrameLocks noGrp="1"/>
          </p:cNvGraphicFramePr>
          <p:nvPr/>
        </p:nvGraphicFramePr>
        <p:xfrm>
          <a:off x="1739874" y="4958928"/>
          <a:ext cx="8013700" cy="37846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55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2) ... es wurde zu wenig rückgestellt, Verwendung + zusätzlicher Aufwand (VP)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 Rückstellung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7 Aufwand aus VP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</a:t>
                      </a:r>
                      <a:r>
                        <a:rPr lang="de-DE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Vost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 2 Bank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Tabelle 42"/>
          <p:cNvGraphicFramePr>
            <a:graphicFrameLocks noGrp="1"/>
          </p:cNvGraphicFramePr>
          <p:nvPr/>
        </p:nvGraphicFramePr>
        <p:xfrm>
          <a:off x="1739874" y="5446213"/>
          <a:ext cx="8013700" cy="51308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3) ... es wurde zu viel rückgestellt, Zahlung des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niedr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Betrages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 Rückstellungen</a:t>
                      </a: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</a:t>
                      </a:r>
                      <a:r>
                        <a:rPr lang="de-DE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Vost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 2 Bank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 Rückstellungen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/ </a:t>
                      </a:r>
                      <a:r>
                        <a:rPr lang="de-DE" sz="800" b="0" i="0" u="none" strike="noStrike" dirty="0">
                          <a:solidFill>
                            <a:srgbClr val="538DD5"/>
                          </a:solidFill>
                          <a:effectLst/>
                          <a:latin typeface="+mj-lt"/>
                        </a:rPr>
                        <a:t>4 Erträge aus der Aufl. v Rückst.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Tabelle 43"/>
          <p:cNvGraphicFramePr>
            <a:graphicFrameLocks noGrp="1"/>
          </p:cNvGraphicFramePr>
          <p:nvPr/>
        </p:nvGraphicFramePr>
        <p:xfrm>
          <a:off x="1739874" y="5735386"/>
          <a:ext cx="8013700" cy="871094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782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Besondere Rückstellung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229"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 Jahr Entstehung 31.12. ... Bildung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Abfertigung alt,...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6 Zuweisung </a:t>
                      </a:r>
                      <a:r>
                        <a:rPr lang="de-DE" sz="800" b="0" i="0" u="none" strike="noStrike" dirty="0" err="1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Abf.rst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/ </a:t>
                      </a: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 Rückstellung für Abf.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782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Bezahlung der Abfertigung und EST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6 </a:t>
                      </a:r>
                      <a:r>
                        <a:rPr lang="de-DE" sz="800" b="0" i="0" u="none" strike="noStrike" dirty="0" err="1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Abfertigungsaufw</a:t>
                      </a: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 err="1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Arb</a:t>
                      </a: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.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/ 2 Bank, 3 Verb. Finanzamt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45" name="Gerade Verbindung 44"/>
          <p:cNvCxnSpPr/>
          <p:nvPr/>
        </p:nvCxnSpPr>
        <p:spPr>
          <a:xfrm>
            <a:off x="6901473" y="3992314"/>
            <a:ext cx="7927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/>
          <p:nvPr/>
        </p:nvSpPr>
        <p:spPr>
          <a:xfrm>
            <a:off x="6866438" y="4096120"/>
            <a:ext cx="406696" cy="30920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" dirty="0" err="1">
                <a:latin typeface="+mj-lt"/>
              </a:rPr>
              <a:t>Aufw</a:t>
            </a:r>
            <a:endParaRPr lang="de-DE" sz="500" dirty="0">
              <a:latin typeface="+mj-lt"/>
            </a:endParaRPr>
          </a:p>
        </p:txBody>
      </p:sp>
      <p:cxnSp>
        <p:nvCxnSpPr>
          <p:cNvPr id="51" name="Gerade Verbindung 50"/>
          <p:cNvCxnSpPr/>
          <p:nvPr/>
        </p:nvCxnSpPr>
        <p:spPr>
          <a:xfrm>
            <a:off x="7273134" y="3986050"/>
            <a:ext cx="0" cy="5271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>
            <a:off x="8286523" y="3979786"/>
            <a:ext cx="0" cy="5271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7110269" y="3807648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>
                <a:latin typeface="+mj-lt"/>
              </a:rPr>
              <a:t>GuV</a:t>
            </a:r>
            <a:endParaRPr lang="de-DE" sz="800" dirty="0">
              <a:latin typeface="+mj-lt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8104422" y="3807648"/>
            <a:ext cx="4311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latin typeface="+mj-lt"/>
              </a:rPr>
              <a:t>Bilanz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3359362" y="4664711"/>
            <a:ext cx="4539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+mj-lt"/>
              </a:rPr>
              <a:t>=</a:t>
            </a:r>
          </a:p>
          <a:p>
            <a:endParaRPr lang="de-DE" sz="800" dirty="0">
              <a:latin typeface="+mj-lt"/>
            </a:endParaRPr>
          </a:p>
          <a:p>
            <a:r>
              <a:rPr lang="de-DE" sz="800" dirty="0">
                <a:latin typeface="+mj-lt"/>
              </a:rPr>
              <a:t>Zu </a:t>
            </a:r>
          </a:p>
          <a:p>
            <a:r>
              <a:rPr lang="de-DE" sz="800" dirty="0">
                <a:latin typeface="+mj-lt"/>
              </a:rPr>
              <a:t>Wenig</a:t>
            </a:r>
          </a:p>
          <a:p>
            <a:endParaRPr lang="de-DE" sz="800" dirty="0">
              <a:latin typeface="+mj-lt"/>
            </a:endParaRPr>
          </a:p>
          <a:p>
            <a:r>
              <a:rPr lang="de-DE" sz="800" dirty="0">
                <a:latin typeface="+mj-lt"/>
              </a:rPr>
              <a:t>Zu </a:t>
            </a:r>
          </a:p>
          <a:p>
            <a:r>
              <a:rPr lang="de-DE" sz="800" dirty="0">
                <a:latin typeface="+mj-lt"/>
              </a:rPr>
              <a:t>viel</a:t>
            </a:r>
          </a:p>
        </p:txBody>
      </p:sp>
      <p:sp>
        <p:nvSpPr>
          <p:cNvPr id="59" name="Rechteck 58"/>
          <p:cNvSpPr/>
          <p:nvPr/>
        </p:nvSpPr>
        <p:spPr>
          <a:xfrm>
            <a:off x="3359362" y="4506923"/>
            <a:ext cx="453970" cy="142474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pic>
        <p:nvPicPr>
          <p:cNvPr id="60" name="Bild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346" y="2167591"/>
            <a:ext cx="1174197" cy="584622"/>
          </a:xfrm>
          <a:prstGeom prst="rect">
            <a:avLst/>
          </a:prstGeom>
        </p:spPr>
      </p:pic>
      <p:pic>
        <p:nvPicPr>
          <p:cNvPr id="61" name="Bild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443" y="2176174"/>
            <a:ext cx="586858" cy="770227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945" y="2416018"/>
            <a:ext cx="723478" cy="633043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6524" y="2416018"/>
            <a:ext cx="1972169" cy="6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0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4" grpId="0"/>
      <p:bldP spid="15" grpId="0" animBg="1"/>
      <p:bldP spid="16" grpId="0"/>
      <p:bldP spid="21" grpId="0" animBg="1"/>
      <p:bldP spid="22" grpId="0"/>
      <p:bldP spid="34" grpId="0" animBg="1"/>
      <p:bldP spid="46" grpId="0" animBg="1"/>
      <p:bldP spid="53" grpId="0"/>
      <p:bldP spid="55" grpId="0"/>
      <p:bldP spid="56" grpId="0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637690" y="89584"/>
            <a:ext cx="35820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Bilanzierung</a:t>
            </a:r>
          </a:p>
          <a:p>
            <a:r>
              <a:rPr lang="de-DE" dirty="0">
                <a:latin typeface="+mj-lt"/>
                <a:cs typeface="Chalkduster"/>
              </a:rPr>
              <a:t>Rechnungsabgrenzungen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219700" y="89584"/>
            <a:ext cx="54483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Ziel/Kompetenzen: </a:t>
            </a:r>
          </a:p>
          <a:p>
            <a:pPr marL="171450" indent="-171450">
              <a:buFont typeface="Arial"/>
              <a:buChar char="•"/>
            </a:pPr>
            <a:r>
              <a:rPr lang="de-DE" sz="900" dirty="0">
                <a:latin typeface="+mj-lt"/>
                <a:cs typeface="Chalkduster"/>
              </a:rPr>
              <a:t>Eigene VZ, Fremde VZ, eigene </a:t>
            </a:r>
            <a:r>
              <a:rPr lang="de-DE" sz="900" dirty="0" err="1">
                <a:latin typeface="+mj-lt"/>
                <a:cs typeface="Chalkduster"/>
              </a:rPr>
              <a:t>Rst</a:t>
            </a:r>
            <a:r>
              <a:rPr lang="de-DE" sz="900" dirty="0">
                <a:latin typeface="+mj-lt"/>
                <a:cs typeface="Chalkduster"/>
              </a:rPr>
              <a:t> und fremde </a:t>
            </a:r>
            <a:r>
              <a:rPr lang="de-DE" sz="900" dirty="0" err="1">
                <a:latin typeface="+mj-lt"/>
                <a:cs typeface="Chalkduster"/>
              </a:rPr>
              <a:t>Rst</a:t>
            </a:r>
            <a:r>
              <a:rPr lang="de-DE" sz="900" dirty="0">
                <a:latin typeface="+mj-lt"/>
                <a:cs typeface="Chalkduster"/>
              </a:rPr>
              <a:t> unterscheiden können.</a:t>
            </a:r>
          </a:p>
          <a:p>
            <a:pPr marL="171450" indent="-171450">
              <a:buFont typeface="Arial"/>
              <a:buChar char="•"/>
            </a:pPr>
            <a:r>
              <a:rPr lang="de-DE" sz="900" dirty="0">
                <a:latin typeface="+mj-lt"/>
                <a:cs typeface="Chalkduster"/>
              </a:rPr>
              <a:t>Prinzip für Rechnungsabgrenzungen erklären können, </a:t>
            </a:r>
          </a:p>
          <a:p>
            <a:pPr marL="171450" indent="-171450">
              <a:buFont typeface="Arial"/>
              <a:buChar char="•"/>
            </a:pPr>
            <a:r>
              <a:rPr lang="de-DE" sz="900" dirty="0">
                <a:latin typeface="+mj-lt"/>
                <a:cs typeface="Chalkduster"/>
              </a:rPr>
              <a:t>Rechnungsabgrenzungen richtig buchen können.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551179" y="785279"/>
            <a:ext cx="736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1)Wo?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40708" y="761200"/>
            <a:ext cx="2650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2) Was sind R-abgrenzungen?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220540" y="757074"/>
            <a:ext cx="24726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3) Welches Bewertungsprinzip?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598" y="930477"/>
            <a:ext cx="673943" cy="421214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653" y="1244264"/>
            <a:ext cx="1077719" cy="93191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617073" y="1147353"/>
            <a:ext cx="21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j-lt"/>
              </a:rPr>
              <a:t>A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739372" y="1123834"/>
            <a:ext cx="210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j-lt"/>
              </a:rPr>
              <a:t>P</a:t>
            </a:r>
          </a:p>
        </p:txBody>
      </p:sp>
      <p:sp>
        <p:nvSpPr>
          <p:cNvPr id="21" name="Rechteck 20"/>
          <p:cNvSpPr/>
          <p:nvPr/>
        </p:nvSpPr>
        <p:spPr>
          <a:xfrm>
            <a:off x="1524000" y="2982352"/>
            <a:ext cx="9042400" cy="38756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528173" y="2610643"/>
            <a:ext cx="241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4) Was ist wann zu tun?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8331708" y="1634784"/>
            <a:ext cx="2361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Periodengen-Reinheit,</a:t>
            </a:r>
          </a:p>
          <a:p>
            <a:r>
              <a:rPr lang="de-DE" sz="900" dirty="0">
                <a:solidFill>
                  <a:schemeClr val="accent6">
                    <a:lumMod val="75000"/>
                  </a:schemeClr>
                </a:solidFill>
                <a:latin typeface="+mj-lt"/>
                <a:cs typeface="Chalkduster"/>
              </a:rPr>
              <a:t>Aufwendungen</a:t>
            </a:r>
            <a:r>
              <a:rPr lang="de-DE" sz="900" dirty="0">
                <a:latin typeface="+mj-lt"/>
                <a:cs typeface="Chalkduster"/>
              </a:rPr>
              <a:t> und </a:t>
            </a:r>
            <a:r>
              <a:rPr lang="de-DE" sz="900" dirty="0">
                <a:solidFill>
                  <a:schemeClr val="accent5">
                    <a:lumMod val="75000"/>
                  </a:schemeClr>
                </a:solidFill>
                <a:latin typeface="+mj-lt"/>
                <a:cs typeface="Chalkduster"/>
              </a:rPr>
              <a:t>Erträge</a:t>
            </a:r>
            <a:r>
              <a:rPr lang="de-DE" sz="900" dirty="0">
                <a:latin typeface="+mj-lt"/>
                <a:cs typeface="Chalkduster"/>
              </a:rPr>
              <a:t> sollen in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die Periode</a:t>
            </a:r>
            <a:r>
              <a:rPr lang="de-DE" sz="900" dirty="0">
                <a:latin typeface="+mj-lt"/>
                <a:cs typeface="Chalkduster"/>
              </a:rPr>
              <a:t>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gebucht</a:t>
            </a:r>
            <a:r>
              <a:rPr lang="de-DE" sz="900" dirty="0">
                <a:latin typeface="+mj-lt"/>
                <a:cs typeface="Chalkduster"/>
              </a:rPr>
              <a:t> werden, in der sie wirtschaftlich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gehören. </a:t>
            </a:r>
            <a:r>
              <a:rPr lang="de-DE" sz="900" dirty="0">
                <a:latin typeface="+mj-lt"/>
                <a:cs typeface="Chalkduster"/>
              </a:rPr>
              <a:t>... </a:t>
            </a:r>
            <a:r>
              <a:rPr lang="de-DE" sz="900" dirty="0" err="1">
                <a:latin typeface="+mj-lt"/>
                <a:cs typeface="Chalkduster"/>
              </a:rPr>
              <a:t>darurch</a:t>
            </a:r>
            <a:r>
              <a:rPr lang="de-DE" sz="900" dirty="0">
                <a:latin typeface="+mj-lt"/>
                <a:cs typeface="Chalkduster"/>
              </a:rPr>
              <a:t> entstehen...</a:t>
            </a:r>
            <a:endParaRPr lang="de-DE" sz="900" dirty="0">
              <a:solidFill>
                <a:srgbClr val="FF0000"/>
              </a:solidFill>
              <a:latin typeface="+mj-lt"/>
              <a:cs typeface="Chalkduster"/>
            </a:endParaRPr>
          </a:p>
          <a:p>
            <a:r>
              <a:rPr lang="de-DE" sz="900" dirty="0">
                <a:solidFill>
                  <a:srgbClr val="008000"/>
                </a:solidFill>
                <a:latin typeface="+mj-lt"/>
                <a:cs typeface="Chalkduster"/>
              </a:rPr>
              <a:t>E VZ (ARA), F </a:t>
            </a:r>
            <a:r>
              <a:rPr lang="de-DE" sz="900" dirty="0" err="1">
                <a:solidFill>
                  <a:srgbClr val="008000"/>
                </a:solidFill>
                <a:latin typeface="+mj-lt"/>
                <a:cs typeface="Chalkduster"/>
              </a:rPr>
              <a:t>Rst</a:t>
            </a:r>
            <a:r>
              <a:rPr lang="de-DE" sz="900" dirty="0">
                <a:solidFill>
                  <a:srgbClr val="008000"/>
                </a:solidFill>
                <a:latin typeface="+mj-lt"/>
                <a:cs typeface="Chalkduster"/>
              </a:rPr>
              <a:t> = Forderung</a:t>
            </a:r>
          </a:p>
          <a:p>
            <a:r>
              <a:rPr lang="de-DE" sz="900" dirty="0">
                <a:latin typeface="+mj-lt"/>
                <a:cs typeface="Chalkduster"/>
              </a:rPr>
              <a:t>F VZ (PRA), E </a:t>
            </a:r>
            <a:r>
              <a:rPr lang="de-DE" sz="900" dirty="0" err="1">
                <a:latin typeface="+mj-lt"/>
                <a:cs typeface="Chalkduster"/>
              </a:rPr>
              <a:t>Rst</a:t>
            </a:r>
            <a:r>
              <a:rPr lang="de-DE" sz="900" dirty="0">
                <a:latin typeface="+mj-lt"/>
                <a:cs typeface="Chalkduster"/>
              </a:rPr>
              <a:t> = </a:t>
            </a:r>
            <a:r>
              <a:rPr lang="de-DE" sz="900" dirty="0" err="1">
                <a:latin typeface="+mj-lt"/>
                <a:cs typeface="Chalkduster"/>
              </a:rPr>
              <a:t>Verbindl.keit</a:t>
            </a:r>
            <a:endParaRPr lang="de-DE" sz="900" dirty="0">
              <a:latin typeface="+mj-lt"/>
              <a:cs typeface="Chalkduster"/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2293597" y="2072622"/>
            <a:ext cx="445774" cy="4571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1757232" y="2072622"/>
            <a:ext cx="445774" cy="45719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graphicFrame>
        <p:nvGraphicFramePr>
          <p:cNvPr id="32" name="Tabelle 31"/>
          <p:cNvGraphicFramePr>
            <a:graphicFrameLocks noGrp="1"/>
          </p:cNvGraphicFramePr>
          <p:nvPr/>
        </p:nvGraphicFramePr>
        <p:xfrm>
          <a:off x="2525607" y="3444839"/>
          <a:ext cx="3733800" cy="1598049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7561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1) Eigene Vorauszahlungen (Transitorien)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561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Aktive Rechnungsabgrenzung (netto)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561"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währen des Jahres ... bei Zahlung </a:t>
                      </a:r>
                      <a:r>
                        <a:rPr lang="de-DE" sz="800" b="0" i="0" u="none" strike="noStrike" dirty="0" err="1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od</a:t>
                      </a: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 err="1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Vorausbuchcung</a:t>
                      </a:r>
                      <a:endParaRPr lang="de-DE" sz="8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Aufwand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err="1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whrd</a:t>
                      </a: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 Jahr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7 Aufwand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2 Bank, Kassa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ev. 2 Vost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Bildung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31.12.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2 ARA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6, 7 Aufwand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Sturz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1.1. Folgej.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7</a:t>
                      </a:r>
                      <a:r>
                        <a:rPr lang="de-DE" sz="800" b="0" i="0" u="none" strike="noStrike" baseline="0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Aufwand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2 ARA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3" name="Tabelle 32"/>
          <p:cNvGraphicFramePr>
            <a:graphicFrameLocks noGrp="1"/>
          </p:cNvGraphicFramePr>
          <p:nvPr/>
        </p:nvGraphicFramePr>
        <p:xfrm>
          <a:off x="2498428" y="5175270"/>
          <a:ext cx="3760979" cy="1598049"/>
        </p:xfrm>
        <a:graphic>
          <a:graphicData uri="http://schemas.openxmlformats.org/drawingml/2006/table">
            <a:tbl>
              <a:tblPr/>
              <a:tblGrid>
                <a:gridCol w="898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8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7561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2) Fremde Vorauszahlungen (Transitorien)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561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Passive Rechnungsabgrenzung (netto)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währ. Jahres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Ertrag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whrd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Jahr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Kassa, Bank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 8 Ertrag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UST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31.12.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 8 Ertrag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PRA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1.1.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Folgej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PRA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 8 Ertrag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7" name="Tabelle 36"/>
          <p:cNvGraphicFramePr>
            <a:graphicFrameLocks noGrp="1"/>
          </p:cNvGraphicFramePr>
          <p:nvPr/>
        </p:nvGraphicFramePr>
        <p:xfrm>
          <a:off x="6741609" y="3444838"/>
          <a:ext cx="3733800" cy="1490588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256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3) Eigene Rückstände (Antizipationen)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2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ggf. UST erfassen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2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während des Jahres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nichts, da im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Nachhin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bezahlt wird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25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31.12.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 Aufwand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s. Verb.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25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ev. 2 VOST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25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25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Folgejahr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Zahlung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s. Verb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Kassa, etc.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12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ev. 7 Aufwand (für Folgejahr)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25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ev. 2 VOST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8" name="Tabelle 37"/>
          <p:cNvGraphicFramePr>
            <a:graphicFrameLocks noGrp="1"/>
          </p:cNvGraphicFramePr>
          <p:nvPr/>
        </p:nvGraphicFramePr>
        <p:xfrm>
          <a:off x="6741610" y="5235534"/>
          <a:ext cx="3733799" cy="1476172"/>
        </p:xfrm>
        <a:graphic>
          <a:graphicData uri="http://schemas.openxmlformats.org/drawingml/2006/table">
            <a:tbl>
              <a:tblPr/>
              <a:tblGrid>
                <a:gridCol w="891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18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454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4) Fremde Rückstände (Antizipationen)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5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ggf. VOST erfassen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5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...nichts da im Nachhinein bezahlt wird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5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Bildung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31.12.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2 s. Forderung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4, 8Ertrag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5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ev. 3 UST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5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5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Zahlung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Zahlung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2 Kassa, etc.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2 s. Forderung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305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ev. 4, 8 Ertrag (für Folgejahr)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5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err="1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ev</a:t>
                      </a: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 3 UST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9" name="Rechteck 38"/>
          <p:cNvSpPr/>
          <p:nvPr/>
        </p:nvSpPr>
        <p:spPr>
          <a:xfrm>
            <a:off x="3402401" y="3138689"/>
            <a:ext cx="2277560" cy="2170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 err="1">
                <a:latin typeface="+mj-lt"/>
              </a:rPr>
              <a:t>Vor</a:t>
            </a:r>
            <a:r>
              <a:rPr lang="de-DE" sz="900" dirty="0" err="1">
                <a:solidFill>
                  <a:srgbClr val="FF0000"/>
                </a:solidFill>
                <a:latin typeface="+mj-lt"/>
              </a:rPr>
              <a:t>aus</a:t>
            </a:r>
            <a:r>
              <a:rPr lang="de-DE" sz="900" dirty="0" err="1">
                <a:latin typeface="+mj-lt"/>
              </a:rPr>
              <a:t>z</a:t>
            </a:r>
            <a:r>
              <a:rPr lang="de-DE" sz="900" dirty="0">
                <a:latin typeface="+mj-lt"/>
              </a:rPr>
              <a:t>.        </a:t>
            </a:r>
            <a:r>
              <a:rPr lang="de-DE" sz="900" dirty="0">
                <a:solidFill>
                  <a:srgbClr val="FF0000"/>
                </a:solidFill>
                <a:latin typeface="+mj-lt"/>
              </a:rPr>
              <a:t>Aus</a:t>
            </a:r>
            <a:r>
              <a:rPr lang="de-DE" sz="900" dirty="0">
                <a:latin typeface="+mj-lt"/>
              </a:rPr>
              <a:t>buchen       </a:t>
            </a:r>
            <a:r>
              <a:rPr lang="de-DE" sz="900" dirty="0">
                <a:solidFill>
                  <a:srgbClr val="FF0000"/>
                </a:solidFill>
                <a:latin typeface="+mj-lt"/>
              </a:rPr>
              <a:t>„ im Voraus, ...“</a:t>
            </a:r>
          </a:p>
        </p:txBody>
      </p:sp>
      <p:sp>
        <p:nvSpPr>
          <p:cNvPr id="62" name="Rechteck 61"/>
          <p:cNvSpPr/>
          <p:nvPr/>
        </p:nvSpPr>
        <p:spPr>
          <a:xfrm>
            <a:off x="7454901" y="3087087"/>
            <a:ext cx="2890233" cy="2686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latin typeface="+mj-lt"/>
              </a:rPr>
              <a:t>Rücks</a:t>
            </a:r>
            <a:r>
              <a:rPr lang="de-DE" sz="1000" dirty="0">
                <a:solidFill>
                  <a:schemeClr val="bg1"/>
                </a:solidFill>
                <a:latin typeface="+mj-lt"/>
              </a:rPr>
              <a:t>tä</a:t>
            </a:r>
            <a:r>
              <a:rPr lang="de-DE" sz="1000" dirty="0">
                <a:latin typeface="+mj-lt"/>
              </a:rPr>
              <a:t>nd</a:t>
            </a:r>
            <a:r>
              <a:rPr lang="de-DE" sz="1000" dirty="0">
                <a:solidFill>
                  <a:srgbClr val="FF0000"/>
                </a:solidFill>
                <a:latin typeface="+mj-lt"/>
              </a:rPr>
              <a:t>e</a:t>
            </a:r>
            <a:r>
              <a:rPr lang="de-DE" sz="1000" dirty="0">
                <a:latin typeface="+mj-lt"/>
              </a:rPr>
              <a:t>       </a:t>
            </a:r>
            <a:r>
              <a:rPr lang="de-DE" sz="1000" dirty="0">
                <a:solidFill>
                  <a:srgbClr val="FF0000"/>
                </a:solidFill>
                <a:latin typeface="+mj-lt"/>
              </a:rPr>
              <a:t>Ein</a:t>
            </a:r>
            <a:r>
              <a:rPr lang="de-DE" sz="1000" dirty="0">
                <a:latin typeface="+mj-lt"/>
              </a:rPr>
              <a:t>buchen„...        </a:t>
            </a:r>
            <a:r>
              <a:rPr lang="de-DE" sz="1000" dirty="0">
                <a:solidFill>
                  <a:srgbClr val="FF0000"/>
                </a:solidFill>
                <a:latin typeface="+mj-lt"/>
              </a:rPr>
              <a:t>„ Im Nachhinein...“</a:t>
            </a:r>
          </a:p>
        </p:txBody>
      </p:sp>
      <p:sp>
        <p:nvSpPr>
          <p:cNvPr id="63" name="Rechteck 62"/>
          <p:cNvSpPr/>
          <p:nvPr/>
        </p:nvSpPr>
        <p:spPr>
          <a:xfrm>
            <a:off x="1750868" y="4378189"/>
            <a:ext cx="651827" cy="6646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latin typeface="+mj-lt"/>
              </a:rPr>
              <a:t>Eigen</a:t>
            </a:r>
          </a:p>
          <a:p>
            <a:pPr algn="ctr"/>
            <a:endParaRPr lang="de-DE" sz="1000" dirty="0">
              <a:latin typeface="+mj-lt"/>
            </a:endParaRPr>
          </a:p>
          <a:p>
            <a:pPr algn="ctr"/>
            <a:r>
              <a:rPr lang="de-DE" sz="1000" dirty="0">
                <a:solidFill>
                  <a:srgbClr val="FF0000"/>
                </a:solidFill>
                <a:latin typeface="+mj-lt"/>
              </a:rPr>
              <a:t>„wir zahlen“</a:t>
            </a:r>
          </a:p>
        </p:txBody>
      </p:sp>
      <p:sp>
        <p:nvSpPr>
          <p:cNvPr id="64" name="Rechteck 63"/>
          <p:cNvSpPr/>
          <p:nvPr/>
        </p:nvSpPr>
        <p:spPr>
          <a:xfrm>
            <a:off x="1723688" y="5886859"/>
            <a:ext cx="679006" cy="6059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latin typeface="+mj-lt"/>
              </a:rPr>
              <a:t>Fremd</a:t>
            </a:r>
          </a:p>
          <a:p>
            <a:pPr algn="ctr"/>
            <a:endParaRPr lang="de-DE" sz="1000" dirty="0">
              <a:latin typeface="+mj-lt"/>
            </a:endParaRPr>
          </a:p>
          <a:p>
            <a:pPr algn="ctr"/>
            <a:r>
              <a:rPr lang="de-DE" sz="1000" dirty="0">
                <a:solidFill>
                  <a:srgbClr val="FF0000"/>
                </a:solidFill>
                <a:latin typeface="+mj-lt"/>
              </a:rPr>
              <a:t>„wir erhalten“</a:t>
            </a:r>
          </a:p>
        </p:txBody>
      </p:sp>
      <p:cxnSp>
        <p:nvCxnSpPr>
          <p:cNvPr id="50" name="Gerade Verbindung 49"/>
          <p:cNvCxnSpPr/>
          <p:nvPr/>
        </p:nvCxnSpPr>
        <p:spPr>
          <a:xfrm>
            <a:off x="6487610" y="3062656"/>
            <a:ext cx="0" cy="37049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>
            <a:off x="2525607" y="5147622"/>
            <a:ext cx="79498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feld 66"/>
          <p:cNvSpPr txBox="1"/>
          <p:nvPr/>
        </p:nvSpPr>
        <p:spPr>
          <a:xfrm>
            <a:off x="3319725" y="1028526"/>
            <a:ext cx="303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... Beträge (</a:t>
            </a:r>
            <a:r>
              <a:rPr lang="de-DE" sz="900" dirty="0">
                <a:solidFill>
                  <a:schemeClr val="accent6">
                    <a:lumMod val="75000"/>
                  </a:schemeClr>
                </a:solidFill>
                <a:latin typeface="+mj-lt"/>
                <a:cs typeface="Chalkduster"/>
              </a:rPr>
              <a:t>Aufwände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 od. </a:t>
            </a:r>
            <a:r>
              <a:rPr lang="de-DE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Chalkduster"/>
              </a:rPr>
              <a:t>Erträge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)</a:t>
            </a:r>
            <a:r>
              <a:rPr lang="de-DE" sz="900" dirty="0">
                <a:latin typeface="+mj-lt"/>
                <a:cs typeface="Chalkduster"/>
              </a:rPr>
              <a:t>, die aufgrund von vertraglichen Vereinbarungen in einer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anderen Periode gezahlt</a:t>
            </a:r>
            <a:r>
              <a:rPr lang="de-DE" sz="900" dirty="0">
                <a:latin typeface="+mj-lt"/>
                <a:cs typeface="Chalkduster"/>
              </a:rPr>
              <a:t> oder gebucht wurden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als in jener,</a:t>
            </a:r>
            <a:r>
              <a:rPr lang="de-DE" sz="900" dirty="0">
                <a:latin typeface="+mj-lt"/>
                <a:cs typeface="Chalkduster"/>
              </a:rPr>
              <a:t> in welche sie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gehören. z.B.:</a:t>
            </a:r>
          </a:p>
        </p:txBody>
      </p:sp>
      <p:pic>
        <p:nvPicPr>
          <p:cNvPr id="69" name="Bild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9718" y="1341851"/>
            <a:ext cx="666683" cy="455893"/>
          </a:xfrm>
          <a:prstGeom prst="rect">
            <a:avLst/>
          </a:prstGeom>
        </p:spPr>
      </p:pic>
      <p:pic>
        <p:nvPicPr>
          <p:cNvPr id="70" name="Bild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0708" y="1634785"/>
            <a:ext cx="4878507" cy="1070315"/>
          </a:xfrm>
          <a:prstGeom prst="rect">
            <a:avLst/>
          </a:prstGeom>
        </p:spPr>
      </p:pic>
      <p:cxnSp>
        <p:nvCxnSpPr>
          <p:cNvPr id="72" name="Gerade Verbindung 71"/>
          <p:cNvCxnSpPr/>
          <p:nvPr/>
        </p:nvCxnSpPr>
        <p:spPr>
          <a:xfrm>
            <a:off x="4025901" y="4765635"/>
            <a:ext cx="2233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>
            <a:off x="4025900" y="6483270"/>
            <a:ext cx="2233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Bild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9483" y="3035444"/>
            <a:ext cx="558058" cy="409394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4602" y="3046416"/>
            <a:ext cx="579436" cy="398422"/>
          </a:xfrm>
          <a:prstGeom prst="rect">
            <a:avLst/>
          </a:prstGeom>
        </p:spPr>
      </p:pic>
      <p:cxnSp>
        <p:nvCxnSpPr>
          <p:cNvPr id="34" name="Gerade Verbindung 33"/>
          <p:cNvCxnSpPr/>
          <p:nvPr/>
        </p:nvCxnSpPr>
        <p:spPr>
          <a:xfrm>
            <a:off x="8220541" y="4283035"/>
            <a:ext cx="2233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8220541" y="6073735"/>
            <a:ext cx="2233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98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21" grpId="0" animBg="1"/>
      <p:bldP spid="22" grpId="0"/>
      <p:bldP spid="47" grpId="0"/>
      <p:bldP spid="48" grpId="0" animBg="1"/>
      <p:bldP spid="49" grpId="0" animBg="1"/>
      <p:bldP spid="39" grpId="0" animBg="1"/>
      <p:bldP spid="62" grpId="0" animBg="1"/>
      <p:bldP spid="63" grpId="0" animBg="1"/>
      <p:bldP spid="64" grpId="0" animBg="1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BDADC65-750D-324B-A6E6-630084119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84" y="81366"/>
            <a:ext cx="4476212" cy="507922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7C9B23E-B034-8E41-8529-E5009E6B2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84" y="5099901"/>
            <a:ext cx="4476213" cy="175809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EBE7A57-2301-9D44-8346-49DAF9B8E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695" y="81366"/>
            <a:ext cx="4989946" cy="103957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6E5EFF5-9474-8A43-932D-7BDD87CDD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3695" y="1128970"/>
            <a:ext cx="4989946" cy="115620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3B00068-A90D-0D4C-A36A-502F186D0C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3695" y="2432935"/>
            <a:ext cx="4989946" cy="82558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8046923-EFE1-8C40-8B2D-5F82ADCEFC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3696" y="3568599"/>
            <a:ext cx="4989945" cy="97364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43FAC89-2A14-9041-85B3-166401D286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3696" y="4720940"/>
            <a:ext cx="4989945" cy="63133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6E58364-FDCF-CB43-A40D-61184CFEFB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3696" y="5520949"/>
            <a:ext cx="4989945" cy="102233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48A5366-4739-6B4F-8973-CA5FA13DCC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7230" y="2009520"/>
            <a:ext cx="4187986" cy="36644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A86FC4A-FC61-6047-98FF-D5293520CF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85847" y="4180288"/>
            <a:ext cx="2953825" cy="44968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F20A3B1-182C-E94E-8626-02AA6814F3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22529" y="3018366"/>
            <a:ext cx="3117143" cy="51952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F3118AA-7CED-E442-A4E6-5FDD930BD9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85847" y="6273291"/>
            <a:ext cx="3016905" cy="27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9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</Words>
  <Application>Microsoft Macintosh PowerPoint</Application>
  <PresentationFormat>Breitbild</PresentationFormat>
  <Paragraphs>198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Rechnungsabgrenzungen Rückstellungen gelöst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Rechnungsabgrenzungen Rückstellungen gelöst</dc:title>
  <dc:creator>Werner Holzheu</dc:creator>
  <cp:lastModifiedBy>Werner Holzheu</cp:lastModifiedBy>
  <cp:revision>7</cp:revision>
  <dcterms:created xsi:type="dcterms:W3CDTF">2020-12-16T06:56:28Z</dcterms:created>
  <dcterms:modified xsi:type="dcterms:W3CDTF">2020-12-16T07:31:39Z</dcterms:modified>
</cp:coreProperties>
</file>