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7" r:id="rId3"/>
    <p:sldId id="258" r:id="rId4"/>
    <p:sldId id="261" r:id="rId5"/>
    <p:sldId id="262" r:id="rId6"/>
    <p:sldId id="264" r:id="rId7"/>
    <p:sldId id="275" r:id="rId8"/>
    <p:sldId id="276" r:id="rId9"/>
    <p:sldId id="279" r:id="rId10"/>
    <p:sldId id="267" r:id="rId11"/>
    <p:sldId id="277" r:id="rId12"/>
    <p:sldId id="278" r:id="rId13"/>
    <p:sldId id="268" r:id="rId14"/>
    <p:sldId id="269" r:id="rId15"/>
    <p:sldId id="270" r:id="rId16"/>
    <p:sldId id="272" r:id="rId17"/>
    <p:sldId id="273" r:id="rId18"/>
    <p:sldId id="271"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4"/>
  </p:normalViewPr>
  <p:slideViewPr>
    <p:cSldViewPr snapToGrid="0" snapToObjects="1">
      <p:cViewPr varScale="1">
        <p:scale>
          <a:sx n="109" d="100"/>
          <a:sy n="109" d="100"/>
        </p:scale>
        <p:origin x="172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de-AT"/>
              <a:t>Mastertitelformat bearbeiten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Master-Untertitelformat bearbeiten</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Tuesday, January 12, 2021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Tuesday, January 12, 2021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de-AT"/>
              <a:t>Mastertitelformat bearbeiten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Tuesday, January 12, 2021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Mastertitelformat bearbeiten</a:t>
            </a:r>
            <a:endParaRPr lang="en-US"/>
          </a:p>
        </p:txBody>
      </p:sp>
      <p:sp>
        <p:nvSpPr>
          <p:cNvPr id="3" name="Content Placeholder 2"/>
          <p:cNvSpPr>
            <a:spLocks noGrp="1"/>
          </p:cNvSpPr>
          <p:nvPr>
            <p:ph idx="1"/>
          </p:nvPr>
        </p:nvSpPr>
        <p:spPr/>
        <p:txBody>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Tuesday, January 12, 2021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de-AT"/>
              <a:t>Mastertitelformat bearbeiten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a:t>Mastertextformat bearbeiten</a:t>
            </a:r>
          </a:p>
        </p:txBody>
      </p:sp>
      <p:sp>
        <p:nvSpPr>
          <p:cNvPr id="4" name="Date Placeholder 3"/>
          <p:cNvSpPr>
            <a:spLocks noGrp="1"/>
          </p:cNvSpPr>
          <p:nvPr>
            <p:ph type="dt" sz="half" idx="10"/>
          </p:nvPr>
        </p:nvSpPr>
        <p:spPr/>
        <p:txBody>
          <a:bodyPr/>
          <a:lstStyle/>
          <a:p>
            <a:fld id="{9933D019-A32C-4EAD-B8E6-DBDA699692FD}" type="datetime2">
              <a:rPr lang="en-US" smtClean="0"/>
              <a:t>Tuesday, January 12, 2021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Mastertitelformat bearbeiten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Tuesday, January 12, 2021</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AT"/>
              <a:t>Mastertitelformat bearbeiten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Mastertextformat bearbeiten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Mastertextformat bearbeiten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Tuesday, January 12, 2021</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‹Nr.›</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Mastertitelformat bearbeiten</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Tuesday, January 12, 2021</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Tuesday, January 12, 2021</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de-AT"/>
              <a:t>Mastertitelformat bearbeiten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Date Placeholder 4"/>
          <p:cNvSpPr>
            <a:spLocks noGrp="1"/>
          </p:cNvSpPr>
          <p:nvPr>
            <p:ph type="dt" sz="half" idx="10"/>
          </p:nvPr>
        </p:nvSpPr>
        <p:spPr/>
        <p:txBody>
          <a:bodyPr/>
          <a:lstStyle/>
          <a:p>
            <a:fld id="{3FE976D3-5B7F-4300-ABED-C91F1B2AE209}" type="datetime2">
              <a:rPr lang="en-US" smtClean="0"/>
              <a:t>Tuesday, January 12, 2021</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‹Nr.›</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de-AT"/>
              <a:t>Mastertitelformat bearbeiten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a:t>Bild auf Platzhalter ziehen oder durch Klicken auf Symbol hinzufügen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Date Placeholder 4"/>
          <p:cNvSpPr>
            <a:spLocks noGrp="1"/>
          </p:cNvSpPr>
          <p:nvPr>
            <p:ph type="dt" sz="half" idx="10"/>
          </p:nvPr>
        </p:nvSpPr>
        <p:spPr/>
        <p:txBody>
          <a:bodyPr/>
          <a:lstStyle/>
          <a:p>
            <a:fld id="{EBDC1E59-17DD-41CE-97CA-624A472382D4}" type="datetime2">
              <a:rPr lang="en-US" smtClean="0"/>
              <a:t>Tuesday, January 12, 2021</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de-AT"/>
              <a:t>Mastertitelformat bearbeiten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Tuesday, January 12, 2021</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Bilanzanalyse </a:t>
            </a:r>
          </a:p>
        </p:txBody>
      </p:sp>
      <p:sp>
        <p:nvSpPr>
          <p:cNvPr id="3" name="Untertitel 2"/>
          <p:cNvSpPr>
            <a:spLocks noGrp="1"/>
          </p:cNvSpPr>
          <p:nvPr>
            <p:ph type="subTitle" idx="1"/>
          </p:nvPr>
        </p:nvSpPr>
        <p:spPr/>
        <p:txBody>
          <a:bodyPr/>
          <a:lstStyle/>
          <a:p>
            <a:r>
              <a:rPr lang="de-DE" dirty="0"/>
              <a:t>5HLW</a:t>
            </a:r>
          </a:p>
        </p:txBody>
      </p:sp>
      <p:pic>
        <p:nvPicPr>
          <p:cNvPr id="4" name="Bild 3"/>
          <p:cNvPicPr>
            <a:picLocks noChangeAspect="1"/>
          </p:cNvPicPr>
          <p:nvPr/>
        </p:nvPicPr>
        <p:blipFill>
          <a:blip r:embed="rId2"/>
          <a:stretch>
            <a:fillRect/>
          </a:stretch>
        </p:blipFill>
        <p:spPr>
          <a:xfrm>
            <a:off x="685800" y="4400832"/>
            <a:ext cx="7433268" cy="1834322"/>
          </a:xfrm>
          <a:prstGeom prst="rect">
            <a:avLst/>
          </a:prstGeom>
        </p:spPr>
      </p:pic>
      <p:pic>
        <p:nvPicPr>
          <p:cNvPr id="5" name="Bild 4"/>
          <p:cNvPicPr>
            <a:picLocks noChangeAspect="1"/>
          </p:cNvPicPr>
          <p:nvPr/>
        </p:nvPicPr>
        <p:blipFill>
          <a:blip r:embed="rId3"/>
          <a:stretch>
            <a:fillRect/>
          </a:stretch>
        </p:blipFill>
        <p:spPr>
          <a:xfrm>
            <a:off x="3255819" y="4400832"/>
            <a:ext cx="2309210" cy="1834322"/>
          </a:xfrm>
          <a:prstGeom prst="rect">
            <a:avLst/>
          </a:prstGeom>
        </p:spPr>
      </p:pic>
    </p:spTree>
    <p:extLst>
      <p:ext uri="{BB962C8B-B14F-4D97-AF65-F5344CB8AC3E}">
        <p14:creationId xmlns:p14="http://schemas.microsoft.com/office/powerpoint/2010/main" val="1791056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elle 11"/>
          <p:cNvGraphicFramePr>
            <a:graphicFrameLocks noGrp="1"/>
          </p:cNvGraphicFramePr>
          <p:nvPr>
            <p:extLst>
              <p:ext uri="{D42A27DB-BD31-4B8C-83A1-F6EECF244321}">
                <p14:modId xmlns:p14="http://schemas.microsoft.com/office/powerpoint/2010/main" val="3684374907"/>
              </p:ext>
            </p:extLst>
          </p:nvPr>
        </p:nvGraphicFramePr>
        <p:xfrm>
          <a:off x="140442" y="1526912"/>
          <a:ext cx="4279900" cy="4747260"/>
        </p:xfrm>
        <a:graphic>
          <a:graphicData uri="http://schemas.openxmlformats.org/drawingml/2006/table">
            <a:tbl>
              <a:tblPr/>
              <a:tblGrid>
                <a:gridCol w="7112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2755900">
                  <a:extLst>
                    <a:ext uri="{9D8B030D-6E8A-4147-A177-3AD203B41FA5}">
                      <a16:colId xmlns:a16="http://schemas.microsoft.com/office/drawing/2014/main" val="20002"/>
                    </a:ext>
                  </a:extLst>
                </a:gridCol>
              </a:tblGrid>
              <a:tr h="190500">
                <a:tc gridSpan="2">
                  <a:txBody>
                    <a:bodyPr/>
                    <a:lstStyle/>
                    <a:p>
                      <a:pPr algn="l" fontAlgn="b"/>
                      <a:r>
                        <a:rPr lang="de-DE" sz="1200" b="1" i="0" u="none" strike="noStrike">
                          <a:solidFill>
                            <a:srgbClr val="000000"/>
                          </a:solidFill>
                          <a:effectLst/>
                          <a:latin typeface="Calibri"/>
                        </a:rPr>
                        <a:t>Investition</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de-DE"/>
                    </a:p>
                  </a:txBody>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0"/>
                  </a:ext>
                </a:extLst>
              </a:tr>
              <a:tr h="190500">
                <a:tc gridSpan="2">
                  <a:txBody>
                    <a:bodyPr/>
                    <a:lstStyle/>
                    <a:p>
                      <a:pPr algn="l" fontAlgn="b"/>
                      <a:r>
                        <a:rPr lang="de-DE" sz="1200" b="0" i="0" u="none" strike="noStrike">
                          <a:solidFill>
                            <a:srgbClr val="000000"/>
                          </a:solidFill>
                          <a:effectLst/>
                          <a:latin typeface="Calibri"/>
                        </a:rPr>
                        <a:t>Anlagenintensität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de-DE"/>
                    </a:p>
                  </a:txBody>
                  <a:tcPr/>
                </a:tc>
                <a:tc>
                  <a:txBody>
                    <a:bodyPr/>
                    <a:lstStyle/>
                    <a:p>
                      <a:pPr algn="ctr" fontAlgn="b"/>
                      <a:r>
                        <a:rPr lang="de-DE" sz="1200" b="0" i="0" u="none" strike="noStrike">
                          <a:solidFill>
                            <a:srgbClr val="000000"/>
                          </a:solidFill>
                          <a:effectLst/>
                          <a:latin typeface="Calibri"/>
                        </a:rPr>
                        <a:t>Anlagevermögen*100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90500">
                <a:tc>
                  <a:txBody>
                    <a:bodyPr/>
                    <a:lstStyle/>
                    <a:p>
                      <a:pPr algn="l" fontAlgn="b"/>
                      <a:r>
                        <a:rPr lang="de-DE" sz="12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200" b="0" i="0" u="none" strike="noStrike">
                          <a:solidFill>
                            <a:srgbClr val="000000"/>
                          </a:solidFill>
                          <a:effectLst/>
                          <a:latin typeface="Calibri"/>
                        </a:rPr>
                        <a:t>Gesamtvermögen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90500">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0500">
                <a:tc gridSpan="2">
                  <a:txBody>
                    <a:bodyPr/>
                    <a:lstStyle/>
                    <a:p>
                      <a:pPr algn="l" fontAlgn="b"/>
                      <a:r>
                        <a:rPr lang="de-DE" sz="1200" b="0" i="0" u="none" strike="noStrike">
                          <a:solidFill>
                            <a:srgbClr val="000000"/>
                          </a:solidFill>
                          <a:effectLst/>
                          <a:latin typeface="Calibri"/>
                        </a:rPr>
                        <a:t>Umschlagshäufigkeit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de-DE"/>
                    </a:p>
                  </a:txBody>
                  <a:tcPr/>
                </a:tc>
                <a:tc>
                  <a:txBody>
                    <a:bodyPr/>
                    <a:lstStyle/>
                    <a:p>
                      <a:pPr algn="ctr" fontAlgn="b"/>
                      <a:r>
                        <a:rPr lang="de-DE" sz="1200" b="0" i="0" u="none" strike="noStrike">
                          <a:solidFill>
                            <a:srgbClr val="000000"/>
                          </a:solidFill>
                          <a:effectLst/>
                          <a:latin typeface="Calibri"/>
                        </a:rPr>
                        <a:t>Umsatz</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90500">
                <a:tc gridSpan="2">
                  <a:txBody>
                    <a:bodyPr/>
                    <a:lstStyle/>
                    <a:p>
                      <a:pPr algn="l" fontAlgn="b"/>
                      <a:r>
                        <a:rPr lang="de-DE" sz="1200" b="0" i="0" u="none" strike="noStrike">
                          <a:solidFill>
                            <a:srgbClr val="000000"/>
                          </a:solidFill>
                          <a:effectLst/>
                          <a:latin typeface="Calibri"/>
                        </a:rPr>
                        <a:t>Kundenforderung</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de-DE"/>
                    </a:p>
                  </a:txBody>
                  <a:tcPr/>
                </a:tc>
                <a:tc>
                  <a:txBody>
                    <a:bodyPr/>
                    <a:lstStyle/>
                    <a:p>
                      <a:pPr algn="ctr" fontAlgn="b"/>
                      <a:r>
                        <a:rPr lang="de-DE" sz="1200" b="0" i="0" u="none" strike="noStrike">
                          <a:solidFill>
                            <a:srgbClr val="000000"/>
                          </a:solidFill>
                          <a:effectLst/>
                          <a:latin typeface="Calibri"/>
                        </a:rPr>
                        <a:t>Lieferforderung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5"/>
                  </a:ext>
                </a:extLst>
              </a:tr>
              <a:tr h="63500">
                <a:tc>
                  <a:txBody>
                    <a:bodyPr/>
                    <a:lstStyle/>
                    <a:p>
                      <a:pPr algn="l" fontAlgn="b"/>
                      <a:r>
                        <a:rPr lang="de-DE" sz="12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6"/>
                  </a:ext>
                </a:extLst>
              </a:tr>
              <a:tr h="190500">
                <a:tc gridSpan="2">
                  <a:txBody>
                    <a:bodyPr/>
                    <a:lstStyle/>
                    <a:p>
                      <a:pPr algn="l" fontAlgn="b"/>
                      <a:r>
                        <a:rPr lang="de-DE" sz="1200" b="0" i="0" u="none" strike="noStrike">
                          <a:solidFill>
                            <a:srgbClr val="000000"/>
                          </a:solidFill>
                          <a:effectLst/>
                          <a:latin typeface="Calibri"/>
                        </a:rPr>
                        <a:t>Aussenstandsdauer</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de-DE"/>
                    </a:p>
                  </a:txBody>
                  <a:tcPr/>
                </a:tc>
                <a:tc>
                  <a:txBody>
                    <a:bodyPr/>
                    <a:lstStyle/>
                    <a:p>
                      <a:pPr algn="ctr" fontAlgn="b"/>
                      <a:r>
                        <a:rPr lang="de-DE" sz="1200" b="0" i="0" u="none" strike="noStrike">
                          <a:solidFill>
                            <a:srgbClr val="000000"/>
                          </a:solidFill>
                          <a:effectLst/>
                          <a:latin typeface="Calibri"/>
                        </a:rPr>
                        <a:t>365</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90500">
                <a:tc gridSpan="2">
                  <a:txBody>
                    <a:bodyPr/>
                    <a:lstStyle/>
                    <a:p>
                      <a:pPr algn="l" fontAlgn="b"/>
                      <a:r>
                        <a:rPr lang="de-DE" sz="1200" b="0" i="0" u="none" strike="noStrike">
                          <a:solidFill>
                            <a:srgbClr val="000000"/>
                          </a:solidFill>
                          <a:effectLst/>
                          <a:latin typeface="Calibri"/>
                        </a:rPr>
                        <a:t>Kundenforderungen</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de-DE"/>
                    </a:p>
                  </a:txBody>
                  <a:tcPr/>
                </a:tc>
                <a:tc>
                  <a:txBody>
                    <a:bodyPr/>
                    <a:lstStyle/>
                    <a:p>
                      <a:pPr algn="ctr" fontAlgn="b"/>
                      <a:r>
                        <a:rPr lang="de-DE" sz="1200" b="0" i="0" u="none" strike="noStrike">
                          <a:solidFill>
                            <a:srgbClr val="000000"/>
                          </a:solidFill>
                          <a:effectLst/>
                          <a:latin typeface="Calibri"/>
                        </a:rPr>
                        <a:t>Umschlagshäufigkeit Kunden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90500">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9"/>
                  </a:ext>
                </a:extLst>
              </a:tr>
              <a:tr h="190500">
                <a:tc gridSpan="2">
                  <a:txBody>
                    <a:bodyPr/>
                    <a:lstStyle/>
                    <a:p>
                      <a:pPr algn="l" fontAlgn="b"/>
                      <a:r>
                        <a:rPr lang="de-DE" sz="1200" b="1" i="0" u="none" strike="noStrike">
                          <a:solidFill>
                            <a:srgbClr val="000000"/>
                          </a:solidFill>
                          <a:effectLst/>
                          <a:latin typeface="Calibri"/>
                        </a:rPr>
                        <a:t>Finanzierung</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de-DE"/>
                    </a:p>
                  </a:txBody>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10"/>
                  </a:ext>
                </a:extLst>
              </a:tr>
              <a:tr h="190500">
                <a:tc gridSpan="2">
                  <a:txBody>
                    <a:bodyPr/>
                    <a:lstStyle/>
                    <a:p>
                      <a:pPr algn="l" fontAlgn="b"/>
                      <a:r>
                        <a:rPr lang="de-DE" sz="1200" b="1" i="0" u="none" strike="noStrike">
                          <a:solidFill>
                            <a:srgbClr val="FF0000"/>
                          </a:solidFill>
                          <a:effectLst/>
                          <a:latin typeface="Calibri"/>
                        </a:rPr>
                        <a:t>Eigenkapitalquote</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de-DE"/>
                    </a:p>
                  </a:txBody>
                  <a:tcPr/>
                </a:tc>
                <a:tc>
                  <a:txBody>
                    <a:bodyPr/>
                    <a:lstStyle/>
                    <a:p>
                      <a:pPr algn="ctr" fontAlgn="b"/>
                      <a:r>
                        <a:rPr lang="de-DE" sz="1200" b="0" i="0" u="none" strike="noStrike" dirty="0">
                          <a:solidFill>
                            <a:schemeClr val="tx1"/>
                          </a:solidFill>
                          <a:effectLst/>
                          <a:latin typeface="Calibri"/>
                        </a:rPr>
                        <a:t>Eigenkapital*100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190500">
                <a:tc>
                  <a:txBody>
                    <a:bodyPr/>
                    <a:lstStyle/>
                    <a:p>
                      <a:pPr algn="l" fontAlgn="b"/>
                      <a:r>
                        <a:rPr lang="de-DE" sz="12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200" b="0" i="0" u="none" strike="noStrike" dirty="0">
                          <a:solidFill>
                            <a:schemeClr val="tx1"/>
                          </a:solidFill>
                          <a:effectLst/>
                          <a:latin typeface="Calibri"/>
                        </a:rPr>
                        <a:t>Gesamtkapital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190500">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90500">
                <a:tc>
                  <a:txBody>
                    <a:bodyPr/>
                    <a:lstStyle/>
                    <a:p>
                      <a:pPr algn="l" fontAlgn="b"/>
                      <a:r>
                        <a:rPr lang="de-DE" sz="1200" b="1" i="0" u="none" strike="noStrike">
                          <a:solidFill>
                            <a:srgbClr val="FF0000"/>
                          </a:solidFill>
                          <a:effectLst/>
                          <a:latin typeface="Calibri"/>
                        </a:rPr>
                        <a:t>Fiktive</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1200" b="0" i="0" u="none" strike="noStrike" dirty="0">
                          <a:solidFill>
                            <a:srgbClr val="000000"/>
                          </a:solidFill>
                          <a:effectLst/>
                          <a:latin typeface="Calibri"/>
                        </a:rPr>
                        <a:t>Fremdkapital - Zahlungsmittel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190500">
                <a:tc gridSpan="2">
                  <a:txBody>
                    <a:bodyPr/>
                    <a:lstStyle/>
                    <a:p>
                      <a:pPr algn="l" fontAlgn="b"/>
                      <a:r>
                        <a:rPr lang="de-DE" sz="1200" b="1" i="0" u="none" strike="noStrike">
                          <a:solidFill>
                            <a:srgbClr val="FF0000"/>
                          </a:solidFill>
                          <a:effectLst/>
                          <a:latin typeface="Calibri"/>
                        </a:rPr>
                        <a:t>Schuldentilgunsdauer</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de-DE"/>
                    </a:p>
                  </a:txBody>
                  <a:tcPr/>
                </a:tc>
                <a:tc>
                  <a:txBody>
                    <a:bodyPr/>
                    <a:lstStyle/>
                    <a:p>
                      <a:pPr algn="ctr" fontAlgn="b"/>
                      <a:r>
                        <a:rPr lang="de-DE" sz="1200" b="0" i="0" u="none" strike="noStrike" dirty="0">
                          <a:solidFill>
                            <a:srgbClr val="000000"/>
                          </a:solidFill>
                          <a:effectLst/>
                          <a:latin typeface="Calibri"/>
                        </a:rPr>
                        <a:t>Cashflow p.a.</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190500">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2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90500">
                <a:tc gridSpan="2">
                  <a:txBody>
                    <a:bodyPr/>
                    <a:lstStyle/>
                    <a:p>
                      <a:pPr algn="l" fontAlgn="b"/>
                      <a:r>
                        <a:rPr lang="de-DE" sz="1200" b="0" i="0" u="none" strike="noStrike">
                          <a:solidFill>
                            <a:srgbClr val="000000"/>
                          </a:solidFill>
                          <a:effectLst/>
                          <a:latin typeface="Calibri"/>
                        </a:rPr>
                        <a:t>Goldene Finanzierungs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de-DE"/>
                    </a:p>
                  </a:txBody>
                  <a:tcPr/>
                </a:tc>
                <a:tc>
                  <a:txBody>
                    <a:bodyPr/>
                    <a:lstStyle/>
                    <a:p>
                      <a:pPr algn="ctr" fontAlgn="b"/>
                      <a:r>
                        <a:rPr lang="de-DE" sz="1200" b="0" i="0" u="none" strike="noStrike" dirty="0">
                          <a:solidFill>
                            <a:srgbClr val="000000"/>
                          </a:solidFill>
                          <a:effectLst/>
                          <a:latin typeface="Calibri"/>
                        </a:rPr>
                        <a:t>langfristiges Kapital (</a:t>
                      </a:r>
                      <a:r>
                        <a:rPr lang="de-DE" sz="1200" b="0" i="0" u="none" strike="noStrike" dirty="0" err="1">
                          <a:solidFill>
                            <a:srgbClr val="000000"/>
                          </a:solidFill>
                          <a:effectLst/>
                          <a:latin typeface="Calibri"/>
                        </a:rPr>
                        <a:t>EK+lfr</a:t>
                      </a:r>
                      <a:r>
                        <a:rPr lang="de-DE" sz="1200" b="0" i="0" u="none" strike="noStrike" dirty="0">
                          <a:solidFill>
                            <a:srgbClr val="000000"/>
                          </a:solidFill>
                          <a:effectLst/>
                          <a:latin typeface="Calibri"/>
                        </a:rPr>
                        <a:t>. FK)</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7"/>
                  </a:ext>
                </a:extLst>
              </a:tr>
              <a:tr h="190500">
                <a:tc>
                  <a:txBody>
                    <a:bodyPr/>
                    <a:lstStyle/>
                    <a:p>
                      <a:pPr algn="l" fontAlgn="b"/>
                      <a:r>
                        <a:rPr lang="de-DE" sz="1200" b="0" i="0" u="none" strike="noStrike">
                          <a:solidFill>
                            <a:srgbClr val="000000"/>
                          </a:solidFill>
                          <a:effectLst/>
                          <a:latin typeface="Calibri"/>
                        </a:rPr>
                        <a:t>regel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200" b="0" i="0" u="none" strike="noStrike" dirty="0">
                          <a:solidFill>
                            <a:srgbClr val="000000"/>
                          </a:solidFill>
                          <a:effectLst/>
                          <a:latin typeface="Calibri"/>
                        </a:rPr>
                        <a:t>Anlagevermögen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8"/>
                  </a:ext>
                </a:extLst>
              </a:tr>
              <a:tr h="190500">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90500">
                <a:tc gridSpan="2">
                  <a:txBody>
                    <a:bodyPr/>
                    <a:lstStyle/>
                    <a:p>
                      <a:pPr algn="l" fontAlgn="b"/>
                      <a:r>
                        <a:rPr lang="de-DE" sz="1200" b="0" i="0" u="none" strike="noStrike">
                          <a:solidFill>
                            <a:srgbClr val="000000"/>
                          </a:solidFill>
                          <a:effectLst/>
                          <a:latin typeface="Calibri"/>
                        </a:rPr>
                        <a:t>Umschlagshäufigkeit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de-DE"/>
                    </a:p>
                  </a:txBody>
                  <a:tcPr/>
                </a:tc>
                <a:tc>
                  <a:txBody>
                    <a:bodyPr/>
                    <a:lstStyle/>
                    <a:p>
                      <a:pPr algn="ctr" fontAlgn="b"/>
                      <a:r>
                        <a:rPr lang="de-DE" sz="1200" b="0" i="0" u="none" strike="noStrike">
                          <a:solidFill>
                            <a:srgbClr val="000000"/>
                          </a:solidFill>
                          <a:effectLst/>
                          <a:latin typeface="Calibri"/>
                        </a:rPr>
                        <a:t>WES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90500">
                <a:tc gridSpan="2">
                  <a:txBody>
                    <a:bodyPr/>
                    <a:lstStyle/>
                    <a:p>
                      <a:pPr algn="l" fontAlgn="b"/>
                      <a:r>
                        <a:rPr lang="de-DE" sz="1200" b="0" i="0" u="none" strike="noStrike">
                          <a:solidFill>
                            <a:srgbClr val="000000"/>
                          </a:solidFill>
                          <a:effectLst/>
                          <a:latin typeface="Calibri"/>
                        </a:rPr>
                        <a:t>Lieferanten</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de-DE"/>
                    </a:p>
                  </a:txBody>
                  <a:tcPr/>
                </a:tc>
                <a:tc>
                  <a:txBody>
                    <a:bodyPr/>
                    <a:lstStyle/>
                    <a:p>
                      <a:pPr algn="ctr" fontAlgn="b"/>
                      <a:r>
                        <a:rPr lang="de-DE" sz="1200" b="0" i="0" u="none" strike="noStrike">
                          <a:solidFill>
                            <a:srgbClr val="000000"/>
                          </a:solidFill>
                          <a:effectLst/>
                          <a:latin typeface="Calibri"/>
                        </a:rPr>
                        <a:t>Lieferverbindlichkeiten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21"/>
                  </a:ext>
                </a:extLst>
              </a:tr>
              <a:tr h="63500">
                <a:tc>
                  <a:txBody>
                    <a:bodyPr/>
                    <a:lstStyle/>
                    <a:p>
                      <a:pPr algn="l" fontAlgn="b"/>
                      <a:r>
                        <a:rPr lang="de-DE" sz="12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22"/>
                  </a:ext>
                </a:extLst>
              </a:tr>
              <a:tr h="190500">
                <a:tc gridSpan="2">
                  <a:txBody>
                    <a:bodyPr/>
                    <a:lstStyle/>
                    <a:p>
                      <a:pPr algn="l" fontAlgn="b"/>
                      <a:r>
                        <a:rPr lang="de-DE" sz="1200" b="0" i="0" u="none" strike="noStrike">
                          <a:solidFill>
                            <a:srgbClr val="000000"/>
                          </a:solidFill>
                          <a:effectLst/>
                          <a:latin typeface="Calibri"/>
                        </a:rPr>
                        <a:t>Aussenstandsdauer</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de-DE"/>
                    </a:p>
                  </a:txBody>
                  <a:tcPr/>
                </a:tc>
                <a:tc>
                  <a:txBody>
                    <a:bodyPr/>
                    <a:lstStyle/>
                    <a:p>
                      <a:pPr algn="ctr" fontAlgn="b"/>
                      <a:r>
                        <a:rPr lang="de-DE" sz="1200" b="0" i="0" u="none" strike="noStrike">
                          <a:solidFill>
                            <a:srgbClr val="000000"/>
                          </a:solidFill>
                          <a:effectLst/>
                          <a:latin typeface="Calibri"/>
                        </a:rPr>
                        <a:t>365</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90500">
                <a:tc gridSpan="2">
                  <a:txBody>
                    <a:bodyPr/>
                    <a:lstStyle/>
                    <a:p>
                      <a:pPr algn="l" fontAlgn="b"/>
                      <a:r>
                        <a:rPr lang="de-DE" sz="1200" b="0" i="0" u="none" strike="noStrike">
                          <a:solidFill>
                            <a:srgbClr val="000000"/>
                          </a:solidFill>
                          <a:effectLst/>
                          <a:latin typeface="Calibri"/>
                        </a:rPr>
                        <a:t>Lieferverbindlichkeiten</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de-DE"/>
                    </a:p>
                  </a:txBody>
                  <a:tcPr/>
                </a:tc>
                <a:tc>
                  <a:txBody>
                    <a:bodyPr/>
                    <a:lstStyle/>
                    <a:p>
                      <a:pPr algn="ctr" fontAlgn="b"/>
                      <a:r>
                        <a:rPr lang="de-DE" sz="1200" b="0" i="0" u="none" strike="noStrike" dirty="0">
                          <a:solidFill>
                            <a:srgbClr val="000000"/>
                          </a:solidFill>
                          <a:effectLst/>
                          <a:latin typeface="Calibri"/>
                        </a:rPr>
                        <a:t>Umschlagshäufigkeit Lieferanten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bl>
          </a:graphicData>
        </a:graphic>
      </p:graphicFrame>
      <p:graphicFrame>
        <p:nvGraphicFramePr>
          <p:cNvPr id="13" name="Tabelle 12"/>
          <p:cNvGraphicFramePr>
            <a:graphicFrameLocks noGrp="1"/>
          </p:cNvGraphicFramePr>
          <p:nvPr>
            <p:extLst>
              <p:ext uri="{D42A27DB-BD31-4B8C-83A1-F6EECF244321}">
                <p14:modId xmlns:p14="http://schemas.microsoft.com/office/powerpoint/2010/main" val="2076881636"/>
              </p:ext>
            </p:extLst>
          </p:nvPr>
        </p:nvGraphicFramePr>
        <p:xfrm>
          <a:off x="4696048" y="1526912"/>
          <a:ext cx="4279900" cy="4762500"/>
        </p:xfrm>
        <a:graphic>
          <a:graphicData uri="http://schemas.openxmlformats.org/drawingml/2006/table">
            <a:tbl>
              <a:tblPr/>
              <a:tblGrid>
                <a:gridCol w="7112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2755900">
                  <a:extLst>
                    <a:ext uri="{9D8B030D-6E8A-4147-A177-3AD203B41FA5}">
                      <a16:colId xmlns:a16="http://schemas.microsoft.com/office/drawing/2014/main" val="20002"/>
                    </a:ext>
                  </a:extLst>
                </a:gridCol>
              </a:tblGrid>
              <a:tr h="190500">
                <a:tc>
                  <a:txBody>
                    <a:bodyPr/>
                    <a:lstStyle/>
                    <a:p>
                      <a:pPr algn="l" fontAlgn="b"/>
                      <a:r>
                        <a:rPr lang="de-DE" sz="1200" b="1" i="0" u="none" strike="noStrike">
                          <a:solidFill>
                            <a:srgbClr val="000000"/>
                          </a:solidFill>
                          <a:effectLst/>
                          <a:latin typeface="Calibri"/>
                        </a:rPr>
                        <a:t>Liquidität</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de-DE" sz="12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190500">
                <a:tc>
                  <a:txBody>
                    <a:bodyPr/>
                    <a:lstStyle/>
                    <a:p>
                      <a:pPr algn="l" fontAlgn="b"/>
                      <a:r>
                        <a:rPr lang="de-DE" sz="1200" b="0" i="0" u="none" strike="noStrike">
                          <a:solidFill>
                            <a:srgbClr val="000000"/>
                          </a:solidFill>
                          <a:effectLst/>
                          <a:latin typeface="Calibri"/>
                        </a:rPr>
                        <a:t>Liquidität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1200" b="0" i="0" u="none" strike="noStrike">
                          <a:solidFill>
                            <a:srgbClr val="000000"/>
                          </a:solidFill>
                          <a:effectLst/>
                          <a:latin typeface="Calibri"/>
                        </a:rPr>
                        <a:t>Zahlungsmittel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90500">
                <a:tc>
                  <a:txBody>
                    <a:bodyPr/>
                    <a:lstStyle/>
                    <a:p>
                      <a:pPr algn="l" fontAlgn="b"/>
                      <a:r>
                        <a:rPr lang="de-DE" sz="1200" b="0" i="0" u="none" strike="noStrike">
                          <a:solidFill>
                            <a:srgbClr val="000000"/>
                          </a:solidFill>
                          <a:effectLst/>
                          <a:latin typeface="Calibri"/>
                        </a:rPr>
                        <a:t>1. Grades</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200" b="0" i="0" u="none" strike="noStrike">
                          <a:solidFill>
                            <a:srgbClr val="000000"/>
                          </a:solidFill>
                          <a:effectLst/>
                          <a:latin typeface="Calibri"/>
                        </a:rPr>
                        <a:t>kurzfristige Verbindlichkeiten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90500">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0500">
                <a:tc>
                  <a:txBody>
                    <a:bodyPr/>
                    <a:lstStyle/>
                    <a:p>
                      <a:pPr algn="l" fontAlgn="b"/>
                      <a:r>
                        <a:rPr lang="de-DE" sz="1200" b="0" i="0" u="none" strike="noStrike" dirty="0">
                          <a:solidFill>
                            <a:srgbClr val="000000"/>
                          </a:solidFill>
                          <a:effectLst/>
                          <a:latin typeface="Calibri"/>
                        </a:rPr>
                        <a:t>Liquidität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1200" b="0" i="0" u="none" strike="noStrike" dirty="0">
                          <a:solidFill>
                            <a:srgbClr val="000000"/>
                          </a:solidFill>
                          <a:effectLst/>
                          <a:latin typeface="Calibri"/>
                        </a:rPr>
                        <a:t>Zahlungsmittel + </a:t>
                      </a:r>
                      <a:r>
                        <a:rPr lang="de-DE" sz="1200" b="0" i="0" u="none" strike="noStrike" dirty="0" err="1">
                          <a:solidFill>
                            <a:srgbClr val="000000"/>
                          </a:solidFill>
                          <a:effectLst/>
                          <a:latin typeface="Calibri"/>
                        </a:rPr>
                        <a:t>kfr</a:t>
                      </a:r>
                      <a:r>
                        <a:rPr lang="de-DE" sz="1200" b="0" i="0" u="none" strike="noStrike" dirty="0">
                          <a:solidFill>
                            <a:srgbClr val="000000"/>
                          </a:solidFill>
                          <a:effectLst/>
                          <a:latin typeface="Calibri"/>
                        </a:rPr>
                        <a:t>. geb. Vermögen (Ford)</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90500">
                <a:tc>
                  <a:txBody>
                    <a:bodyPr/>
                    <a:lstStyle/>
                    <a:p>
                      <a:pPr algn="l" fontAlgn="b"/>
                      <a:r>
                        <a:rPr lang="de-DE" sz="1200" b="0" i="0" u="none" strike="noStrike">
                          <a:solidFill>
                            <a:srgbClr val="000000"/>
                          </a:solidFill>
                          <a:effectLst/>
                          <a:latin typeface="Calibri"/>
                        </a:rPr>
                        <a:t>2. Grades</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200" b="0" i="0" u="none" strike="noStrike" dirty="0">
                          <a:solidFill>
                            <a:srgbClr val="000000"/>
                          </a:solidFill>
                          <a:effectLst/>
                          <a:latin typeface="Calibri"/>
                        </a:rPr>
                        <a:t>kurzfristige Verbindlichkeiten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190500">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2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90500">
                <a:tc gridSpan="2">
                  <a:txBody>
                    <a:bodyPr/>
                    <a:lstStyle/>
                    <a:p>
                      <a:pPr algn="l" fontAlgn="b"/>
                      <a:r>
                        <a:rPr lang="de-DE" sz="1200" b="1" i="0" u="none" strike="noStrike" dirty="0">
                          <a:solidFill>
                            <a:srgbClr val="000000"/>
                          </a:solidFill>
                          <a:effectLst/>
                          <a:latin typeface="Calibri"/>
                        </a:rPr>
                        <a:t>Working Capital</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de-DE"/>
                    </a:p>
                  </a:txBody>
                  <a:tcPr/>
                </a:tc>
                <a:tc>
                  <a:txBody>
                    <a:bodyPr/>
                    <a:lstStyle/>
                    <a:p>
                      <a:pPr algn="l" fontAlgn="b"/>
                      <a:r>
                        <a:rPr lang="de-DE" sz="1200" b="0" i="0" u="none" strike="noStrike" dirty="0">
                          <a:solidFill>
                            <a:schemeClr val="tx1"/>
                          </a:solidFill>
                          <a:effectLst/>
                          <a:latin typeface="Calibri"/>
                        </a:rPr>
                        <a:t>Umlaufvermögen (ohne ARA)</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10007"/>
                  </a:ext>
                </a:extLst>
              </a:tr>
              <a:tr h="190500">
                <a:tc>
                  <a:txBody>
                    <a:bodyPr/>
                    <a:lstStyle/>
                    <a:p>
                      <a:pPr algn="l" fontAlgn="b"/>
                      <a:r>
                        <a:rPr lang="de-DE" sz="12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200" b="0" i="0" u="none" strike="noStrike" dirty="0">
                          <a:solidFill>
                            <a:schemeClr val="tx1"/>
                          </a:solidFill>
                          <a:effectLst/>
                          <a:latin typeface="Calibri"/>
                        </a:rPr>
                        <a:t>- </a:t>
                      </a:r>
                      <a:r>
                        <a:rPr lang="de-DE" sz="1200" b="0" i="0" u="none" strike="noStrike" dirty="0" err="1">
                          <a:solidFill>
                            <a:schemeClr val="tx1"/>
                          </a:solidFill>
                          <a:effectLst/>
                          <a:latin typeface="Calibri"/>
                        </a:rPr>
                        <a:t>kfr</a:t>
                      </a:r>
                      <a:r>
                        <a:rPr lang="de-DE" sz="1200" b="0" i="0" u="none" strike="noStrike" dirty="0">
                          <a:solidFill>
                            <a:schemeClr val="tx1"/>
                          </a:solidFill>
                          <a:effectLst/>
                          <a:latin typeface="Calibri"/>
                        </a:rPr>
                        <a:t> Verbindlichkeiten</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90500">
                <a:tc>
                  <a:txBody>
                    <a:bodyPr/>
                    <a:lstStyle/>
                    <a:p>
                      <a:pPr algn="l" fontAlgn="b"/>
                      <a:r>
                        <a:rPr lang="de-DE" sz="12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200" b="0" i="0" u="none" strike="noStrike" dirty="0">
                          <a:solidFill>
                            <a:schemeClr val="tx1"/>
                          </a:solidFill>
                          <a:effectLst/>
                          <a:latin typeface="Calibri"/>
                        </a:rPr>
                        <a:t>Working Capital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190500">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90500">
                <a:tc>
                  <a:txBody>
                    <a:bodyPr/>
                    <a:lstStyle/>
                    <a:p>
                      <a:pPr algn="l" fontAlgn="b"/>
                      <a:r>
                        <a:rPr lang="de-DE" sz="1200" b="0" i="0" u="none" strike="noStrike" dirty="0">
                          <a:solidFill>
                            <a:srgbClr val="FF0000"/>
                          </a:solidFill>
                          <a:effectLst/>
                          <a:latin typeface="Calibri"/>
                        </a:rPr>
                        <a:t>Cash Flow</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1200" b="0" i="0" u="none" strike="noStrike">
                          <a:solidFill>
                            <a:srgbClr val="000000"/>
                          </a:solidFill>
                          <a:effectLst/>
                          <a:latin typeface="Calibri"/>
                        </a:rPr>
                        <a:t>EGT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1"/>
                  </a:ext>
                </a:extLst>
              </a:tr>
              <a:tr h="190500">
                <a:tc>
                  <a:txBody>
                    <a:bodyPr/>
                    <a:lstStyle/>
                    <a:p>
                      <a:pPr algn="l" fontAlgn="b"/>
                      <a:r>
                        <a:rPr lang="de-DE" sz="12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ctr" fontAlgn="b"/>
                      <a:r>
                        <a:rPr lang="de-DE" sz="1200" b="0" i="0" u="none" strike="noStrike" dirty="0">
                          <a:solidFill>
                            <a:srgbClr val="000000"/>
                          </a:solidFill>
                          <a:effectLst/>
                          <a:latin typeface="Calibri"/>
                        </a:rPr>
                        <a:t>+ Abschreibungen auf Sachanlagen</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90500">
                <a:tc>
                  <a:txBody>
                    <a:bodyPr/>
                    <a:lstStyle/>
                    <a:p>
                      <a:pPr algn="l" fontAlgn="b"/>
                      <a:r>
                        <a:rPr lang="de-DE" sz="12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200" b="0" i="0" u="none" strike="noStrike">
                          <a:solidFill>
                            <a:srgbClr val="000000"/>
                          </a:solidFill>
                          <a:effectLst/>
                          <a:latin typeface="Calibri"/>
                        </a:rPr>
                        <a:t>Cash Flow (Praktikermethode)</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90500">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4"/>
                  </a:ext>
                </a:extLst>
              </a:tr>
              <a:tr h="190500">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90500">
                <a:tc gridSpan="2">
                  <a:txBody>
                    <a:bodyPr/>
                    <a:lstStyle/>
                    <a:p>
                      <a:pPr algn="l" fontAlgn="b"/>
                      <a:r>
                        <a:rPr lang="de-DE" sz="1200" b="1" i="0" u="none" strike="noStrike">
                          <a:solidFill>
                            <a:srgbClr val="FF0000"/>
                          </a:solidFill>
                          <a:effectLst/>
                          <a:latin typeface="Calibri"/>
                        </a:rPr>
                        <a:t>CF in % der</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de-DE"/>
                    </a:p>
                  </a:txBody>
                  <a:tcPr/>
                </a:tc>
                <a:tc>
                  <a:txBody>
                    <a:bodyPr/>
                    <a:lstStyle/>
                    <a:p>
                      <a:pPr algn="ctr" fontAlgn="b"/>
                      <a:r>
                        <a:rPr lang="de-DE" sz="1200" b="0" i="0" u="none" strike="noStrike" dirty="0">
                          <a:solidFill>
                            <a:srgbClr val="000000"/>
                          </a:solidFill>
                          <a:effectLst/>
                          <a:latin typeface="Calibri"/>
                        </a:rPr>
                        <a:t>Cashflow * 100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6"/>
                  </a:ext>
                </a:extLst>
              </a:tr>
              <a:tr h="190500">
                <a:tc gridSpan="2">
                  <a:txBody>
                    <a:bodyPr/>
                    <a:lstStyle/>
                    <a:p>
                      <a:pPr algn="l" fontAlgn="b"/>
                      <a:r>
                        <a:rPr lang="de-DE" sz="1200" b="1" i="0" u="none" strike="noStrike">
                          <a:solidFill>
                            <a:srgbClr val="FF0000"/>
                          </a:solidFill>
                          <a:effectLst/>
                          <a:latin typeface="Calibri"/>
                        </a:rPr>
                        <a:t>Betriebsleistung</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de-DE"/>
                    </a:p>
                  </a:txBody>
                  <a:tcPr/>
                </a:tc>
                <a:tc>
                  <a:txBody>
                    <a:bodyPr/>
                    <a:lstStyle/>
                    <a:p>
                      <a:pPr algn="ctr" fontAlgn="b"/>
                      <a:r>
                        <a:rPr lang="de-DE" sz="1200" b="0" i="0" u="none" strike="noStrike" dirty="0">
                          <a:solidFill>
                            <a:srgbClr val="000000"/>
                          </a:solidFill>
                          <a:effectLst/>
                          <a:latin typeface="Calibri"/>
                        </a:rPr>
                        <a:t>Betriebsleistung (Umsatz)</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
                  </a:ext>
                </a:extLst>
              </a:tr>
              <a:tr h="190500">
                <a:tc>
                  <a:txBody>
                    <a:bodyPr/>
                    <a:lstStyle/>
                    <a:p>
                      <a:pPr algn="l" fontAlgn="b"/>
                      <a:r>
                        <a:rPr lang="de-DE" sz="1200" b="1" i="0" u="none" strike="noStrike">
                          <a:solidFill>
                            <a:srgbClr val="FF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12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18"/>
                  </a:ext>
                </a:extLst>
              </a:tr>
              <a:tr h="190500">
                <a:tc gridSpan="2">
                  <a:txBody>
                    <a:bodyPr/>
                    <a:lstStyle/>
                    <a:p>
                      <a:pPr algn="l" fontAlgn="b"/>
                      <a:r>
                        <a:rPr lang="de-DE" sz="1200" b="1" i="0" u="none" strike="noStrike" dirty="0">
                          <a:solidFill>
                            <a:srgbClr val="000000"/>
                          </a:solidFill>
                          <a:effectLst/>
                          <a:latin typeface="Calibri"/>
                        </a:rPr>
                        <a:t>Rentabilität und Ertrag</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de-DE"/>
                    </a:p>
                  </a:txBody>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19"/>
                  </a:ext>
                </a:extLst>
              </a:tr>
              <a:tr h="190500">
                <a:tc gridSpan="2">
                  <a:txBody>
                    <a:bodyPr/>
                    <a:lstStyle/>
                    <a:p>
                      <a:pPr algn="l" fontAlgn="b"/>
                      <a:r>
                        <a:rPr lang="de-DE" sz="1200" b="0" i="0" u="none" strike="noStrike">
                          <a:solidFill>
                            <a:srgbClr val="000000"/>
                          </a:solidFill>
                          <a:effectLst/>
                          <a:latin typeface="Calibri"/>
                        </a:rPr>
                        <a:t>Eigenkapital</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de-DE"/>
                    </a:p>
                  </a:txBody>
                  <a:tcPr/>
                </a:tc>
                <a:tc>
                  <a:txBody>
                    <a:bodyPr/>
                    <a:lstStyle/>
                    <a:p>
                      <a:pPr algn="ctr" fontAlgn="b"/>
                      <a:r>
                        <a:rPr lang="de-DE" sz="1200" b="0" i="0" u="none" strike="noStrike">
                          <a:solidFill>
                            <a:srgbClr val="000000"/>
                          </a:solidFill>
                          <a:effectLst/>
                          <a:latin typeface="Calibri"/>
                        </a:rPr>
                        <a:t>EGT (Gewinn)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90500">
                <a:tc gridSpan="2">
                  <a:txBody>
                    <a:bodyPr/>
                    <a:lstStyle/>
                    <a:p>
                      <a:pPr algn="l" fontAlgn="b"/>
                      <a:r>
                        <a:rPr lang="de-DE" sz="1200" b="0" i="0" u="none" strike="noStrike">
                          <a:solidFill>
                            <a:srgbClr val="000000"/>
                          </a:solidFill>
                          <a:effectLst/>
                          <a:latin typeface="Calibri"/>
                        </a:rPr>
                        <a:t>Rentabilität</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de-DE"/>
                    </a:p>
                  </a:txBody>
                  <a:tcPr/>
                </a:tc>
                <a:tc>
                  <a:txBody>
                    <a:bodyPr/>
                    <a:lstStyle/>
                    <a:p>
                      <a:pPr algn="ctr" fontAlgn="b"/>
                      <a:r>
                        <a:rPr lang="de-DE" sz="1200" b="0" i="0" u="none" strike="noStrike">
                          <a:solidFill>
                            <a:srgbClr val="000000"/>
                          </a:solidFill>
                          <a:effectLst/>
                          <a:latin typeface="Calibri"/>
                        </a:rPr>
                        <a:t>Eigenkapital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90500">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2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90500">
                <a:tc gridSpan="2">
                  <a:txBody>
                    <a:bodyPr/>
                    <a:lstStyle/>
                    <a:p>
                      <a:pPr algn="l" fontAlgn="b"/>
                      <a:r>
                        <a:rPr lang="de-DE" sz="1200" b="1" i="0" u="none" strike="noStrike">
                          <a:solidFill>
                            <a:srgbClr val="FF0000"/>
                          </a:solidFill>
                          <a:effectLst/>
                          <a:latin typeface="Calibri"/>
                        </a:rPr>
                        <a:t>Gesamtkapital</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de-DE"/>
                    </a:p>
                  </a:txBody>
                  <a:tcPr/>
                </a:tc>
                <a:tc>
                  <a:txBody>
                    <a:bodyPr/>
                    <a:lstStyle/>
                    <a:p>
                      <a:pPr algn="ctr" fontAlgn="b"/>
                      <a:r>
                        <a:rPr lang="de-DE" sz="1200" b="0" i="0" u="none" strike="noStrike" dirty="0">
                          <a:solidFill>
                            <a:srgbClr val="000000"/>
                          </a:solidFill>
                          <a:effectLst/>
                          <a:latin typeface="Calibri"/>
                        </a:rPr>
                        <a:t>EGT + Fremdkapitalzinsen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23"/>
                  </a:ext>
                </a:extLst>
              </a:tr>
              <a:tr h="190500">
                <a:tc gridSpan="2">
                  <a:txBody>
                    <a:bodyPr/>
                    <a:lstStyle/>
                    <a:p>
                      <a:pPr algn="l" fontAlgn="b"/>
                      <a:r>
                        <a:rPr lang="de-DE" sz="1200" b="1" i="0" u="none" strike="noStrike">
                          <a:solidFill>
                            <a:srgbClr val="FF0000"/>
                          </a:solidFill>
                          <a:effectLst/>
                          <a:latin typeface="Calibri"/>
                        </a:rPr>
                        <a:t>Rentabilität</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de-DE"/>
                    </a:p>
                  </a:txBody>
                  <a:tcPr/>
                </a:tc>
                <a:tc>
                  <a:txBody>
                    <a:bodyPr/>
                    <a:lstStyle/>
                    <a:p>
                      <a:pPr algn="ctr" fontAlgn="b"/>
                      <a:r>
                        <a:rPr lang="de-DE" sz="1200" b="0" i="0" u="none" strike="noStrike" dirty="0">
                          <a:solidFill>
                            <a:srgbClr val="000000"/>
                          </a:solidFill>
                          <a:effectLst/>
                          <a:latin typeface="Calibri"/>
                        </a:rPr>
                        <a:t>Gesamtkapital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24"/>
                  </a:ext>
                </a:extLst>
              </a:tr>
            </a:tbl>
          </a:graphicData>
        </a:graphic>
      </p:graphicFrame>
      <p:sp>
        <p:nvSpPr>
          <p:cNvPr id="14" name="Titel 13"/>
          <p:cNvSpPr>
            <a:spLocks noGrp="1"/>
          </p:cNvSpPr>
          <p:nvPr>
            <p:ph type="title"/>
          </p:nvPr>
        </p:nvSpPr>
        <p:spPr>
          <a:xfrm>
            <a:off x="305542" y="229673"/>
            <a:ext cx="8229600" cy="990600"/>
          </a:xfrm>
        </p:spPr>
        <p:txBody>
          <a:bodyPr>
            <a:normAutofit/>
          </a:bodyPr>
          <a:lstStyle/>
          <a:p>
            <a:r>
              <a:rPr lang="de-DE" sz="2800" dirty="0"/>
              <a:t>Weitere Kennzahlen (die wichtigsten – gelb)</a:t>
            </a:r>
          </a:p>
        </p:txBody>
      </p:sp>
    </p:spTree>
    <p:extLst>
      <p:ext uri="{BB962C8B-B14F-4D97-AF65-F5344CB8AC3E}">
        <p14:creationId xmlns:p14="http://schemas.microsoft.com/office/powerpoint/2010/main" val="3886449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0" y="495300"/>
            <a:ext cx="9144000" cy="5863717"/>
          </a:xfrm>
          <a:prstGeom prst="rect">
            <a:avLst/>
          </a:prstGeom>
        </p:spPr>
      </p:pic>
    </p:spTree>
    <p:extLst>
      <p:ext uri="{BB962C8B-B14F-4D97-AF65-F5344CB8AC3E}">
        <p14:creationId xmlns:p14="http://schemas.microsoft.com/office/powerpoint/2010/main" val="428645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2163165" y="283883"/>
            <a:ext cx="5591306" cy="3391646"/>
          </a:xfrm>
          <a:prstGeom prst="rect">
            <a:avLst/>
          </a:prstGeom>
        </p:spPr>
      </p:pic>
      <p:pic>
        <p:nvPicPr>
          <p:cNvPr id="5" name="Bild 4"/>
          <p:cNvPicPr>
            <a:picLocks noChangeAspect="1"/>
          </p:cNvPicPr>
          <p:nvPr/>
        </p:nvPicPr>
        <p:blipFill>
          <a:blip r:embed="rId3"/>
          <a:stretch>
            <a:fillRect/>
          </a:stretch>
        </p:blipFill>
        <p:spPr>
          <a:xfrm>
            <a:off x="1957293" y="3675529"/>
            <a:ext cx="5393766" cy="3089550"/>
          </a:xfrm>
          <a:prstGeom prst="rect">
            <a:avLst/>
          </a:prstGeom>
        </p:spPr>
      </p:pic>
    </p:spTree>
    <p:extLst>
      <p:ext uri="{BB962C8B-B14F-4D97-AF65-F5344CB8AC3E}">
        <p14:creationId xmlns:p14="http://schemas.microsoft.com/office/powerpoint/2010/main" val="3184148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2063"/>
            <a:ext cx="8229600" cy="990600"/>
          </a:xfrm>
        </p:spPr>
        <p:txBody>
          <a:bodyPr/>
          <a:lstStyle/>
          <a:p>
            <a:r>
              <a:rPr lang="de-DE" dirty="0"/>
              <a:t>Struktur der Bilanzanalyse</a:t>
            </a:r>
          </a:p>
        </p:txBody>
      </p:sp>
      <p:graphicFrame>
        <p:nvGraphicFramePr>
          <p:cNvPr id="7" name="Tabelle 6"/>
          <p:cNvGraphicFramePr>
            <a:graphicFrameLocks noGrp="1"/>
          </p:cNvGraphicFramePr>
          <p:nvPr>
            <p:extLst>
              <p:ext uri="{D42A27DB-BD31-4B8C-83A1-F6EECF244321}">
                <p14:modId xmlns:p14="http://schemas.microsoft.com/office/powerpoint/2010/main" val="1920530445"/>
              </p:ext>
            </p:extLst>
          </p:nvPr>
        </p:nvGraphicFramePr>
        <p:xfrm>
          <a:off x="153493" y="1582978"/>
          <a:ext cx="8750646" cy="2088800"/>
        </p:xfrm>
        <a:graphic>
          <a:graphicData uri="http://schemas.openxmlformats.org/drawingml/2006/table">
            <a:tbl>
              <a:tblPr/>
              <a:tblGrid>
                <a:gridCol w="1358869">
                  <a:extLst>
                    <a:ext uri="{9D8B030D-6E8A-4147-A177-3AD203B41FA5}">
                      <a16:colId xmlns:a16="http://schemas.microsoft.com/office/drawing/2014/main" val="20000"/>
                    </a:ext>
                  </a:extLst>
                </a:gridCol>
                <a:gridCol w="2436592">
                  <a:extLst>
                    <a:ext uri="{9D8B030D-6E8A-4147-A177-3AD203B41FA5}">
                      <a16:colId xmlns:a16="http://schemas.microsoft.com/office/drawing/2014/main" val="20001"/>
                    </a:ext>
                  </a:extLst>
                </a:gridCol>
                <a:gridCol w="1089438">
                  <a:extLst>
                    <a:ext uri="{9D8B030D-6E8A-4147-A177-3AD203B41FA5}">
                      <a16:colId xmlns:a16="http://schemas.microsoft.com/office/drawing/2014/main" val="20002"/>
                    </a:ext>
                  </a:extLst>
                </a:gridCol>
                <a:gridCol w="855150">
                  <a:extLst>
                    <a:ext uri="{9D8B030D-6E8A-4147-A177-3AD203B41FA5}">
                      <a16:colId xmlns:a16="http://schemas.microsoft.com/office/drawing/2014/main" val="20003"/>
                    </a:ext>
                  </a:extLst>
                </a:gridCol>
                <a:gridCol w="3010597">
                  <a:extLst>
                    <a:ext uri="{9D8B030D-6E8A-4147-A177-3AD203B41FA5}">
                      <a16:colId xmlns:a16="http://schemas.microsoft.com/office/drawing/2014/main" val="20004"/>
                    </a:ext>
                  </a:extLst>
                </a:gridCol>
              </a:tblGrid>
              <a:tr h="165253">
                <a:tc>
                  <a:txBody>
                    <a:bodyPr/>
                    <a:lstStyle/>
                    <a:p>
                      <a:pPr algn="l" fontAlgn="b"/>
                      <a:r>
                        <a:rPr lang="de-DE" sz="1200" b="1" i="0" u="none" strike="noStrike">
                          <a:solidFill>
                            <a:srgbClr val="000000"/>
                          </a:solidFill>
                          <a:effectLst/>
                          <a:latin typeface="Calibri"/>
                        </a:rPr>
                        <a:t>Analyse</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200" b="1" i="0" u="none" strike="noStrike">
                          <a:solidFill>
                            <a:srgbClr val="000000"/>
                          </a:solidFill>
                          <a:effectLst/>
                          <a:latin typeface="Calibri"/>
                        </a:rPr>
                        <a:t>Was wird analysiert?... Entwicklung von</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200" b="1" i="0" u="none" strike="noStrike">
                          <a:solidFill>
                            <a:srgbClr val="000000"/>
                          </a:solidFill>
                          <a:effectLst/>
                          <a:latin typeface="Calibri"/>
                        </a:rPr>
                        <a:t>Wo</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200" b="1" i="0" u="none" strike="noStrike">
                          <a:solidFill>
                            <a:srgbClr val="000000"/>
                          </a:solidFill>
                          <a:effectLst/>
                          <a:latin typeface="Calibri"/>
                        </a:rPr>
                        <a:t>Wie?</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200" b="1" i="0" u="none" strike="noStrike">
                          <a:solidFill>
                            <a:srgbClr val="000000"/>
                          </a:solidFill>
                          <a:effectLst/>
                          <a:latin typeface="Calibri"/>
                        </a:rPr>
                        <a:t>Aussage</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98304">
                <a:tc>
                  <a:txBody>
                    <a:bodyPr/>
                    <a:lstStyle/>
                    <a:p>
                      <a:pPr algn="l" fontAlgn="b"/>
                      <a:r>
                        <a:rPr lang="de-DE" sz="1200" b="1" i="0" u="none" strike="noStrike">
                          <a:solidFill>
                            <a:srgbClr val="000000"/>
                          </a:solidFill>
                          <a:effectLst/>
                          <a:latin typeface="Calibri"/>
                        </a:rPr>
                        <a:t>Etrag</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DE" sz="1200" b="1" i="0" u="none" strike="noStrike">
                          <a:solidFill>
                            <a:srgbClr val="000000"/>
                          </a:solidFill>
                          <a:effectLst/>
                          <a:latin typeface="Calibri"/>
                        </a:rPr>
                        <a:t>Umsatz</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DE" sz="1200" b="1" i="0" u="none" strike="noStrike">
                          <a:solidFill>
                            <a:srgbClr val="000000"/>
                          </a:solidFill>
                          <a:effectLst/>
                          <a:latin typeface="Calibri"/>
                        </a:rPr>
                        <a:t>GuV</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DE" sz="1200" b="0" i="0" u="none" strike="noStrike">
                          <a:solidFill>
                            <a:srgbClr val="000000"/>
                          </a:solidFill>
                          <a:effectLst/>
                          <a:latin typeface="ＭＳ ゴシック"/>
                        </a:rPr>
                        <a:t>∧,∨, %,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DE" sz="1200" b="0" i="0" u="none" strike="noStrike">
                          <a:solidFill>
                            <a:srgbClr val="000000"/>
                          </a:solidFill>
                          <a:effectLst/>
                          <a:latin typeface="Calibri"/>
                        </a:rPr>
                        <a:t>Wachstum, Marktanteil,...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98304">
                <a:tc>
                  <a:txBody>
                    <a:bodyPr/>
                    <a:lstStyle/>
                    <a:p>
                      <a:pPr algn="l" fontAlgn="b"/>
                      <a:r>
                        <a:rPr lang="de-DE" sz="12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200" b="1" i="0" u="none" strike="noStrike">
                          <a:solidFill>
                            <a:srgbClr val="000000"/>
                          </a:solidFill>
                          <a:effectLst/>
                          <a:latin typeface="Calibri"/>
                        </a:rPr>
                        <a:t>Aufwände, Gewinn od Verlust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200" b="1" i="0" u="none" strike="noStrike">
                          <a:solidFill>
                            <a:srgbClr val="000000"/>
                          </a:solidFill>
                          <a:effectLst/>
                          <a:latin typeface="Calibri"/>
                        </a:rPr>
                        <a:t>GuV</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a:solidFill>
                            <a:srgbClr val="000000"/>
                          </a:solidFill>
                          <a:effectLst/>
                          <a:latin typeface="ＭＳ ゴシック"/>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a:solidFill>
                            <a:srgbClr val="000000"/>
                          </a:solidFill>
                          <a:effectLst/>
                          <a:latin typeface="Calibri"/>
                        </a:rPr>
                        <a:t>Profitabilität, Verlust, ... Steigerungsraten Vergl.</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8304">
                <a:tc>
                  <a:txBody>
                    <a:bodyPr/>
                    <a:lstStyle/>
                    <a:p>
                      <a:pPr algn="l" fontAlgn="b"/>
                      <a:r>
                        <a:rPr lang="de-DE" sz="1200" b="1" i="0" u="none" strike="noStrike">
                          <a:solidFill>
                            <a:srgbClr val="000000"/>
                          </a:solidFill>
                          <a:effectLst/>
                          <a:latin typeface="Calibri"/>
                        </a:rPr>
                        <a:t>Liquidität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1" i="0" u="none" strike="noStrike">
                          <a:solidFill>
                            <a:srgbClr val="000000"/>
                          </a:solidFill>
                          <a:effectLst/>
                          <a:latin typeface="Calibri"/>
                        </a:rPr>
                        <a:t>Cash Flow, Entschuldung, liquide Mittel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1" i="0" u="none" strike="noStrike">
                          <a:solidFill>
                            <a:srgbClr val="000000"/>
                          </a:solidFill>
                          <a:effectLst/>
                          <a:latin typeface="Calibri"/>
                        </a:rPr>
                        <a:t>GuV und Bilanz</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ＭＳ ゴシック"/>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a:solidFill>
                            <a:srgbClr val="000000"/>
                          </a:solidFill>
                          <a:effectLst/>
                          <a:latin typeface="Calibri"/>
                        </a:rPr>
                        <a:t>Selbstfinanzierungskraft, Dauer der Entschuldung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8304">
                <a:tc>
                  <a:txBody>
                    <a:bodyPr/>
                    <a:lstStyle/>
                    <a:p>
                      <a:pPr algn="l" fontAlgn="b"/>
                      <a:r>
                        <a:rPr lang="de-DE" sz="1200" b="1" i="0" u="none" strike="noStrike">
                          <a:solidFill>
                            <a:srgbClr val="000000"/>
                          </a:solidFill>
                          <a:effectLst/>
                          <a:latin typeface="Calibri"/>
                        </a:rPr>
                        <a:t>Investition, Vermögen</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1" i="0" u="none" strike="noStrike">
                          <a:solidFill>
                            <a:srgbClr val="000000"/>
                          </a:solidFill>
                          <a:effectLst/>
                          <a:latin typeface="Calibri"/>
                        </a:rPr>
                        <a:t>AV, UV,</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1" i="0" u="none" strike="noStrike">
                          <a:solidFill>
                            <a:srgbClr val="000000"/>
                          </a:solidFill>
                          <a:effectLst/>
                          <a:latin typeface="Calibri"/>
                        </a:rPr>
                        <a:t>Bilanz (Aktiva)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ＭＳ ゴシック"/>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a:solidFill>
                            <a:srgbClr val="000000"/>
                          </a:solidFill>
                          <a:effectLst/>
                          <a:latin typeface="Calibri"/>
                        </a:rPr>
                        <a:t>Intensität der Vermögensverwendung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8304">
                <a:tc>
                  <a:txBody>
                    <a:bodyPr/>
                    <a:lstStyle/>
                    <a:p>
                      <a:pPr algn="l" fontAlgn="b"/>
                      <a:r>
                        <a:rPr lang="de-DE" sz="1200" b="1"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1" i="0" u="none" strike="noStrike">
                          <a:solidFill>
                            <a:srgbClr val="000000"/>
                          </a:solidFill>
                          <a:effectLst/>
                          <a:latin typeface="Calibri"/>
                        </a:rPr>
                        <a:t>Forderungen, Vorräte,...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1" i="0" u="none" strike="noStrike">
                          <a:solidFill>
                            <a:srgbClr val="000000"/>
                          </a:solidFill>
                          <a:effectLst/>
                          <a:latin typeface="Calibri"/>
                        </a:rPr>
                        <a:t>Bilanz (Aktiva)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ＭＳ ゴシック"/>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a:solidFill>
                            <a:srgbClr val="000000"/>
                          </a:solidFill>
                          <a:effectLst/>
                          <a:latin typeface="Calibri"/>
                        </a:rPr>
                        <a:t>Forderungen, Zahlungseingänge etc.</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8304">
                <a:tc>
                  <a:txBody>
                    <a:bodyPr/>
                    <a:lstStyle/>
                    <a:p>
                      <a:pPr algn="l" fontAlgn="b"/>
                      <a:r>
                        <a:rPr lang="de-DE" sz="1200" b="1" i="0" u="none" strike="noStrike">
                          <a:solidFill>
                            <a:srgbClr val="000000"/>
                          </a:solidFill>
                          <a:effectLst/>
                          <a:latin typeface="Calibri"/>
                        </a:rPr>
                        <a:t>Finanzierung</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DE" sz="1200" b="1" i="0" u="none" strike="noStrike">
                          <a:solidFill>
                            <a:srgbClr val="000000"/>
                          </a:solidFill>
                          <a:effectLst/>
                          <a:latin typeface="Calibri"/>
                        </a:rPr>
                        <a:t>EK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DE" sz="1200" b="1" i="0" u="none" strike="noStrike">
                          <a:solidFill>
                            <a:srgbClr val="000000"/>
                          </a:solidFill>
                          <a:effectLst/>
                          <a:latin typeface="Calibri"/>
                        </a:rPr>
                        <a:t>Bilanz (Passiva)</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e-DE" sz="1200" b="0" i="0" u="none" strike="noStrike">
                          <a:solidFill>
                            <a:srgbClr val="000000"/>
                          </a:solidFill>
                          <a:effectLst/>
                          <a:latin typeface="ＭＳ ゴシック"/>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a:solidFill>
                            <a:srgbClr val="000000"/>
                          </a:solidFill>
                          <a:effectLst/>
                          <a:latin typeface="Calibri"/>
                        </a:rPr>
                        <a:t>Stabilität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198304">
                <a:tc>
                  <a:txBody>
                    <a:bodyPr/>
                    <a:lstStyle/>
                    <a:p>
                      <a:pPr algn="l" fontAlgn="b"/>
                      <a:r>
                        <a:rPr lang="de-DE" sz="12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200" b="1" i="0" u="none" strike="noStrike">
                          <a:solidFill>
                            <a:srgbClr val="000000"/>
                          </a:solidFill>
                          <a:effectLst/>
                          <a:latin typeface="Calibri"/>
                        </a:rPr>
                        <a:t>FK (Schulden)</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200" b="1" i="0" u="none" strike="noStrike">
                          <a:solidFill>
                            <a:srgbClr val="000000"/>
                          </a:solidFill>
                          <a:effectLst/>
                          <a:latin typeface="Calibri"/>
                        </a:rPr>
                        <a:t>Bilanz (Passiva)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ＭＳ ゴシック"/>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Calibri"/>
                        </a:rPr>
                        <a:t>Stabilität</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47521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3611211512"/>
              </p:ext>
            </p:extLst>
          </p:nvPr>
        </p:nvGraphicFramePr>
        <p:xfrm>
          <a:off x="305346" y="1725531"/>
          <a:ext cx="8229600" cy="4830797"/>
        </p:xfrm>
        <a:graphic>
          <a:graphicData uri="http://schemas.openxmlformats.org/drawingml/2006/table">
            <a:tbl>
              <a:tblPr/>
              <a:tblGrid>
                <a:gridCol w="171262">
                  <a:extLst>
                    <a:ext uri="{9D8B030D-6E8A-4147-A177-3AD203B41FA5}">
                      <a16:colId xmlns:a16="http://schemas.microsoft.com/office/drawing/2014/main" val="20000"/>
                    </a:ext>
                  </a:extLst>
                </a:gridCol>
                <a:gridCol w="2136271">
                  <a:extLst>
                    <a:ext uri="{9D8B030D-6E8A-4147-A177-3AD203B41FA5}">
                      <a16:colId xmlns:a16="http://schemas.microsoft.com/office/drawing/2014/main" val="20001"/>
                    </a:ext>
                  </a:extLst>
                </a:gridCol>
                <a:gridCol w="585897">
                  <a:extLst>
                    <a:ext uri="{9D8B030D-6E8A-4147-A177-3AD203B41FA5}">
                      <a16:colId xmlns:a16="http://schemas.microsoft.com/office/drawing/2014/main" val="20002"/>
                    </a:ext>
                  </a:extLst>
                </a:gridCol>
                <a:gridCol w="585897">
                  <a:extLst>
                    <a:ext uri="{9D8B030D-6E8A-4147-A177-3AD203B41FA5}">
                      <a16:colId xmlns:a16="http://schemas.microsoft.com/office/drawing/2014/main" val="20003"/>
                    </a:ext>
                  </a:extLst>
                </a:gridCol>
                <a:gridCol w="468718">
                  <a:extLst>
                    <a:ext uri="{9D8B030D-6E8A-4147-A177-3AD203B41FA5}">
                      <a16:colId xmlns:a16="http://schemas.microsoft.com/office/drawing/2014/main" val="20004"/>
                    </a:ext>
                  </a:extLst>
                </a:gridCol>
                <a:gridCol w="171262">
                  <a:extLst>
                    <a:ext uri="{9D8B030D-6E8A-4147-A177-3AD203B41FA5}">
                      <a16:colId xmlns:a16="http://schemas.microsoft.com/office/drawing/2014/main" val="20005"/>
                    </a:ext>
                  </a:extLst>
                </a:gridCol>
                <a:gridCol w="2379643">
                  <a:extLst>
                    <a:ext uri="{9D8B030D-6E8A-4147-A177-3AD203B41FA5}">
                      <a16:colId xmlns:a16="http://schemas.microsoft.com/office/drawing/2014/main" val="20006"/>
                    </a:ext>
                  </a:extLst>
                </a:gridCol>
                <a:gridCol w="585897">
                  <a:extLst>
                    <a:ext uri="{9D8B030D-6E8A-4147-A177-3AD203B41FA5}">
                      <a16:colId xmlns:a16="http://schemas.microsoft.com/office/drawing/2014/main" val="20007"/>
                    </a:ext>
                  </a:extLst>
                </a:gridCol>
                <a:gridCol w="585897">
                  <a:extLst>
                    <a:ext uri="{9D8B030D-6E8A-4147-A177-3AD203B41FA5}">
                      <a16:colId xmlns:a16="http://schemas.microsoft.com/office/drawing/2014/main" val="20008"/>
                    </a:ext>
                  </a:extLst>
                </a:gridCol>
                <a:gridCol w="558856">
                  <a:extLst>
                    <a:ext uri="{9D8B030D-6E8A-4147-A177-3AD203B41FA5}">
                      <a16:colId xmlns:a16="http://schemas.microsoft.com/office/drawing/2014/main" val="20009"/>
                    </a:ext>
                  </a:extLst>
                </a:gridCol>
              </a:tblGrid>
              <a:tr h="198304">
                <a:tc>
                  <a:txBody>
                    <a:bodyPr/>
                    <a:lstStyle/>
                    <a:p>
                      <a:pPr algn="l" fontAlgn="b"/>
                      <a:r>
                        <a:rPr lang="de-DE" sz="900" b="0" i="0" u="none" strike="noStrike">
                          <a:solidFill>
                            <a:srgbClr val="000000"/>
                          </a:solidFill>
                          <a:effectLst/>
                          <a:latin typeface="Calibri"/>
                        </a:rPr>
                        <a:t> </a:t>
                      </a:r>
                    </a:p>
                  </a:txBody>
                  <a:tcPr marL="0" marR="0" marT="0" marB="0" anchor="b">
                    <a:lnL>
                      <a:noFill/>
                    </a:lnL>
                    <a:lnR>
                      <a:noFill/>
                    </a:lnR>
                    <a:lnT>
                      <a:noFill/>
                    </a:lnT>
                    <a:lnB>
                      <a:noFill/>
                    </a:lnB>
                    <a:solidFill>
                      <a:srgbClr val="FFFF00"/>
                    </a:solidFill>
                  </a:tcPr>
                </a:tc>
                <a:tc>
                  <a:txBody>
                    <a:bodyPr/>
                    <a:lstStyle/>
                    <a:p>
                      <a:pPr algn="l" fontAlgn="b"/>
                      <a:r>
                        <a:rPr lang="de-DE" sz="900" b="0" i="0" u="none" strike="noStrike">
                          <a:solidFill>
                            <a:srgbClr val="000000"/>
                          </a:solidFill>
                          <a:effectLst/>
                          <a:latin typeface="Calibri"/>
                        </a:rPr>
                        <a:t>Vinotrade GmbH</a:t>
                      </a:r>
                    </a:p>
                  </a:txBody>
                  <a:tcPr marL="0" marR="0" marT="0" marB="0" anchor="b">
                    <a:lnL>
                      <a:noFill/>
                    </a:lnL>
                    <a:lnR>
                      <a:noFill/>
                    </a:lnR>
                    <a:lnT>
                      <a:noFill/>
                    </a:lnT>
                    <a:lnB>
                      <a:noFill/>
                    </a:lnB>
                    <a:solidFill>
                      <a:srgbClr val="FFFF00"/>
                    </a:solidFill>
                  </a:tcPr>
                </a:tc>
                <a:tc>
                  <a:txBody>
                    <a:bodyPr/>
                    <a:lstStyle/>
                    <a:p>
                      <a:pPr algn="l" fontAlgn="b"/>
                      <a:r>
                        <a:rPr lang="de-DE" sz="900" b="0" i="0" u="none" strike="noStrike">
                          <a:solidFill>
                            <a:srgbClr val="000000"/>
                          </a:solidFill>
                          <a:effectLst/>
                          <a:latin typeface="Calibri"/>
                        </a:rPr>
                        <a:t> </a:t>
                      </a:r>
                    </a:p>
                  </a:txBody>
                  <a:tcPr marL="0" marR="0" marT="0" marB="0" anchor="b">
                    <a:lnL>
                      <a:noFill/>
                    </a:lnL>
                    <a:lnR>
                      <a:noFill/>
                    </a:lnR>
                    <a:lnT>
                      <a:noFill/>
                    </a:lnT>
                    <a:lnB>
                      <a:noFill/>
                    </a:lnB>
                    <a:solidFill>
                      <a:srgbClr val="FFFF00"/>
                    </a:solidFill>
                  </a:tcPr>
                </a:tc>
                <a:tc>
                  <a:txBody>
                    <a:bodyPr/>
                    <a:lstStyle/>
                    <a:p>
                      <a:pPr algn="l" fontAlgn="b"/>
                      <a:r>
                        <a:rPr lang="de-DE" sz="900" b="0" i="0" u="none" strike="noStrike">
                          <a:solidFill>
                            <a:srgbClr val="000000"/>
                          </a:solidFill>
                          <a:effectLst/>
                          <a:latin typeface="Calibri"/>
                        </a:rPr>
                        <a:t> </a:t>
                      </a:r>
                    </a:p>
                  </a:txBody>
                  <a:tcPr marL="0" marR="0" marT="0" marB="0" anchor="b">
                    <a:lnL>
                      <a:noFill/>
                    </a:lnL>
                    <a:lnR>
                      <a:noFill/>
                    </a:lnR>
                    <a:lnT>
                      <a:noFill/>
                    </a:lnT>
                    <a:lnB>
                      <a:noFill/>
                    </a:lnB>
                    <a:solidFill>
                      <a:srgbClr val="FFFF00"/>
                    </a:solidFill>
                  </a:tcPr>
                </a:tc>
                <a:tc>
                  <a:txBody>
                    <a:bodyPr/>
                    <a:lstStyle/>
                    <a:p>
                      <a:pPr algn="l" fontAlgn="b"/>
                      <a:r>
                        <a:rPr lang="de-DE" sz="900" b="0" i="0" u="none" strike="noStrike">
                          <a:solidFill>
                            <a:srgbClr val="000000"/>
                          </a:solidFill>
                          <a:effectLst/>
                          <a:latin typeface="Calibri"/>
                        </a:rPr>
                        <a:t> </a:t>
                      </a:r>
                    </a:p>
                  </a:txBody>
                  <a:tcPr marL="0" marR="0" marT="0" marB="0" anchor="b">
                    <a:lnL>
                      <a:noFill/>
                    </a:lnL>
                    <a:lnR>
                      <a:noFill/>
                    </a:lnR>
                    <a:lnT>
                      <a:noFill/>
                    </a:lnT>
                    <a:lnB>
                      <a:noFill/>
                    </a:lnB>
                    <a:solidFill>
                      <a:srgbClr val="FFFF00"/>
                    </a:solidFill>
                  </a:tcPr>
                </a:tc>
                <a:tc>
                  <a:txBody>
                    <a:bodyPr/>
                    <a:lstStyle/>
                    <a:p>
                      <a:pPr algn="l" fontAlgn="b"/>
                      <a:r>
                        <a:rPr lang="de-DE" sz="900" b="0" i="0" u="none" strike="noStrike">
                          <a:solidFill>
                            <a:srgbClr val="000000"/>
                          </a:solidFill>
                          <a:effectLst/>
                          <a:latin typeface="Calibri"/>
                        </a:rPr>
                        <a:t> </a:t>
                      </a:r>
                    </a:p>
                  </a:txBody>
                  <a:tcPr marL="0" marR="0" marT="0" marB="0" anchor="b">
                    <a:lnL>
                      <a:noFill/>
                    </a:lnL>
                    <a:lnR>
                      <a:noFill/>
                    </a:lnR>
                    <a:lnT>
                      <a:noFill/>
                    </a:lnT>
                    <a:lnB>
                      <a:noFill/>
                    </a:lnB>
                    <a:solidFill>
                      <a:srgbClr val="FFFF00"/>
                    </a:solidFill>
                  </a:tcPr>
                </a:tc>
                <a:tc>
                  <a:txBody>
                    <a:bodyPr/>
                    <a:lstStyle/>
                    <a:p>
                      <a:pPr algn="l" fontAlgn="b"/>
                      <a:r>
                        <a:rPr lang="de-DE" sz="900" b="0" i="0" u="none" strike="noStrike">
                          <a:solidFill>
                            <a:srgbClr val="000000"/>
                          </a:solidFill>
                          <a:effectLst/>
                          <a:latin typeface="Calibri"/>
                        </a:rPr>
                        <a:t> </a:t>
                      </a:r>
                    </a:p>
                  </a:txBody>
                  <a:tcPr marL="0" marR="0" marT="0" marB="0" anchor="b">
                    <a:lnL>
                      <a:noFill/>
                    </a:lnL>
                    <a:lnR>
                      <a:noFill/>
                    </a:lnR>
                    <a:lnT>
                      <a:noFill/>
                    </a:lnT>
                    <a:lnB>
                      <a:noFill/>
                    </a:lnB>
                    <a:solidFill>
                      <a:srgbClr val="FFFF00"/>
                    </a:solidFill>
                  </a:tcPr>
                </a:tc>
                <a:tc>
                  <a:txBody>
                    <a:bodyPr/>
                    <a:lstStyle/>
                    <a:p>
                      <a:pPr algn="l" fontAlgn="b"/>
                      <a:r>
                        <a:rPr lang="de-DE" sz="900" b="0" i="0" u="none" strike="noStrike">
                          <a:solidFill>
                            <a:srgbClr val="000000"/>
                          </a:solidFill>
                          <a:effectLst/>
                          <a:latin typeface="Calibri"/>
                        </a:rPr>
                        <a:t> </a:t>
                      </a:r>
                    </a:p>
                  </a:txBody>
                  <a:tcPr marL="0" marR="0" marT="0" marB="0" anchor="b">
                    <a:lnL>
                      <a:noFill/>
                    </a:lnL>
                    <a:lnR>
                      <a:noFill/>
                    </a:lnR>
                    <a:lnT>
                      <a:noFill/>
                    </a:lnT>
                    <a:lnB>
                      <a:noFill/>
                    </a:lnB>
                    <a:solidFill>
                      <a:srgbClr val="FFFF00"/>
                    </a:solidFill>
                  </a:tcPr>
                </a:tc>
                <a:tc>
                  <a:txBody>
                    <a:bodyPr/>
                    <a:lstStyle/>
                    <a:p>
                      <a:pPr algn="l" fontAlgn="b"/>
                      <a:r>
                        <a:rPr lang="de-DE" sz="900" b="0" i="0" u="none" strike="noStrike">
                          <a:solidFill>
                            <a:srgbClr val="000000"/>
                          </a:solidFill>
                          <a:effectLst/>
                          <a:latin typeface="Calibri"/>
                        </a:rPr>
                        <a:t> </a:t>
                      </a:r>
                    </a:p>
                  </a:txBody>
                  <a:tcPr marL="0" marR="0" marT="0" marB="0" anchor="b">
                    <a:lnL>
                      <a:noFill/>
                    </a:lnL>
                    <a:lnR>
                      <a:noFill/>
                    </a:lnR>
                    <a:lnT>
                      <a:noFill/>
                    </a:lnT>
                    <a:lnB>
                      <a:noFill/>
                    </a:lnB>
                    <a:solidFill>
                      <a:srgbClr val="FFFF00"/>
                    </a:solidFill>
                  </a:tcPr>
                </a:tc>
                <a:tc>
                  <a:txBody>
                    <a:bodyPr/>
                    <a:lstStyle/>
                    <a:p>
                      <a:pPr algn="l" fontAlgn="b"/>
                      <a:endParaRPr lang="de-DE" sz="9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r h="243373">
                <a:tc gridSpan="9">
                  <a:txBody>
                    <a:bodyPr/>
                    <a:lstStyle/>
                    <a:p>
                      <a:pPr algn="ctr" fontAlgn="b"/>
                      <a:r>
                        <a:rPr lang="de-DE" sz="900" b="1" i="0" u="none" strike="noStrike">
                          <a:solidFill>
                            <a:srgbClr val="000000"/>
                          </a:solidFill>
                          <a:effectLst/>
                          <a:latin typeface="Myriad Pro"/>
                        </a:rPr>
                        <a:t>Bilanz der RZ Vinotrade GmbH per 31.12.20..</a:t>
                      </a:r>
                    </a:p>
                  </a:txBody>
                  <a:tcPr marL="0" marR="0" marT="0" marB="0" anchor="b">
                    <a:lnL>
                      <a:noFill/>
                    </a:lnL>
                    <a:lnR>
                      <a:noFill/>
                    </a:lnR>
                    <a:lnT>
                      <a:noFill/>
                    </a:lnT>
                    <a:lnB>
                      <a:noFill/>
                    </a:lnB>
                    <a:solidFill>
                      <a:srgbClr val="92CDD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9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r h="135207">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243373">
                <a:tc gridSpan="2">
                  <a:txBody>
                    <a:bodyPr/>
                    <a:lstStyle/>
                    <a:p>
                      <a:pPr algn="l" fontAlgn="ctr"/>
                      <a:r>
                        <a:rPr lang="de-DE" sz="900" b="1" i="0" u="none" strike="noStrike">
                          <a:solidFill>
                            <a:srgbClr val="000000"/>
                          </a:solidFill>
                          <a:effectLst/>
                          <a:latin typeface="Myriad Pro"/>
                        </a:rPr>
                        <a:t>AKTIVA</a:t>
                      </a:r>
                    </a:p>
                  </a:txBody>
                  <a:tcPr marL="0" marR="0" marT="0"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lgn="ctr" fontAlgn="ctr"/>
                      <a:r>
                        <a:rPr lang="de-DE" sz="900" b="1" i="0" u="none" strike="noStrike">
                          <a:solidFill>
                            <a:srgbClr val="000000"/>
                          </a:solidFill>
                          <a:effectLst/>
                          <a:latin typeface="Myriad Pro"/>
                        </a:rPr>
                        <a:t>31.12.20..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de-DE" sz="900" b="1" i="0" u="none" strike="noStrike">
                          <a:solidFill>
                            <a:srgbClr val="000000"/>
                          </a:solidFill>
                          <a:effectLst/>
                          <a:latin typeface="Myriad Pro"/>
                        </a:rPr>
                        <a:t>Vorjahr    (in Tsd.)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de-DE" sz="900" b="0" i="0" u="none" strike="noStrike">
                          <a:solidFill>
                            <a:srgbClr val="000000"/>
                          </a:solidFill>
                          <a:effectLst/>
                          <a:latin typeface="Myriad Pro"/>
                        </a:rPr>
                        <a:t>Veränderung</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ctr"/>
                      <a:r>
                        <a:rPr lang="de-DE" sz="900" b="1" i="0" u="none" strike="noStrike">
                          <a:solidFill>
                            <a:srgbClr val="000000"/>
                          </a:solidFill>
                          <a:effectLst/>
                          <a:latin typeface="Myriad Pro"/>
                        </a:rPr>
                        <a:t>PASSIVA</a:t>
                      </a:r>
                    </a:p>
                  </a:txBody>
                  <a:tcPr marL="0" marR="0" marT="0"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lgn="ctr" fontAlgn="ctr"/>
                      <a:r>
                        <a:rPr lang="de-DE" sz="900" b="1" i="0" u="none" strike="noStrike">
                          <a:solidFill>
                            <a:srgbClr val="000000"/>
                          </a:solidFill>
                          <a:effectLst/>
                          <a:latin typeface="Myriad Pro"/>
                        </a:rPr>
                        <a:t>31.12.20..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de-DE" sz="900" b="1" i="0" u="none" strike="noStrike">
                          <a:solidFill>
                            <a:srgbClr val="000000"/>
                          </a:solidFill>
                          <a:effectLst/>
                          <a:latin typeface="Myriad Pro"/>
                        </a:rPr>
                        <a:t>Vorjahr    (in Tsd.)</a:t>
                      </a:r>
                    </a:p>
                  </a:txBody>
                  <a:tcPr marL="0" marR="0" marT="0"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de-DE" sz="900" b="1" i="0" u="none" strike="noStrike">
                          <a:solidFill>
                            <a:srgbClr val="000000"/>
                          </a:solidFill>
                          <a:effectLst/>
                          <a:latin typeface="Myriad Pro"/>
                        </a:rPr>
                        <a:t>Veränderung</a:t>
                      </a:r>
                    </a:p>
                  </a:txBody>
                  <a:tcPr marL="0" marR="0" marT="0" marB="0" anchor="ctr">
                    <a:lnL>
                      <a:noFill/>
                    </a:lnL>
                    <a:lnR>
                      <a:noFill/>
                    </a:lnR>
                    <a:lnT>
                      <a:noFill/>
                    </a:lnT>
                    <a:lnB>
                      <a:noFill/>
                    </a:lnB>
                  </a:tcPr>
                </a:tc>
                <a:extLst>
                  <a:ext uri="{0D108BD9-81ED-4DB2-BD59-A6C34878D82A}">
                    <a16:rowId xmlns:a16="http://schemas.microsoft.com/office/drawing/2014/main" val="10003"/>
                  </a:ext>
                </a:extLst>
              </a:tr>
              <a:tr h="135207">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de-DE" sz="9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4"/>
                  </a:ext>
                </a:extLst>
              </a:tr>
              <a:tr h="135207">
                <a:tc>
                  <a:txBody>
                    <a:bodyPr/>
                    <a:lstStyle/>
                    <a:p>
                      <a:pPr algn="l" fontAlgn="b"/>
                      <a:r>
                        <a:rPr lang="de-DE" sz="900" b="1" i="0" u="none" strike="noStrike">
                          <a:solidFill>
                            <a:srgbClr val="000000"/>
                          </a:solidFill>
                          <a:effectLst/>
                          <a:latin typeface="Myriad Pro"/>
                        </a:rPr>
                        <a:t>A. </a:t>
                      </a:r>
                    </a:p>
                  </a:txBody>
                  <a:tcPr marL="0" marR="0" marT="0" marB="0" anchor="b">
                    <a:lnL>
                      <a:noFill/>
                    </a:lnL>
                    <a:lnR>
                      <a:noFill/>
                    </a:lnR>
                    <a:lnT>
                      <a:noFill/>
                    </a:lnT>
                    <a:lnB>
                      <a:noFill/>
                    </a:lnB>
                  </a:tcPr>
                </a:tc>
                <a:tc>
                  <a:txBody>
                    <a:bodyPr/>
                    <a:lstStyle/>
                    <a:p>
                      <a:pPr algn="l" fontAlgn="b"/>
                      <a:r>
                        <a:rPr lang="de-DE" sz="900" b="1" i="0" u="none" strike="noStrike">
                          <a:solidFill>
                            <a:srgbClr val="000000"/>
                          </a:solidFill>
                          <a:effectLst/>
                          <a:latin typeface="Myriad Pro"/>
                        </a:rPr>
                        <a:t>Anlagevermögen (Kontenklasse 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de-DE" sz="900" b="1" i="0" u="none" strike="noStrike">
                          <a:solidFill>
                            <a:srgbClr val="000000"/>
                          </a:solidFill>
                          <a:effectLst/>
                          <a:latin typeface="Myriad Pro"/>
                        </a:rPr>
                        <a:t>A. </a:t>
                      </a:r>
                    </a:p>
                  </a:txBody>
                  <a:tcPr marL="0" marR="0" marT="0" marB="0" anchor="b">
                    <a:lnL>
                      <a:noFill/>
                    </a:lnL>
                    <a:lnR>
                      <a:noFill/>
                    </a:lnR>
                    <a:lnT>
                      <a:noFill/>
                    </a:lnT>
                    <a:lnB>
                      <a:noFill/>
                    </a:lnB>
                  </a:tcPr>
                </a:tc>
                <a:tc>
                  <a:txBody>
                    <a:bodyPr/>
                    <a:lstStyle/>
                    <a:p>
                      <a:pPr algn="l" fontAlgn="b"/>
                      <a:r>
                        <a:rPr lang="de-DE" sz="900" b="1" i="0" u="none" strike="noStrike">
                          <a:solidFill>
                            <a:srgbClr val="000000"/>
                          </a:solidFill>
                          <a:effectLst/>
                          <a:latin typeface="Myriad Pro"/>
                        </a:rPr>
                        <a:t>Eigenkapital (Kontenklasse 9)</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5"/>
                  </a:ext>
                </a:extLst>
              </a:tr>
              <a:tr h="135207">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6"/>
                  </a:ext>
                </a:extLst>
              </a:tr>
              <a:tr h="135207">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r>
                        <a:rPr lang="de-DE" sz="900" b="0" i="0" u="none" strike="noStrike">
                          <a:solidFill>
                            <a:srgbClr val="000000"/>
                          </a:solidFill>
                          <a:effectLst/>
                          <a:latin typeface="Myriad Pro"/>
                        </a:rPr>
                        <a:t>Sachanlagen</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458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r>
                        <a:rPr lang="de-DE" sz="900" b="0" i="0" u="none" strike="noStrike">
                          <a:solidFill>
                            <a:srgbClr val="000000"/>
                          </a:solidFill>
                          <a:effectLst/>
                          <a:latin typeface="Myriad Pro"/>
                        </a:rPr>
                        <a:t>I. Stammkapital</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35.000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35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7"/>
                  </a:ext>
                </a:extLst>
              </a:tr>
              <a:tr h="135207">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r>
                        <a:rPr lang="de-DE" sz="900" b="0" i="0" u="none" strike="noStrike">
                          <a:solidFill>
                            <a:srgbClr val="000000"/>
                          </a:solidFill>
                          <a:effectLst/>
                          <a:latin typeface="Myriad Pro"/>
                        </a:rPr>
                        <a:t>III. Bilanzverlust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-6.986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-19</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8"/>
                  </a:ext>
                </a:extLst>
              </a:tr>
              <a:tr h="135207">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r>
                        <a:rPr lang="de-DE" sz="900" b="0" i="0" u="none" strike="noStrike">
                          <a:solidFill>
                            <a:srgbClr val="000000"/>
                          </a:solidFill>
                          <a:effectLst/>
                          <a:latin typeface="Myriad Pro"/>
                        </a:rPr>
                        <a:t>(davon Verlustvortrag 19.322,00 EUR)</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9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9"/>
                  </a:ext>
                </a:extLst>
              </a:tr>
              <a:tr h="135207">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9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0"/>
                  </a:ext>
                </a:extLst>
              </a:tr>
              <a:tr h="135207">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r>
                        <a:rPr lang="de-DE" sz="900" b="1" i="0" u="none" strike="noStrike">
                          <a:solidFill>
                            <a:srgbClr val="000000"/>
                          </a:solidFill>
                          <a:effectLst/>
                          <a:latin typeface="Myriad Pro"/>
                        </a:rPr>
                        <a:t>Summe Anlagevermögen</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1" i="0" u="none" strike="noStrike">
                          <a:solidFill>
                            <a:srgbClr val="000000"/>
                          </a:solidFill>
                          <a:effectLst/>
                          <a:latin typeface="Myriad Pro"/>
                        </a:rPr>
                        <a:t>458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1" i="0" u="none" strike="noStrike">
                          <a:solidFill>
                            <a:srgbClr val="000000"/>
                          </a:solidFill>
                          <a:effectLst/>
                          <a:latin typeface="Myriad Pro"/>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r>
                        <a:rPr lang="de-DE" sz="900" b="1" i="0" u="none" strike="noStrike">
                          <a:solidFill>
                            <a:srgbClr val="000000"/>
                          </a:solidFill>
                          <a:effectLst/>
                          <a:latin typeface="Myriad Pro"/>
                        </a:rPr>
                        <a:t>Summe Eigenkapital</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1" i="0" u="none" strike="noStrike">
                          <a:solidFill>
                            <a:srgbClr val="000000"/>
                          </a:solidFill>
                          <a:effectLst/>
                          <a:latin typeface="Myriad Pro"/>
                        </a:rPr>
                        <a:t>28.014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1" i="0" u="none" strike="noStrike">
                          <a:solidFill>
                            <a:srgbClr val="000000"/>
                          </a:solidFill>
                          <a:effectLst/>
                          <a:latin typeface="Myriad Pro"/>
                        </a:rPr>
                        <a:t>16</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1"/>
                  </a:ext>
                </a:extLst>
              </a:tr>
              <a:tr h="135207">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2"/>
                  </a:ext>
                </a:extLst>
              </a:tr>
              <a:tr h="135207">
                <a:tc>
                  <a:txBody>
                    <a:bodyPr/>
                    <a:lstStyle/>
                    <a:p>
                      <a:pPr algn="l" fontAlgn="b"/>
                      <a:r>
                        <a:rPr lang="de-DE" sz="900" b="1" i="0" u="none" strike="noStrike">
                          <a:solidFill>
                            <a:srgbClr val="000000"/>
                          </a:solidFill>
                          <a:effectLst/>
                          <a:latin typeface="Myriad Pro"/>
                        </a:rPr>
                        <a:t>B. </a:t>
                      </a:r>
                    </a:p>
                  </a:txBody>
                  <a:tcPr marL="0" marR="0" marT="0" marB="0" anchor="b">
                    <a:lnL>
                      <a:noFill/>
                    </a:lnL>
                    <a:lnR>
                      <a:noFill/>
                    </a:lnR>
                    <a:lnT>
                      <a:noFill/>
                    </a:lnT>
                    <a:lnB>
                      <a:noFill/>
                    </a:lnB>
                  </a:tcPr>
                </a:tc>
                <a:tc>
                  <a:txBody>
                    <a:bodyPr/>
                    <a:lstStyle/>
                    <a:p>
                      <a:pPr algn="l" fontAlgn="b"/>
                      <a:r>
                        <a:rPr lang="de-DE" sz="900" b="1" i="0" u="none" strike="noStrike">
                          <a:solidFill>
                            <a:srgbClr val="000000"/>
                          </a:solidFill>
                          <a:effectLst/>
                          <a:latin typeface="Myriad Pro"/>
                        </a:rPr>
                        <a:t>Umlaufvermögen (Kontenklasse 1 und 2)</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3"/>
                  </a:ext>
                </a:extLst>
              </a:tr>
              <a:tr h="135207">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de-DE" sz="900" b="1" i="0" u="none" strike="noStrike">
                          <a:solidFill>
                            <a:srgbClr val="000000"/>
                          </a:solidFill>
                          <a:effectLst/>
                          <a:latin typeface="Myriad Pro"/>
                        </a:rPr>
                        <a:t>B.</a:t>
                      </a:r>
                    </a:p>
                  </a:txBody>
                  <a:tcPr marL="0" marR="0" marT="0" marB="0" anchor="b">
                    <a:lnL>
                      <a:noFill/>
                    </a:lnL>
                    <a:lnR>
                      <a:noFill/>
                    </a:lnR>
                    <a:lnT>
                      <a:noFill/>
                    </a:lnT>
                    <a:lnB>
                      <a:noFill/>
                    </a:lnB>
                  </a:tcPr>
                </a:tc>
                <a:tc>
                  <a:txBody>
                    <a:bodyPr/>
                    <a:lstStyle/>
                    <a:p>
                      <a:pPr algn="l" fontAlgn="b"/>
                      <a:r>
                        <a:rPr lang="de-DE" sz="900" b="1" i="0" u="none" strike="noStrike">
                          <a:solidFill>
                            <a:srgbClr val="000000"/>
                          </a:solidFill>
                          <a:effectLst/>
                          <a:latin typeface="Myriad Pro"/>
                        </a:rPr>
                        <a:t>Rückstellungen (Kontenklasse 3)</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1" i="0" u="none" strike="noStrike">
                          <a:solidFill>
                            <a:srgbClr val="000000"/>
                          </a:solidFill>
                          <a:effectLst/>
                          <a:latin typeface="Myriad Pro"/>
                        </a:rPr>
                        <a:t>9.742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1</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4"/>
                  </a:ext>
                </a:extLst>
              </a:tr>
              <a:tr h="135207">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r>
                        <a:rPr lang="de-DE" sz="900" b="0" i="0" u="none" strike="noStrike">
                          <a:solidFill>
                            <a:srgbClr val="000000"/>
                          </a:solidFill>
                          <a:effectLst/>
                          <a:latin typeface="Myriad Pro"/>
                        </a:rPr>
                        <a:t>I. Vorräte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225.975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202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12%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5"/>
                  </a:ext>
                </a:extLst>
              </a:tr>
              <a:tr h="135207">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r>
                        <a:rPr lang="de-DE" sz="900" b="0" i="0" u="none" strike="noStrike">
                          <a:solidFill>
                            <a:srgbClr val="000000"/>
                          </a:solidFill>
                          <a:effectLst/>
                          <a:latin typeface="Myriad Pro"/>
                        </a:rPr>
                        <a:t>II. Forderungen aus Lieferungen und Leistungen</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176.017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78%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de-DE" sz="900" b="1" i="0" u="none" strike="noStrike">
                          <a:solidFill>
                            <a:srgbClr val="000000"/>
                          </a:solidFill>
                          <a:effectLst/>
                          <a:latin typeface="Myriad Pro"/>
                        </a:rPr>
                        <a:t>C.</a:t>
                      </a:r>
                    </a:p>
                  </a:txBody>
                  <a:tcPr marL="0" marR="0" marT="0" marB="0" anchor="b">
                    <a:lnL>
                      <a:noFill/>
                    </a:lnL>
                    <a:lnR>
                      <a:noFill/>
                    </a:lnR>
                    <a:lnT>
                      <a:noFill/>
                    </a:lnT>
                    <a:lnB>
                      <a:noFill/>
                    </a:lnB>
                  </a:tcPr>
                </a:tc>
                <a:tc>
                  <a:txBody>
                    <a:bodyPr/>
                    <a:lstStyle/>
                    <a:p>
                      <a:pPr algn="l" fontAlgn="b"/>
                      <a:r>
                        <a:rPr lang="de-DE" sz="900" b="1" i="0" u="none" strike="noStrike">
                          <a:solidFill>
                            <a:srgbClr val="000000"/>
                          </a:solidFill>
                          <a:effectLst/>
                          <a:latin typeface="Myriad Pro"/>
                        </a:rPr>
                        <a:t>Verbindlichkeiten (Kontenklasse 3)</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6"/>
                  </a:ext>
                </a:extLst>
              </a:tr>
              <a:tr h="216331">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r>
                        <a:rPr lang="de-DE" sz="900" b="0" i="0" u="none" strike="noStrike" dirty="0">
                          <a:solidFill>
                            <a:srgbClr val="000000"/>
                          </a:solidFill>
                          <a:effectLst/>
                          <a:latin typeface="Myriad Pro"/>
                        </a:rPr>
                        <a:t>III. sonstige Forderungen und Vermögensgegenstände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40.038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0" i="0" u="none" strike="noStrike" dirty="0">
                        <a:solidFill>
                          <a:srgbClr val="000000"/>
                        </a:solidFill>
                        <a:effectLst/>
                        <a:latin typeface="Myriad Pro"/>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7"/>
                  </a:ext>
                </a:extLst>
              </a:tr>
              <a:tr h="135207">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r>
                        <a:rPr lang="de-DE" sz="900" b="0" i="0" u="none" strike="noStrike">
                          <a:solidFill>
                            <a:srgbClr val="000000"/>
                          </a:solidFill>
                          <a:effectLst/>
                          <a:latin typeface="Myriad Pro"/>
                        </a:rPr>
                        <a:t>IV. Kassenbestand, Guthaben bei Kreditinstituten</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de-DE" sz="900" b="0" i="0" u="none" strike="noStrike">
                          <a:solidFill>
                            <a:srgbClr val="000000"/>
                          </a:solidFill>
                          <a:effectLst/>
                          <a:latin typeface="Myriad Pro"/>
                        </a:rPr>
                        <a:t>7.150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de-DE" sz="900" b="0" i="0" u="none" strike="noStrike">
                          <a:solidFill>
                            <a:srgbClr val="000000"/>
                          </a:solidFill>
                          <a:effectLst/>
                          <a:latin typeface="Myriad Pro"/>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1"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r>
                        <a:rPr lang="de-DE" sz="900" b="0" i="0" u="none" strike="noStrike">
                          <a:solidFill>
                            <a:srgbClr val="000000"/>
                          </a:solidFill>
                          <a:effectLst/>
                          <a:latin typeface="Myriad Pro"/>
                        </a:rPr>
                        <a:t>I. Verbindlichkeiten gegenüber Kreditinstituten</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200.860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168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20%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8"/>
                  </a:ext>
                </a:extLst>
              </a:tr>
              <a:tr h="135207">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r>
                        <a:rPr lang="de-DE" sz="900" b="1" i="0" u="none" strike="noStrike">
                          <a:solidFill>
                            <a:srgbClr val="000000"/>
                          </a:solidFill>
                          <a:effectLst/>
                          <a:latin typeface="Myriad Pro"/>
                        </a:rPr>
                        <a:t>Summe Umlaufvermögen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de-DE" sz="900" b="1" i="0" u="none" strike="noStrike">
                          <a:solidFill>
                            <a:srgbClr val="000000"/>
                          </a:solidFill>
                          <a:effectLst/>
                          <a:latin typeface="Myriad Pro"/>
                        </a:rPr>
                        <a:t>449.180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de-DE" sz="900" b="1" i="0" u="none" strike="noStrike">
                          <a:solidFill>
                            <a:srgbClr val="000000"/>
                          </a:solidFill>
                          <a:effectLst/>
                          <a:latin typeface="Myriad Pro"/>
                        </a:rPr>
                        <a:t>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r>
                        <a:rPr lang="de-DE" sz="900" b="0" i="0" u="none" strike="noStrike">
                          <a:solidFill>
                            <a:srgbClr val="000000"/>
                          </a:solidFill>
                          <a:effectLst/>
                          <a:latin typeface="Myriad Pro"/>
                        </a:rPr>
                        <a:t>II. Verbindlichkeiten aus Lieferungen und Leistungen</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138.382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14%</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9"/>
                  </a:ext>
                </a:extLst>
              </a:tr>
              <a:tr h="135207">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1" i="0" u="none" strike="noStrike">
                        <a:solidFill>
                          <a:srgbClr val="000000"/>
                        </a:solidFill>
                        <a:effectLst/>
                        <a:latin typeface="Myriad Pro"/>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1"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1"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r>
                        <a:rPr lang="de-DE" sz="900" b="0" i="0" u="none" strike="noStrike">
                          <a:solidFill>
                            <a:srgbClr val="000000"/>
                          </a:solidFill>
                          <a:effectLst/>
                          <a:latin typeface="Myriad Pro"/>
                        </a:rPr>
                        <a:t>III. sonstige Verbindlichkeiten</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72.732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48%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0"/>
                  </a:ext>
                </a:extLst>
              </a:tr>
              <a:tr h="135207">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1" i="0" u="none" strike="noStrike">
                        <a:solidFill>
                          <a:srgbClr val="000000"/>
                        </a:solidFill>
                        <a:effectLst/>
                        <a:latin typeface="Myriad Pro"/>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1"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1"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21"/>
                  </a:ext>
                </a:extLst>
              </a:tr>
              <a:tr h="135207">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1" i="0" u="none" strike="noStrike">
                        <a:solidFill>
                          <a:srgbClr val="000000"/>
                        </a:solidFill>
                        <a:effectLst/>
                        <a:latin typeface="Myriad Pro"/>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1"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1"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r>
                        <a:rPr lang="de-DE" sz="900" b="1" i="0" u="none" strike="noStrike">
                          <a:solidFill>
                            <a:srgbClr val="000000"/>
                          </a:solidFill>
                          <a:effectLst/>
                          <a:latin typeface="Myriad Pro"/>
                        </a:rPr>
                        <a:t>Summe Verbindlichkeiten</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1" i="0" u="none" strike="noStrike">
                          <a:solidFill>
                            <a:srgbClr val="000000"/>
                          </a:solidFill>
                          <a:effectLst/>
                          <a:latin typeface="Myriad Pro"/>
                        </a:rPr>
                        <a:t>411.974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1" i="0" u="none" strike="noStrike">
                          <a:solidFill>
                            <a:srgbClr val="000000"/>
                          </a:solidFill>
                          <a:effectLst/>
                          <a:latin typeface="Myriad Pro"/>
                        </a:rPr>
                        <a:t>338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000000"/>
                          </a:solidFill>
                          <a:effectLst/>
                          <a:latin typeface="Myriad Pro"/>
                        </a:rPr>
                        <a:t>22%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2"/>
                  </a:ext>
                </a:extLst>
              </a:tr>
              <a:tr h="135207">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1" i="0" u="none" strike="noStrike">
                        <a:solidFill>
                          <a:srgbClr val="000000"/>
                        </a:solidFill>
                        <a:effectLst/>
                        <a:latin typeface="Myriad Pro"/>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1"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1"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23"/>
                  </a:ext>
                </a:extLst>
              </a:tr>
              <a:tr h="135207">
                <a:tc>
                  <a:txBody>
                    <a:bodyPr/>
                    <a:lstStyle/>
                    <a:p>
                      <a:pPr algn="l" fontAlgn="b"/>
                      <a:r>
                        <a:rPr lang="de-DE" sz="900" b="1" i="0" u="none" strike="noStrike">
                          <a:solidFill>
                            <a:srgbClr val="000000"/>
                          </a:solidFill>
                          <a:effectLst/>
                          <a:latin typeface="Myriad Pro"/>
                        </a:rPr>
                        <a:t>C. </a:t>
                      </a:r>
                    </a:p>
                  </a:txBody>
                  <a:tcPr marL="0" marR="0" marT="0" marB="0" anchor="b">
                    <a:lnL>
                      <a:noFill/>
                    </a:lnL>
                    <a:lnR>
                      <a:noFill/>
                    </a:lnR>
                    <a:lnT>
                      <a:noFill/>
                    </a:lnT>
                    <a:lnB>
                      <a:noFill/>
                    </a:lnB>
                  </a:tcPr>
                </a:tc>
                <a:tc>
                  <a:txBody>
                    <a:bodyPr/>
                    <a:lstStyle/>
                    <a:p>
                      <a:pPr algn="l" fontAlgn="b"/>
                      <a:r>
                        <a:rPr lang="de-DE" sz="900" b="1" i="0" u="none" strike="noStrike">
                          <a:solidFill>
                            <a:srgbClr val="000000"/>
                          </a:solidFill>
                          <a:effectLst/>
                          <a:latin typeface="Myriad Pro"/>
                        </a:rPr>
                        <a:t>Rechnungsabgrenzungsposten (Kontenklasse 2)</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1" i="0" u="none" strike="noStrike">
                          <a:solidFill>
                            <a:srgbClr val="000000"/>
                          </a:solidFill>
                          <a:effectLst/>
                          <a:latin typeface="Myriad Pro"/>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1" i="0" u="none" strike="noStrike">
                          <a:solidFill>
                            <a:srgbClr val="000000"/>
                          </a:solidFill>
                          <a:effectLst/>
                          <a:latin typeface="Myriad Pro"/>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de-DE" sz="900" b="1" i="0" u="none" strike="noStrike">
                          <a:solidFill>
                            <a:srgbClr val="000000"/>
                          </a:solidFill>
                          <a:effectLst/>
                          <a:latin typeface="Myriad Pro"/>
                        </a:rPr>
                        <a:t>D.</a:t>
                      </a:r>
                    </a:p>
                  </a:txBody>
                  <a:tcPr marL="0" marR="0" marT="0" marB="0" anchor="b">
                    <a:lnL>
                      <a:noFill/>
                    </a:lnL>
                    <a:lnR>
                      <a:noFill/>
                    </a:lnR>
                    <a:lnT>
                      <a:noFill/>
                    </a:lnT>
                    <a:lnB>
                      <a:noFill/>
                    </a:lnB>
                  </a:tcPr>
                </a:tc>
                <a:tc>
                  <a:txBody>
                    <a:bodyPr/>
                    <a:lstStyle/>
                    <a:p>
                      <a:pPr algn="l" fontAlgn="b"/>
                      <a:r>
                        <a:rPr lang="de-DE" sz="900" b="1" i="0" u="none" strike="noStrike">
                          <a:solidFill>
                            <a:srgbClr val="000000"/>
                          </a:solidFill>
                          <a:effectLst/>
                          <a:latin typeface="Myriad Pro"/>
                        </a:rPr>
                        <a:t>Rechnungsabgrenzungsposten (Kontenklasse 3)</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1" i="0" u="none" strike="noStrike">
                          <a:solidFill>
                            <a:srgbClr val="000000"/>
                          </a:solidFill>
                          <a:effectLst/>
                          <a:latin typeface="Myriad Pro"/>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1" i="0" u="none" strike="noStrike">
                          <a:solidFill>
                            <a:srgbClr val="000000"/>
                          </a:solidFill>
                          <a:effectLst/>
                          <a:latin typeface="Myriad Pro"/>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24"/>
                  </a:ext>
                </a:extLst>
              </a:tr>
              <a:tr h="135207">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25"/>
                  </a:ext>
                </a:extLst>
              </a:tr>
              <a:tr h="135207">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r>
                        <a:rPr lang="de-DE" sz="900" b="1" i="0" u="none" strike="noStrike">
                          <a:solidFill>
                            <a:srgbClr val="FFFFFF"/>
                          </a:solidFill>
                          <a:effectLst/>
                          <a:latin typeface="Myriad Pro"/>
                        </a:rPr>
                        <a:t>Summe AKTIVA</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31869B"/>
                    </a:solidFill>
                  </a:tcPr>
                </a:tc>
                <a:tc>
                  <a:txBody>
                    <a:bodyPr/>
                    <a:lstStyle/>
                    <a:p>
                      <a:pPr algn="r" fontAlgn="b"/>
                      <a:r>
                        <a:rPr lang="de-DE" sz="900" b="1" i="0" u="none" strike="noStrike">
                          <a:solidFill>
                            <a:srgbClr val="FFFFFF"/>
                          </a:solidFill>
                          <a:effectLst/>
                          <a:latin typeface="Myriad Pro"/>
                        </a:rPr>
                        <a:t>449.730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1869B"/>
                    </a:solidFill>
                  </a:tcPr>
                </a:tc>
                <a:tc>
                  <a:txBody>
                    <a:bodyPr/>
                    <a:lstStyle/>
                    <a:p>
                      <a:pPr algn="r" fontAlgn="b"/>
                      <a:r>
                        <a:rPr lang="de-DE" sz="900" b="1" i="0" u="none" strike="noStrike">
                          <a:solidFill>
                            <a:srgbClr val="FFFFFF"/>
                          </a:solidFill>
                          <a:effectLst/>
                          <a:latin typeface="Myriad Pro"/>
                        </a:rPr>
                        <a:t>355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1869B"/>
                    </a:solidFill>
                  </a:tcPr>
                </a:tc>
                <a:tc>
                  <a:txBody>
                    <a:bodyPr/>
                    <a:lstStyle/>
                    <a:p>
                      <a:pPr algn="r" fontAlgn="b"/>
                      <a:r>
                        <a:rPr lang="de-DE" sz="900" b="0" i="0" u="none" strike="noStrike">
                          <a:solidFill>
                            <a:srgbClr val="000000"/>
                          </a:solidFill>
                          <a:effectLst/>
                          <a:latin typeface="Myriad Pro"/>
                        </a:rPr>
                        <a:t>27%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9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r>
                        <a:rPr lang="de-DE" sz="900" b="1" i="0" u="none" strike="noStrike">
                          <a:solidFill>
                            <a:srgbClr val="FFFFFF"/>
                          </a:solidFill>
                          <a:effectLst/>
                          <a:latin typeface="Myriad Pro"/>
                        </a:rPr>
                        <a:t>Summe PASSIVA</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31869B"/>
                    </a:solidFill>
                  </a:tcPr>
                </a:tc>
                <a:tc>
                  <a:txBody>
                    <a:bodyPr/>
                    <a:lstStyle/>
                    <a:p>
                      <a:pPr algn="r" fontAlgn="b"/>
                      <a:r>
                        <a:rPr lang="de-DE" sz="900" b="1" i="0" u="none" strike="noStrike">
                          <a:solidFill>
                            <a:srgbClr val="FFFFFF"/>
                          </a:solidFill>
                          <a:effectLst/>
                          <a:latin typeface="Myriad Pro"/>
                        </a:rPr>
                        <a:t>449.730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1869B"/>
                    </a:solidFill>
                  </a:tcPr>
                </a:tc>
                <a:tc>
                  <a:txBody>
                    <a:bodyPr/>
                    <a:lstStyle/>
                    <a:p>
                      <a:pPr algn="r" fontAlgn="b"/>
                      <a:r>
                        <a:rPr lang="de-DE" sz="900" b="1" i="0" u="none" strike="noStrike">
                          <a:solidFill>
                            <a:srgbClr val="FFFFFF"/>
                          </a:solidFill>
                          <a:effectLst/>
                          <a:latin typeface="Myriad Pro"/>
                        </a:rPr>
                        <a:t>355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1869B"/>
                    </a:solidFill>
                  </a:tcPr>
                </a:tc>
                <a:tc>
                  <a:txBody>
                    <a:bodyPr/>
                    <a:lstStyle/>
                    <a:p>
                      <a:pPr algn="r" fontAlgn="b"/>
                      <a:r>
                        <a:rPr lang="de-DE" sz="900" b="0" i="0" u="none" strike="noStrike" dirty="0">
                          <a:solidFill>
                            <a:srgbClr val="000000"/>
                          </a:solidFill>
                          <a:effectLst/>
                          <a:latin typeface="Myriad Pro"/>
                        </a:rPr>
                        <a:t>27%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6"/>
                  </a:ext>
                </a:extLst>
              </a:tr>
            </a:tbl>
          </a:graphicData>
        </a:graphic>
      </p:graphicFrame>
      <p:sp>
        <p:nvSpPr>
          <p:cNvPr id="5" name="Titel 1"/>
          <p:cNvSpPr>
            <a:spLocks noGrp="1"/>
          </p:cNvSpPr>
          <p:nvPr>
            <p:ph type="title"/>
          </p:nvPr>
        </p:nvSpPr>
        <p:spPr>
          <a:xfrm>
            <a:off x="457200" y="202063"/>
            <a:ext cx="8229600" cy="990600"/>
          </a:xfrm>
        </p:spPr>
        <p:txBody>
          <a:bodyPr/>
          <a:lstStyle/>
          <a:p>
            <a:r>
              <a:rPr lang="de-DE" dirty="0"/>
              <a:t>Bilanzanalyse der </a:t>
            </a:r>
            <a:r>
              <a:rPr lang="de-DE" dirty="0" err="1"/>
              <a:t>Vinotrade</a:t>
            </a:r>
            <a:r>
              <a:rPr lang="de-DE" dirty="0"/>
              <a:t> GmbH</a:t>
            </a:r>
          </a:p>
        </p:txBody>
      </p:sp>
    </p:spTree>
    <p:extLst>
      <p:ext uri="{BB962C8B-B14F-4D97-AF65-F5344CB8AC3E}">
        <p14:creationId xmlns:p14="http://schemas.microsoft.com/office/powerpoint/2010/main" val="1175630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58031254"/>
              </p:ext>
            </p:extLst>
          </p:nvPr>
        </p:nvGraphicFramePr>
        <p:xfrm>
          <a:off x="1697999" y="961577"/>
          <a:ext cx="5373607" cy="5638800"/>
        </p:xfrm>
        <a:graphic>
          <a:graphicData uri="http://schemas.openxmlformats.org/drawingml/2006/table">
            <a:tbl>
              <a:tblPr/>
              <a:tblGrid>
                <a:gridCol w="2946148">
                  <a:extLst>
                    <a:ext uri="{9D8B030D-6E8A-4147-A177-3AD203B41FA5}">
                      <a16:colId xmlns:a16="http://schemas.microsoft.com/office/drawing/2014/main" val="20000"/>
                    </a:ext>
                  </a:extLst>
                </a:gridCol>
                <a:gridCol w="674294">
                  <a:extLst>
                    <a:ext uri="{9D8B030D-6E8A-4147-A177-3AD203B41FA5}">
                      <a16:colId xmlns:a16="http://schemas.microsoft.com/office/drawing/2014/main" val="20001"/>
                    </a:ext>
                  </a:extLst>
                </a:gridCol>
                <a:gridCol w="674294">
                  <a:extLst>
                    <a:ext uri="{9D8B030D-6E8A-4147-A177-3AD203B41FA5}">
                      <a16:colId xmlns:a16="http://schemas.microsoft.com/office/drawing/2014/main" val="20002"/>
                    </a:ext>
                  </a:extLst>
                </a:gridCol>
                <a:gridCol w="674294">
                  <a:extLst>
                    <a:ext uri="{9D8B030D-6E8A-4147-A177-3AD203B41FA5}">
                      <a16:colId xmlns:a16="http://schemas.microsoft.com/office/drawing/2014/main" val="20003"/>
                    </a:ext>
                  </a:extLst>
                </a:gridCol>
                <a:gridCol w="404577">
                  <a:extLst>
                    <a:ext uri="{9D8B030D-6E8A-4147-A177-3AD203B41FA5}">
                      <a16:colId xmlns:a16="http://schemas.microsoft.com/office/drawing/2014/main" val="20004"/>
                    </a:ext>
                  </a:extLst>
                </a:gridCol>
              </a:tblGrid>
              <a:tr h="145035">
                <a:tc gridSpan="3">
                  <a:txBody>
                    <a:bodyPr/>
                    <a:lstStyle/>
                    <a:p>
                      <a:pPr algn="ctr" fontAlgn="t"/>
                      <a:r>
                        <a:rPr lang="de-DE" sz="1000" b="1" i="0" u="none" strike="noStrike">
                          <a:solidFill>
                            <a:srgbClr val="000000"/>
                          </a:solidFill>
                          <a:effectLst/>
                          <a:latin typeface="Myriad Pro"/>
                        </a:rPr>
                        <a:t>Gewinn- und Verlustrechnung der RZ VinoTrade GmbH per 31.12.20..</a:t>
                      </a:r>
                    </a:p>
                  </a:txBody>
                  <a:tcPr marL="0" marR="0" marT="0" marB="0">
                    <a:lnL>
                      <a:noFill/>
                    </a:lnL>
                    <a:lnR>
                      <a:noFill/>
                    </a:lnR>
                    <a:lnT>
                      <a:noFill/>
                    </a:lnT>
                    <a:lnB>
                      <a:noFill/>
                    </a:lnB>
                    <a:solidFill>
                      <a:srgbClr val="92CDDC"/>
                    </a:solidFill>
                  </a:tcPr>
                </a:tc>
                <a:tc hMerge="1">
                  <a:txBody>
                    <a:bodyPr/>
                    <a:lstStyle/>
                    <a:p>
                      <a:endParaRPr lang="de-DE"/>
                    </a:p>
                  </a:txBody>
                  <a:tcPr/>
                </a:tc>
                <a:tc hMerge="1">
                  <a:txBody>
                    <a:bodyPr/>
                    <a:lstStyle/>
                    <a:p>
                      <a:endParaRPr lang="de-DE"/>
                    </a:p>
                  </a:txBody>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r h="135970">
                <a:tc>
                  <a:txBody>
                    <a:bodyPr/>
                    <a:lstStyle/>
                    <a:p>
                      <a:pPr algn="l" fontAlgn="t"/>
                      <a:endParaRPr lang="de-DE" sz="1000" b="0" i="0" u="none" strike="noStrike">
                        <a:solidFill>
                          <a:srgbClr val="000000"/>
                        </a:solidFill>
                        <a:effectLst/>
                        <a:latin typeface="Myriad Pro"/>
                      </a:endParaRPr>
                    </a:p>
                  </a:txBody>
                  <a:tcPr marL="0" marR="0" marT="0" marB="0">
                    <a:lnL>
                      <a:noFill/>
                    </a:lnL>
                    <a:lnR>
                      <a:noFill/>
                    </a:lnR>
                    <a:lnT>
                      <a:noFill/>
                    </a:lnT>
                    <a:lnB>
                      <a:noFill/>
                    </a:lnB>
                  </a:tcPr>
                </a:tc>
                <a:tc>
                  <a:txBody>
                    <a:bodyPr/>
                    <a:lstStyle/>
                    <a:p>
                      <a:pPr algn="l" fontAlgn="b"/>
                      <a:endParaRPr lang="de-DE" sz="10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1000" b="0" i="0" u="none" strike="noStrike">
                        <a:solidFill>
                          <a:srgbClr val="000000"/>
                        </a:solidFill>
                        <a:effectLst/>
                        <a:latin typeface="Myriad Pro"/>
                      </a:endParaRPr>
                    </a:p>
                  </a:txBody>
                  <a:tcPr marL="0" marR="0" marT="0" marB="0" anchor="b">
                    <a:lnL>
                      <a:noFill/>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r h="281005">
                <a:tc>
                  <a:txBody>
                    <a:bodyPr/>
                    <a:lstStyle/>
                    <a:p>
                      <a:pPr algn="l" fontAlgn="b"/>
                      <a:r>
                        <a:rPr lang="de-DE" sz="1000" b="1" i="0" u="none" strike="noStrike">
                          <a:solidFill>
                            <a:srgbClr val="000000"/>
                          </a:solidFill>
                          <a:effectLst/>
                          <a:latin typeface="Myriad Pro"/>
                        </a:rPr>
                        <a:t>Gewinn- und Verlustrechnung</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000" b="1" i="0" u="none" strike="noStrike">
                          <a:solidFill>
                            <a:srgbClr val="000000"/>
                          </a:solidFill>
                          <a:effectLst/>
                          <a:latin typeface="Myriad Pro"/>
                        </a:rPr>
                        <a:t>31.12.20..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effectLst/>
                          <a:latin typeface="Myriad Pro"/>
                        </a:rPr>
                        <a:t>Vorjahr    (in Tsd.)</a:t>
                      </a:r>
                    </a:p>
                  </a:txBody>
                  <a:tcPr marL="0" marR="0" marT="0"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de-DE" sz="1000" b="0" i="0" u="none" strike="noStrike">
                          <a:solidFill>
                            <a:srgbClr val="000000"/>
                          </a:solidFill>
                          <a:effectLst/>
                          <a:latin typeface="Calibri"/>
                        </a:rPr>
                        <a:t>Veränderung</a:t>
                      </a:r>
                    </a:p>
                  </a:txBody>
                  <a:tcPr marL="0" marR="0" marT="0" marB="0" anchor="b">
                    <a:lnL>
                      <a:noFill/>
                    </a:lnL>
                    <a:lnR>
                      <a:noFill/>
                    </a:lnR>
                    <a:lnT>
                      <a:noFill/>
                    </a:lnT>
                    <a:lnB>
                      <a:noFill/>
                    </a:lnB>
                  </a:tcPr>
                </a:tc>
                <a:extLst>
                  <a:ext uri="{0D108BD9-81ED-4DB2-BD59-A6C34878D82A}">
                    <a16:rowId xmlns:a16="http://schemas.microsoft.com/office/drawing/2014/main" val="10002"/>
                  </a:ext>
                </a:extLst>
              </a:tr>
              <a:tr h="135970">
                <a:tc>
                  <a:txBody>
                    <a:bodyPr/>
                    <a:lstStyle/>
                    <a:p>
                      <a:pPr algn="l" fontAlgn="t"/>
                      <a:endParaRPr lang="de-DE" sz="1000" b="0" i="0" u="none" strike="noStrike">
                        <a:solidFill>
                          <a:srgbClr val="000000"/>
                        </a:solidFill>
                        <a:effectLst/>
                        <a:latin typeface="Myriad Pro"/>
                      </a:endParaRPr>
                    </a:p>
                  </a:txBody>
                  <a:tcPr marL="0" marR="0" marT="0" marB="0">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de-DE" sz="10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de-DE" sz="10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3"/>
                  </a:ext>
                </a:extLst>
              </a:tr>
              <a:tr h="135970">
                <a:tc>
                  <a:txBody>
                    <a:bodyPr/>
                    <a:lstStyle/>
                    <a:p>
                      <a:pPr algn="l" fontAlgn="t"/>
                      <a:r>
                        <a:rPr lang="de-DE" sz="1000" b="0" i="0" u="none" strike="noStrike">
                          <a:solidFill>
                            <a:srgbClr val="000000"/>
                          </a:solidFill>
                          <a:effectLst/>
                          <a:latin typeface="Myriad Pro"/>
                        </a:rPr>
                        <a:t>1. Umsatzerlöse</a:t>
                      </a: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000" b="0" i="0" u="none" strike="noStrike">
                          <a:solidFill>
                            <a:srgbClr val="000000"/>
                          </a:solidFill>
                          <a:effectLst/>
                          <a:latin typeface="Myriad Pro"/>
                        </a:rPr>
                        <a:t>983.014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000" b="0" i="0" u="none" strike="noStrike">
                          <a:solidFill>
                            <a:srgbClr val="000000"/>
                          </a:solidFill>
                          <a:effectLst/>
                          <a:latin typeface="Myriad Pro"/>
                        </a:rPr>
                        <a:t>648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de-DE" sz="1000" b="0" i="0" u="none" strike="noStrike">
                          <a:solidFill>
                            <a:srgbClr val="000000"/>
                          </a:solidFill>
                          <a:effectLst/>
                          <a:latin typeface="Calibri"/>
                        </a:rPr>
                        <a:t>52%</a:t>
                      </a:r>
                    </a:p>
                  </a:txBody>
                  <a:tcPr marL="0" marR="0" marT="0" marB="0" anchor="b">
                    <a:lnL>
                      <a:noFill/>
                    </a:lnL>
                    <a:lnR>
                      <a:noFill/>
                    </a:lnR>
                    <a:lnT>
                      <a:noFill/>
                    </a:lnT>
                    <a:lnB>
                      <a:noFill/>
                    </a:lnB>
                  </a:tcPr>
                </a:tc>
                <a:extLst>
                  <a:ext uri="{0D108BD9-81ED-4DB2-BD59-A6C34878D82A}">
                    <a16:rowId xmlns:a16="http://schemas.microsoft.com/office/drawing/2014/main" val="10004"/>
                  </a:ext>
                </a:extLst>
              </a:tr>
              <a:tr h="135970">
                <a:tc>
                  <a:txBody>
                    <a:bodyPr/>
                    <a:lstStyle/>
                    <a:p>
                      <a:pPr algn="l" fontAlgn="t"/>
                      <a:r>
                        <a:rPr lang="de-DE" sz="1000" b="0" i="0" u="none" strike="noStrike">
                          <a:solidFill>
                            <a:srgbClr val="000000"/>
                          </a:solidFill>
                          <a:effectLst/>
                          <a:latin typeface="Myriad Pro"/>
                        </a:rPr>
                        <a:t>2. Übrige Erträge</a:t>
                      </a: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000" b="0" i="0" u="none" strike="noStrike">
                          <a:solidFill>
                            <a:srgbClr val="000000"/>
                          </a:solidFill>
                          <a:effectLst/>
                          <a:latin typeface="Myriad Pro"/>
                        </a:rPr>
                        <a:t>17.209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000" b="0" i="0" u="none" strike="noStrike">
                          <a:solidFill>
                            <a:srgbClr val="000000"/>
                          </a:solidFill>
                          <a:effectLst/>
                          <a:latin typeface="Myriad Pro"/>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5"/>
                  </a:ext>
                </a:extLst>
              </a:tr>
              <a:tr h="235682">
                <a:tc>
                  <a:txBody>
                    <a:bodyPr/>
                    <a:lstStyle/>
                    <a:p>
                      <a:pPr algn="l" fontAlgn="ctr"/>
                      <a:r>
                        <a:rPr lang="de-DE" sz="1000" b="0" i="0" u="none" strike="noStrike">
                          <a:solidFill>
                            <a:srgbClr val="000000"/>
                          </a:solidFill>
                          <a:effectLst/>
                          <a:latin typeface="Myriad Pro"/>
                        </a:rPr>
                        <a:t>3. Handelswareneinkauf und Aufwand für bezogene Leistungen</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1000" b="0" i="0" u="none" strike="noStrike">
                          <a:solidFill>
                            <a:srgbClr val="000000"/>
                          </a:solidFill>
                          <a:effectLst/>
                          <a:latin typeface="Myriad Pro"/>
                        </a:rPr>
                        <a:t>-780.630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1000" b="0" i="0" u="none" strike="noStrike">
                          <a:solidFill>
                            <a:srgbClr val="000000"/>
                          </a:solidFill>
                          <a:effectLst/>
                          <a:latin typeface="Myriad Pro"/>
                        </a:rPr>
                        <a:t>-477</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de-DE" sz="1000" b="0" i="0" u="none" strike="noStrike">
                          <a:solidFill>
                            <a:srgbClr val="000000"/>
                          </a:solidFill>
                          <a:effectLst/>
                          <a:latin typeface="Calibri"/>
                        </a:rPr>
                        <a:t>64%</a:t>
                      </a:r>
                    </a:p>
                  </a:txBody>
                  <a:tcPr marL="0" marR="0" marT="0" marB="0" anchor="b">
                    <a:lnL>
                      <a:noFill/>
                    </a:lnL>
                    <a:lnR>
                      <a:noFill/>
                    </a:lnR>
                    <a:lnT>
                      <a:noFill/>
                    </a:lnT>
                    <a:lnB>
                      <a:noFill/>
                    </a:lnB>
                  </a:tcPr>
                </a:tc>
                <a:extLst>
                  <a:ext uri="{0D108BD9-81ED-4DB2-BD59-A6C34878D82A}">
                    <a16:rowId xmlns:a16="http://schemas.microsoft.com/office/drawing/2014/main" val="10006"/>
                  </a:ext>
                </a:extLst>
              </a:tr>
              <a:tr h="135970">
                <a:tc>
                  <a:txBody>
                    <a:bodyPr/>
                    <a:lstStyle/>
                    <a:p>
                      <a:pPr algn="l" fontAlgn="t"/>
                      <a:endParaRPr lang="de-DE" sz="1000" b="0" i="0" u="none" strike="noStrike">
                        <a:solidFill>
                          <a:srgbClr val="000000"/>
                        </a:solidFill>
                        <a:effectLst/>
                        <a:latin typeface="Myriad Pro"/>
                      </a:endParaRP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7"/>
                  </a:ext>
                </a:extLst>
              </a:tr>
              <a:tr h="135970">
                <a:tc>
                  <a:txBody>
                    <a:bodyPr/>
                    <a:lstStyle/>
                    <a:p>
                      <a:pPr algn="l" fontAlgn="t"/>
                      <a:r>
                        <a:rPr lang="de-DE" sz="1000" b="1" i="0" u="none" strike="noStrike">
                          <a:solidFill>
                            <a:srgbClr val="000000"/>
                          </a:solidFill>
                          <a:effectLst/>
                          <a:latin typeface="Myriad Pro"/>
                        </a:rPr>
                        <a:t>Rohertrag</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de-DE" sz="1000" b="1" i="0" u="none" strike="noStrike">
                          <a:solidFill>
                            <a:srgbClr val="000000"/>
                          </a:solidFill>
                          <a:effectLst/>
                          <a:latin typeface="Myriad Pro"/>
                        </a:rPr>
                        <a:t>219.593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de-DE" sz="1000" b="1" i="0" u="none" strike="noStrike">
                          <a:solidFill>
                            <a:srgbClr val="000000"/>
                          </a:solidFill>
                          <a:effectLst/>
                          <a:latin typeface="Myriad Pro"/>
                        </a:rPr>
                        <a:t>171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de-DE" sz="1000" b="0" i="0" u="none" strike="noStrike">
                          <a:solidFill>
                            <a:srgbClr val="000000"/>
                          </a:solidFill>
                          <a:effectLst/>
                          <a:latin typeface="Calibri"/>
                        </a:rPr>
                        <a:t>28%</a:t>
                      </a:r>
                    </a:p>
                  </a:txBody>
                  <a:tcPr marL="0" marR="0" marT="0" marB="0" anchor="b">
                    <a:lnL>
                      <a:noFill/>
                    </a:lnL>
                    <a:lnR>
                      <a:noFill/>
                    </a:lnR>
                    <a:lnT>
                      <a:noFill/>
                    </a:lnT>
                    <a:lnB>
                      <a:noFill/>
                    </a:lnB>
                  </a:tcPr>
                </a:tc>
                <a:extLst>
                  <a:ext uri="{0D108BD9-81ED-4DB2-BD59-A6C34878D82A}">
                    <a16:rowId xmlns:a16="http://schemas.microsoft.com/office/drawing/2014/main" val="10008"/>
                  </a:ext>
                </a:extLst>
              </a:tr>
              <a:tr h="135970">
                <a:tc>
                  <a:txBody>
                    <a:bodyPr/>
                    <a:lstStyle/>
                    <a:p>
                      <a:pPr algn="l" fontAlgn="t"/>
                      <a:endParaRPr lang="de-DE" sz="1000" b="0" i="0" u="none" strike="noStrike">
                        <a:solidFill>
                          <a:srgbClr val="000000"/>
                        </a:solidFill>
                        <a:effectLst/>
                        <a:latin typeface="Myriad Pro"/>
                      </a:endParaRP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9"/>
                  </a:ext>
                </a:extLst>
              </a:tr>
              <a:tr h="135970">
                <a:tc>
                  <a:txBody>
                    <a:bodyPr/>
                    <a:lstStyle/>
                    <a:p>
                      <a:pPr algn="l" fontAlgn="t"/>
                      <a:r>
                        <a:rPr lang="de-DE" sz="1000" b="0" i="0" u="none" strike="noStrike">
                          <a:solidFill>
                            <a:srgbClr val="000000"/>
                          </a:solidFill>
                          <a:effectLst/>
                          <a:latin typeface="Myriad Pro"/>
                        </a:rPr>
                        <a:t>4. Personalaufwand</a:t>
                      </a: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000" b="0" i="0" u="none" strike="noStrike">
                          <a:solidFill>
                            <a:srgbClr val="000000"/>
                          </a:solidFill>
                          <a:effectLst/>
                          <a:latin typeface="Myriad Pro"/>
                        </a:rPr>
                        <a:t>-101.659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000" b="0" i="0" u="none" strike="noStrike">
                          <a:solidFill>
                            <a:srgbClr val="000000"/>
                          </a:solidFill>
                          <a:effectLst/>
                          <a:latin typeface="Myriad Pro"/>
                        </a:rPr>
                        <a:t>-77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de-DE" sz="1000" b="0" i="0" u="none" strike="noStrike">
                          <a:solidFill>
                            <a:srgbClr val="000000"/>
                          </a:solidFill>
                          <a:effectLst/>
                          <a:latin typeface="Calibri"/>
                        </a:rPr>
                        <a:t>32%</a:t>
                      </a:r>
                    </a:p>
                  </a:txBody>
                  <a:tcPr marL="0" marR="0" marT="0" marB="0" anchor="b">
                    <a:lnL>
                      <a:noFill/>
                    </a:lnL>
                    <a:lnR>
                      <a:noFill/>
                    </a:lnR>
                    <a:lnT>
                      <a:noFill/>
                    </a:lnT>
                    <a:lnB>
                      <a:noFill/>
                    </a:lnB>
                  </a:tcPr>
                </a:tc>
                <a:extLst>
                  <a:ext uri="{0D108BD9-81ED-4DB2-BD59-A6C34878D82A}">
                    <a16:rowId xmlns:a16="http://schemas.microsoft.com/office/drawing/2014/main" val="10010"/>
                  </a:ext>
                </a:extLst>
              </a:tr>
              <a:tr h="135970">
                <a:tc>
                  <a:txBody>
                    <a:bodyPr/>
                    <a:lstStyle/>
                    <a:p>
                      <a:pPr algn="l" fontAlgn="t"/>
                      <a:r>
                        <a:rPr lang="de-DE" sz="1000" b="0" i="0" u="none" strike="noStrike">
                          <a:solidFill>
                            <a:srgbClr val="000000"/>
                          </a:solidFill>
                          <a:effectLst/>
                          <a:latin typeface="Myriad Pro"/>
                        </a:rPr>
                        <a:t>5. Abschreibungen auf Sachanlagen</a:t>
                      </a: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000" b="0" i="0" u="none" strike="noStrike">
                          <a:solidFill>
                            <a:srgbClr val="000000"/>
                          </a:solidFill>
                          <a:effectLst/>
                          <a:latin typeface="Myriad Pro"/>
                        </a:rPr>
                        <a:t>-5.530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000" b="0" i="0" u="none" strike="noStrike">
                          <a:solidFill>
                            <a:srgbClr val="000000"/>
                          </a:solidFill>
                          <a:effectLst/>
                          <a:latin typeface="Myriad Pro"/>
                        </a:rPr>
                        <a:t>-11</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de-DE" sz="1000" b="0" i="0" u="none" strike="noStrike">
                          <a:solidFill>
                            <a:srgbClr val="000000"/>
                          </a:solidFill>
                          <a:effectLst/>
                          <a:latin typeface="Calibri"/>
                        </a:rPr>
                        <a:t>-50%</a:t>
                      </a:r>
                    </a:p>
                  </a:txBody>
                  <a:tcPr marL="0" marR="0" marT="0" marB="0" anchor="b">
                    <a:lnL>
                      <a:noFill/>
                    </a:lnL>
                    <a:lnR>
                      <a:noFill/>
                    </a:lnR>
                    <a:lnT>
                      <a:noFill/>
                    </a:lnT>
                    <a:lnB>
                      <a:noFill/>
                    </a:lnB>
                  </a:tcPr>
                </a:tc>
                <a:extLst>
                  <a:ext uri="{0D108BD9-81ED-4DB2-BD59-A6C34878D82A}">
                    <a16:rowId xmlns:a16="http://schemas.microsoft.com/office/drawing/2014/main" val="10011"/>
                  </a:ext>
                </a:extLst>
              </a:tr>
              <a:tr h="135970">
                <a:tc>
                  <a:txBody>
                    <a:bodyPr/>
                    <a:lstStyle/>
                    <a:p>
                      <a:pPr algn="l" fontAlgn="t"/>
                      <a:r>
                        <a:rPr lang="de-DE" sz="1000" b="0" i="0" u="none" strike="noStrike">
                          <a:solidFill>
                            <a:srgbClr val="000000"/>
                          </a:solidFill>
                          <a:effectLst/>
                          <a:latin typeface="Myriad Pro"/>
                        </a:rPr>
                        <a:t>6. Sonstige betriebliche Aufwendungen</a:t>
                      </a: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000" b="0" i="0" u="none" strike="noStrike">
                          <a:solidFill>
                            <a:srgbClr val="000000"/>
                          </a:solidFill>
                          <a:effectLst/>
                          <a:latin typeface="Myriad Pro"/>
                        </a:rPr>
                        <a:t>-94.688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000" b="0" i="0" u="none" strike="noStrike">
                          <a:solidFill>
                            <a:srgbClr val="000000"/>
                          </a:solidFill>
                          <a:effectLst/>
                          <a:latin typeface="Myriad Pro"/>
                        </a:rPr>
                        <a:t>-77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de-DE" sz="1000" b="0" i="0" u="none" strike="noStrike">
                          <a:solidFill>
                            <a:srgbClr val="000000"/>
                          </a:solidFill>
                          <a:effectLst/>
                          <a:latin typeface="Calibri"/>
                        </a:rPr>
                        <a:t>23%</a:t>
                      </a:r>
                    </a:p>
                  </a:txBody>
                  <a:tcPr marL="0" marR="0" marT="0" marB="0" anchor="b">
                    <a:lnL>
                      <a:noFill/>
                    </a:lnL>
                    <a:lnR>
                      <a:noFill/>
                    </a:lnR>
                    <a:lnT>
                      <a:noFill/>
                    </a:lnT>
                    <a:lnB>
                      <a:noFill/>
                    </a:lnB>
                  </a:tcPr>
                </a:tc>
                <a:extLst>
                  <a:ext uri="{0D108BD9-81ED-4DB2-BD59-A6C34878D82A}">
                    <a16:rowId xmlns:a16="http://schemas.microsoft.com/office/drawing/2014/main" val="10012"/>
                  </a:ext>
                </a:extLst>
              </a:tr>
              <a:tr h="135970">
                <a:tc>
                  <a:txBody>
                    <a:bodyPr/>
                    <a:lstStyle/>
                    <a:p>
                      <a:pPr algn="l" fontAlgn="t"/>
                      <a:endParaRPr lang="de-DE" sz="1000" b="0" i="0" u="none" strike="noStrike">
                        <a:solidFill>
                          <a:srgbClr val="000000"/>
                        </a:solidFill>
                        <a:effectLst/>
                        <a:latin typeface="Myriad Pro"/>
                      </a:endParaRP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3"/>
                  </a:ext>
                </a:extLst>
              </a:tr>
              <a:tr h="135970">
                <a:tc>
                  <a:txBody>
                    <a:bodyPr/>
                    <a:lstStyle/>
                    <a:p>
                      <a:pPr algn="l" fontAlgn="t"/>
                      <a:r>
                        <a:rPr lang="de-DE" sz="1000" b="1" i="0" u="none" strike="noStrike">
                          <a:solidFill>
                            <a:srgbClr val="000000"/>
                          </a:solidFill>
                          <a:effectLst/>
                          <a:latin typeface="Myriad Pro"/>
                        </a:rPr>
                        <a:t>Zwischensumme aus Z1 bis 7 (Betriebsergebnis)</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de-DE" sz="1000" b="1" i="0" u="none" strike="noStrike">
                          <a:solidFill>
                            <a:srgbClr val="000000"/>
                          </a:solidFill>
                          <a:effectLst/>
                          <a:latin typeface="Myriad Pro"/>
                        </a:rPr>
                        <a:t>17.716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de-DE" sz="1000" b="1" i="0" u="none" strike="noStrike">
                          <a:solidFill>
                            <a:srgbClr val="000000"/>
                          </a:solidFill>
                          <a:effectLst/>
                          <a:latin typeface="Myriad Pro"/>
                        </a:rPr>
                        <a:t>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de-DE" sz="1000" b="0" i="0" u="none" strike="noStrike">
                          <a:solidFill>
                            <a:srgbClr val="000000"/>
                          </a:solidFill>
                          <a:effectLst/>
                          <a:latin typeface="Calibri"/>
                        </a:rPr>
                        <a:t>195%</a:t>
                      </a:r>
                    </a:p>
                  </a:txBody>
                  <a:tcPr marL="0" marR="0" marT="0" marB="0" anchor="b">
                    <a:lnL>
                      <a:noFill/>
                    </a:lnL>
                    <a:lnR>
                      <a:noFill/>
                    </a:lnR>
                    <a:lnT>
                      <a:noFill/>
                    </a:lnT>
                    <a:lnB>
                      <a:noFill/>
                    </a:lnB>
                  </a:tcPr>
                </a:tc>
                <a:extLst>
                  <a:ext uri="{0D108BD9-81ED-4DB2-BD59-A6C34878D82A}">
                    <a16:rowId xmlns:a16="http://schemas.microsoft.com/office/drawing/2014/main" val="10014"/>
                  </a:ext>
                </a:extLst>
              </a:tr>
              <a:tr h="135970">
                <a:tc>
                  <a:txBody>
                    <a:bodyPr/>
                    <a:lstStyle/>
                    <a:p>
                      <a:pPr algn="l" fontAlgn="t"/>
                      <a:endParaRPr lang="de-DE" sz="1000" b="0" i="0" u="none" strike="noStrike">
                        <a:solidFill>
                          <a:srgbClr val="000000"/>
                        </a:solidFill>
                        <a:effectLst/>
                        <a:latin typeface="Myriad Pro"/>
                      </a:endParaRP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5"/>
                  </a:ext>
                </a:extLst>
              </a:tr>
              <a:tr h="135970">
                <a:tc>
                  <a:txBody>
                    <a:bodyPr/>
                    <a:lstStyle/>
                    <a:p>
                      <a:pPr algn="l" fontAlgn="t"/>
                      <a:r>
                        <a:rPr lang="de-DE" sz="1000" b="0" i="0" u="none" strike="noStrike">
                          <a:solidFill>
                            <a:srgbClr val="000000"/>
                          </a:solidFill>
                          <a:effectLst/>
                          <a:latin typeface="Myriad Pro"/>
                        </a:rPr>
                        <a:t>7. Zinsen und ähnliche Aufwendungen (Aufwandszinsen)</a:t>
                      </a: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000" b="0" i="0" u="none" strike="noStrike">
                          <a:solidFill>
                            <a:srgbClr val="000000"/>
                          </a:solidFill>
                          <a:effectLst/>
                          <a:latin typeface="Myriad Pro"/>
                        </a:rPr>
                        <a:t>-4.557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000" b="0" i="0" u="none" strike="noStrike">
                          <a:solidFill>
                            <a:srgbClr val="000000"/>
                          </a:solidFill>
                          <a:effectLst/>
                          <a:latin typeface="Myriad Pro"/>
                        </a:rPr>
                        <a:t>-4</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6"/>
                  </a:ext>
                </a:extLst>
              </a:tr>
              <a:tr h="135970">
                <a:tc>
                  <a:txBody>
                    <a:bodyPr/>
                    <a:lstStyle/>
                    <a:p>
                      <a:pPr algn="l" fontAlgn="t"/>
                      <a:endParaRPr lang="de-DE" sz="1000" b="0" i="0" u="none" strike="noStrike">
                        <a:solidFill>
                          <a:srgbClr val="000000"/>
                        </a:solidFill>
                        <a:effectLst/>
                        <a:latin typeface="Myriad Pro"/>
                      </a:endParaRP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7"/>
                  </a:ext>
                </a:extLst>
              </a:tr>
              <a:tr h="135970">
                <a:tc>
                  <a:txBody>
                    <a:bodyPr/>
                    <a:lstStyle/>
                    <a:p>
                      <a:pPr algn="l" fontAlgn="t"/>
                      <a:r>
                        <a:rPr lang="de-DE" sz="1000" b="1" i="0" u="none" strike="noStrike">
                          <a:solidFill>
                            <a:srgbClr val="000000"/>
                          </a:solidFill>
                          <a:effectLst/>
                          <a:latin typeface="Myriad Pro"/>
                        </a:rPr>
                        <a:t>Zwischensumme aus Z 8 bis 11 (Finanzergebnis)</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de-DE" sz="1000" b="1" i="0" u="none" strike="noStrike">
                          <a:solidFill>
                            <a:srgbClr val="000000"/>
                          </a:solidFill>
                          <a:effectLst/>
                          <a:latin typeface="Myriad Pro"/>
                        </a:rPr>
                        <a:t>-4.557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de-DE" sz="1000" b="1" i="0" u="none" strike="noStrike">
                          <a:solidFill>
                            <a:srgbClr val="000000"/>
                          </a:solidFill>
                          <a:effectLst/>
                          <a:latin typeface="Myriad Pro"/>
                        </a:rPr>
                        <a:t>-4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8"/>
                  </a:ext>
                </a:extLst>
              </a:tr>
              <a:tr h="135970">
                <a:tc>
                  <a:txBody>
                    <a:bodyPr/>
                    <a:lstStyle/>
                    <a:p>
                      <a:pPr algn="l" fontAlgn="t"/>
                      <a:endParaRPr lang="de-DE" sz="1000" b="0" i="0" u="none" strike="noStrike">
                        <a:solidFill>
                          <a:srgbClr val="000000"/>
                        </a:solidFill>
                        <a:effectLst/>
                        <a:latin typeface="Myriad Pro"/>
                      </a:endParaRP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9"/>
                  </a:ext>
                </a:extLst>
              </a:tr>
              <a:tr h="135970">
                <a:tc>
                  <a:txBody>
                    <a:bodyPr/>
                    <a:lstStyle/>
                    <a:p>
                      <a:pPr algn="l" fontAlgn="t"/>
                      <a:r>
                        <a:rPr lang="de-DE" sz="1000" b="1" i="0" u="none" strike="noStrike">
                          <a:solidFill>
                            <a:srgbClr val="000000"/>
                          </a:solidFill>
                          <a:effectLst/>
                          <a:latin typeface="Myriad Pro"/>
                        </a:rPr>
                        <a:t>Ergebnis der gewöhnlichen Geschäftstätigkeit</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de-DE" sz="1000" b="1" i="0" u="none" strike="noStrike">
                          <a:solidFill>
                            <a:srgbClr val="000000"/>
                          </a:solidFill>
                          <a:effectLst/>
                          <a:latin typeface="Myriad Pro"/>
                        </a:rPr>
                        <a:t>13.159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de-DE" sz="1000" b="1" i="0" u="none" strike="noStrike">
                          <a:solidFill>
                            <a:srgbClr val="000000"/>
                          </a:solidFill>
                          <a:effectLst/>
                          <a:latin typeface="Myriad Pro"/>
                        </a:rPr>
                        <a:t>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de-DE" sz="1000" b="0" i="0" u="none" strike="noStrike">
                          <a:solidFill>
                            <a:srgbClr val="000000"/>
                          </a:solidFill>
                          <a:effectLst/>
                          <a:latin typeface="Calibri"/>
                        </a:rPr>
                        <a:t>558%</a:t>
                      </a:r>
                    </a:p>
                  </a:txBody>
                  <a:tcPr marL="0" marR="0" marT="0" marB="0" anchor="b">
                    <a:lnL>
                      <a:noFill/>
                    </a:lnL>
                    <a:lnR>
                      <a:noFill/>
                    </a:lnR>
                    <a:lnT>
                      <a:noFill/>
                    </a:lnT>
                    <a:lnB>
                      <a:noFill/>
                    </a:lnB>
                  </a:tcPr>
                </a:tc>
                <a:extLst>
                  <a:ext uri="{0D108BD9-81ED-4DB2-BD59-A6C34878D82A}">
                    <a16:rowId xmlns:a16="http://schemas.microsoft.com/office/drawing/2014/main" val="10020"/>
                  </a:ext>
                </a:extLst>
              </a:tr>
              <a:tr h="135970">
                <a:tc>
                  <a:txBody>
                    <a:bodyPr/>
                    <a:lstStyle/>
                    <a:p>
                      <a:pPr algn="l" fontAlgn="t"/>
                      <a:endParaRPr lang="de-DE" sz="1000" b="1" i="0" u="none" strike="noStrike">
                        <a:solidFill>
                          <a:srgbClr val="000000"/>
                        </a:solidFill>
                        <a:effectLst/>
                        <a:latin typeface="Myriad Pro"/>
                      </a:endParaRP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1"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1"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21"/>
                  </a:ext>
                </a:extLst>
              </a:tr>
              <a:tr h="135970">
                <a:tc>
                  <a:txBody>
                    <a:bodyPr/>
                    <a:lstStyle/>
                    <a:p>
                      <a:pPr algn="l" fontAlgn="t"/>
                      <a:r>
                        <a:rPr lang="de-DE" sz="1000" b="0" i="0" u="none" strike="noStrike">
                          <a:solidFill>
                            <a:srgbClr val="000000"/>
                          </a:solidFill>
                          <a:effectLst/>
                          <a:latin typeface="Myriad Pro"/>
                        </a:rPr>
                        <a:t>8. Steuern vom Einkommen und Ertrag</a:t>
                      </a: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000" b="0" i="0" u="none" strike="noStrike">
                          <a:solidFill>
                            <a:srgbClr val="000000"/>
                          </a:solidFill>
                          <a:effectLst/>
                          <a:latin typeface="Myriad Pro"/>
                        </a:rPr>
                        <a:t>-822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000" b="0" i="0" u="none" strike="noStrike">
                          <a:solidFill>
                            <a:srgbClr val="000000"/>
                          </a:solidFill>
                          <a:effectLst/>
                          <a:latin typeface="Myriad Pro"/>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22"/>
                  </a:ext>
                </a:extLst>
              </a:tr>
              <a:tr h="135970">
                <a:tc>
                  <a:txBody>
                    <a:bodyPr/>
                    <a:lstStyle/>
                    <a:p>
                      <a:pPr algn="l" fontAlgn="t"/>
                      <a:endParaRPr lang="de-DE" sz="1000" b="0" i="0" u="none" strike="noStrike">
                        <a:solidFill>
                          <a:srgbClr val="000000"/>
                        </a:solidFill>
                        <a:effectLst/>
                        <a:latin typeface="Myriad Pro"/>
                      </a:endParaRP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23"/>
                  </a:ext>
                </a:extLst>
              </a:tr>
              <a:tr h="135970">
                <a:tc>
                  <a:txBody>
                    <a:bodyPr/>
                    <a:lstStyle/>
                    <a:p>
                      <a:pPr algn="l" fontAlgn="t"/>
                      <a:r>
                        <a:rPr lang="de-DE" sz="1000" b="1" i="0" u="none" strike="noStrike">
                          <a:solidFill>
                            <a:srgbClr val="000000"/>
                          </a:solidFill>
                          <a:effectLst/>
                          <a:latin typeface="Myriad Pro"/>
                        </a:rPr>
                        <a:t>Jahresüberschuss/Jahresfehlbetrag</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de-DE" sz="1000" b="1" i="0" u="none" strike="noStrike">
                          <a:solidFill>
                            <a:srgbClr val="000000"/>
                          </a:solidFill>
                          <a:effectLst/>
                          <a:latin typeface="Myriad Pro"/>
                        </a:rPr>
                        <a:t>12.337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de-DE" sz="1000" b="1" i="0" u="none" strike="noStrike">
                          <a:solidFill>
                            <a:srgbClr val="000000"/>
                          </a:solidFill>
                          <a:effectLst/>
                          <a:latin typeface="Myriad Pro"/>
                        </a:rPr>
                        <a:t>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de-DE" sz="1000" b="0" i="0" u="none" strike="noStrike">
                          <a:solidFill>
                            <a:srgbClr val="000000"/>
                          </a:solidFill>
                          <a:effectLst/>
                          <a:latin typeface="Calibri"/>
                        </a:rPr>
                        <a:t>517%</a:t>
                      </a:r>
                    </a:p>
                  </a:txBody>
                  <a:tcPr marL="0" marR="0" marT="0" marB="0" anchor="b">
                    <a:lnL>
                      <a:noFill/>
                    </a:lnL>
                    <a:lnR>
                      <a:noFill/>
                    </a:lnR>
                    <a:lnT>
                      <a:noFill/>
                    </a:lnT>
                    <a:lnB>
                      <a:noFill/>
                    </a:lnB>
                  </a:tcPr>
                </a:tc>
                <a:extLst>
                  <a:ext uri="{0D108BD9-81ED-4DB2-BD59-A6C34878D82A}">
                    <a16:rowId xmlns:a16="http://schemas.microsoft.com/office/drawing/2014/main" val="10024"/>
                  </a:ext>
                </a:extLst>
              </a:tr>
              <a:tr h="135970">
                <a:tc>
                  <a:txBody>
                    <a:bodyPr/>
                    <a:lstStyle/>
                    <a:p>
                      <a:pPr algn="l" fontAlgn="t"/>
                      <a:endParaRPr lang="de-DE" sz="1000" b="0" i="0" u="none" strike="noStrike">
                        <a:solidFill>
                          <a:srgbClr val="000000"/>
                        </a:solidFill>
                        <a:effectLst/>
                        <a:latin typeface="Myriad Pro"/>
                      </a:endParaRP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25"/>
                  </a:ext>
                </a:extLst>
              </a:tr>
              <a:tr h="135970">
                <a:tc>
                  <a:txBody>
                    <a:bodyPr/>
                    <a:lstStyle/>
                    <a:p>
                      <a:pPr algn="l" fontAlgn="t"/>
                      <a:r>
                        <a:rPr lang="de-DE" sz="1000" b="0" i="0" u="none" strike="noStrike">
                          <a:solidFill>
                            <a:srgbClr val="000000"/>
                          </a:solidFill>
                          <a:effectLst/>
                          <a:latin typeface="Myriad Pro"/>
                        </a:rPr>
                        <a:t>9. Auflösung unversteuerter Rücklagen</a:t>
                      </a: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000" b="0" i="0" u="none" strike="noStrike">
                          <a:solidFill>
                            <a:srgbClr val="000000"/>
                          </a:solidFill>
                          <a:effectLst/>
                          <a:latin typeface="Myriad Pro"/>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000" b="0" i="0" u="none" strike="noStrike">
                          <a:solidFill>
                            <a:srgbClr val="000000"/>
                          </a:solidFill>
                          <a:effectLst/>
                          <a:latin typeface="Myriad Pro"/>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26"/>
                  </a:ext>
                </a:extLst>
              </a:tr>
              <a:tr h="135970">
                <a:tc>
                  <a:txBody>
                    <a:bodyPr/>
                    <a:lstStyle/>
                    <a:p>
                      <a:pPr algn="l" fontAlgn="t"/>
                      <a:r>
                        <a:rPr lang="de-DE" sz="1000" b="0" i="0" u="none" strike="noStrike">
                          <a:solidFill>
                            <a:srgbClr val="000000"/>
                          </a:solidFill>
                          <a:effectLst/>
                          <a:latin typeface="Myriad Pro"/>
                        </a:rPr>
                        <a:t>10. Zuweisung zu Gewinnrücklagen</a:t>
                      </a: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000" b="0" i="0" u="none" strike="noStrike">
                          <a:solidFill>
                            <a:srgbClr val="000000"/>
                          </a:solidFill>
                          <a:effectLst/>
                          <a:latin typeface="Myriad Pro"/>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000" b="0" i="0" u="none" strike="noStrike">
                          <a:solidFill>
                            <a:srgbClr val="000000"/>
                          </a:solidFill>
                          <a:effectLst/>
                          <a:latin typeface="Myriad Pro"/>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27"/>
                  </a:ext>
                </a:extLst>
              </a:tr>
              <a:tr h="135970">
                <a:tc>
                  <a:txBody>
                    <a:bodyPr/>
                    <a:lstStyle/>
                    <a:p>
                      <a:pPr algn="l" fontAlgn="t"/>
                      <a:endParaRPr lang="de-DE" sz="1000" b="0" i="0" u="none" strike="noStrike">
                        <a:solidFill>
                          <a:srgbClr val="000000"/>
                        </a:solidFill>
                        <a:effectLst/>
                        <a:latin typeface="Myriad Pro"/>
                      </a:endParaRP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28"/>
                  </a:ext>
                </a:extLst>
              </a:tr>
              <a:tr h="135970">
                <a:tc>
                  <a:txBody>
                    <a:bodyPr/>
                    <a:lstStyle/>
                    <a:p>
                      <a:pPr algn="l" fontAlgn="t"/>
                      <a:r>
                        <a:rPr lang="de-DE" sz="1000" b="1" i="0" u="none" strike="noStrike">
                          <a:solidFill>
                            <a:srgbClr val="000000"/>
                          </a:solidFill>
                          <a:effectLst/>
                          <a:latin typeface="Myriad Pro"/>
                        </a:rPr>
                        <a:t> Jahresgewinn/Jahresverlust</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de-DE" sz="1000" b="1" i="0" u="none" strike="noStrike">
                          <a:solidFill>
                            <a:srgbClr val="000000"/>
                          </a:solidFill>
                          <a:effectLst/>
                          <a:latin typeface="Myriad Pro"/>
                        </a:rPr>
                        <a:t>12.337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de-DE" sz="1000" b="1" i="0" u="none" strike="noStrike">
                          <a:solidFill>
                            <a:srgbClr val="000000"/>
                          </a:solidFill>
                          <a:effectLst/>
                          <a:latin typeface="Myriad Pro"/>
                        </a:rPr>
                        <a:t>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de-DE" sz="1000" b="0" i="0" u="none" strike="noStrike">
                          <a:solidFill>
                            <a:srgbClr val="000000"/>
                          </a:solidFill>
                          <a:effectLst/>
                          <a:latin typeface="Calibri"/>
                        </a:rPr>
                        <a:t>517%</a:t>
                      </a:r>
                    </a:p>
                  </a:txBody>
                  <a:tcPr marL="0" marR="0" marT="0" marB="0" anchor="b">
                    <a:lnL>
                      <a:noFill/>
                    </a:lnL>
                    <a:lnR>
                      <a:noFill/>
                    </a:lnR>
                    <a:lnT>
                      <a:noFill/>
                    </a:lnT>
                    <a:lnB>
                      <a:noFill/>
                    </a:lnB>
                  </a:tcPr>
                </a:tc>
                <a:extLst>
                  <a:ext uri="{0D108BD9-81ED-4DB2-BD59-A6C34878D82A}">
                    <a16:rowId xmlns:a16="http://schemas.microsoft.com/office/drawing/2014/main" val="10029"/>
                  </a:ext>
                </a:extLst>
              </a:tr>
              <a:tr h="135970">
                <a:tc>
                  <a:txBody>
                    <a:bodyPr/>
                    <a:lstStyle/>
                    <a:p>
                      <a:pPr algn="l" fontAlgn="t"/>
                      <a:endParaRPr lang="de-DE" sz="1000" b="0" i="0" u="none" strike="noStrike">
                        <a:solidFill>
                          <a:srgbClr val="000000"/>
                        </a:solidFill>
                        <a:effectLst/>
                        <a:latin typeface="Myriad Pro"/>
                      </a:endParaRP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30"/>
                  </a:ext>
                </a:extLst>
              </a:tr>
              <a:tr h="135970">
                <a:tc>
                  <a:txBody>
                    <a:bodyPr/>
                    <a:lstStyle/>
                    <a:p>
                      <a:pPr algn="l" fontAlgn="t"/>
                      <a:r>
                        <a:rPr lang="de-DE" sz="1000" b="0" i="0" u="none" strike="noStrike">
                          <a:solidFill>
                            <a:srgbClr val="000000"/>
                          </a:solidFill>
                          <a:effectLst/>
                          <a:latin typeface="Myriad Pro"/>
                        </a:rPr>
                        <a:t>11. Gewinnvortag/Verlustvortrag aus dem Vorjahr</a:t>
                      </a: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000" b="0" i="0" u="none" strike="noStrike">
                          <a:solidFill>
                            <a:srgbClr val="000000"/>
                          </a:solidFill>
                          <a:effectLst/>
                          <a:latin typeface="Myriad Pro"/>
                        </a:rPr>
                        <a:t>-19.323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000" b="0" i="0" u="none" strike="noStrike">
                          <a:solidFill>
                            <a:srgbClr val="000000"/>
                          </a:solidFill>
                          <a:effectLst/>
                          <a:latin typeface="Myriad Pro"/>
                        </a:rPr>
                        <a:t>-21</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31"/>
                  </a:ext>
                </a:extLst>
              </a:tr>
              <a:tr h="135970">
                <a:tc>
                  <a:txBody>
                    <a:bodyPr/>
                    <a:lstStyle/>
                    <a:p>
                      <a:pPr algn="l" fontAlgn="t"/>
                      <a:endParaRPr lang="de-DE" sz="1000" b="0" i="0" u="none" strike="noStrike">
                        <a:solidFill>
                          <a:srgbClr val="000000"/>
                        </a:solidFill>
                        <a:effectLst/>
                        <a:latin typeface="Myriad Pro"/>
                      </a:endParaRP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Myriad Pro"/>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32"/>
                  </a:ext>
                </a:extLst>
              </a:tr>
              <a:tr h="135970">
                <a:tc>
                  <a:txBody>
                    <a:bodyPr/>
                    <a:lstStyle/>
                    <a:p>
                      <a:pPr algn="l" fontAlgn="t"/>
                      <a:r>
                        <a:rPr lang="de-DE" sz="1000" b="1" i="0" u="none" strike="noStrike">
                          <a:solidFill>
                            <a:srgbClr val="000000"/>
                          </a:solidFill>
                          <a:effectLst/>
                          <a:latin typeface="Myriad Pro"/>
                        </a:rPr>
                        <a:t>Bilanzgewinn/Bilanzverlust</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de-DE" sz="1000" b="1" i="0" u="none" strike="noStrike">
                          <a:solidFill>
                            <a:srgbClr val="000000"/>
                          </a:solidFill>
                          <a:effectLst/>
                          <a:latin typeface="Myriad Pro"/>
                        </a:rPr>
                        <a:t>-6.986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de-DE" sz="1000" b="1" i="0" u="none" strike="noStrike">
                          <a:solidFill>
                            <a:srgbClr val="000000"/>
                          </a:solidFill>
                          <a:effectLst/>
                          <a:latin typeface="Myriad Pro"/>
                        </a:rPr>
                        <a:t>-19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l" fontAlgn="b"/>
                      <a:endParaRPr lang="de-DE" sz="10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de-DE" sz="1000" b="0" i="0" u="none" strike="noStrike" dirty="0">
                          <a:solidFill>
                            <a:srgbClr val="000000"/>
                          </a:solidFill>
                          <a:effectLst/>
                          <a:latin typeface="Calibri"/>
                        </a:rPr>
                        <a:t>-63%</a:t>
                      </a:r>
                    </a:p>
                  </a:txBody>
                  <a:tcPr marL="0" marR="0" marT="0" marB="0" anchor="b">
                    <a:lnL>
                      <a:noFill/>
                    </a:lnL>
                    <a:lnR>
                      <a:noFill/>
                    </a:lnR>
                    <a:lnT>
                      <a:noFill/>
                    </a:lnT>
                    <a:lnB>
                      <a:noFill/>
                    </a:lnB>
                  </a:tcPr>
                </a:tc>
                <a:extLst>
                  <a:ext uri="{0D108BD9-81ED-4DB2-BD59-A6C34878D82A}">
                    <a16:rowId xmlns:a16="http://schemas.microsoft.com/office/drawing/2014/main" val="10033"/>
                  </a:ext>
                </a:extLst>
              </a:tr>
            </a:tbl>
          </a:graphicData>
        </a:graphic>
      </p:graphicFrame>
    </p:spTree>
    <p:extLst>
      <p:ext uri="{BB962C8B-B14F-4D97-AF65-F5344CB8AC3E}">
        <p14:creationId xmlns:p14="http://schemas.microsoft.com/office/powerpoint/2010/main" val="3931205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290264396"/>
              </p:ext>
            </p:extLst>
          </p:nvPr>
        </p:nvGraphicFramePr>
        <p:xfrm>
          <a:off x="291543" y="1333676"/>
          <a:ext cx="8229597" cy="4526280"/>
        </p:xfrm>
        <a:graphic>
          <a:graphicData uri="http://schemas.openxmlformats.org/drawingml/2006/table">
            <a:tbl>
              <a:tblPr/>
              <a:tblGrid>
                <a:gridCol w="624468">
                  <a:extLst>
                    <a:ext uri="{9D8B030D-6E8A-4147-A177-3AD203B41FA5}">
                      <a16:colId xmlns:a16="http://schemas.microsoft.com/office/drawing/2014/main" val="20000"/>
                    </a:ext>
                  </a:extLst>
                </a:gridCol>
                <a:gridCol w="713678">
                  <a:extLst>
                    <a:ext uri="{9D8B030D-6E8A-4147-A177-3AD203B41FA5}">
                      <a16:colId xmlns:a16="http://schemas.microsoft.com/office/drawing/2014/main" val="20001"/>
                    </a:ext>
                  </a:extLst>
                </a:gridCol>
                <a:gridCol w="1226634">
                  <a:extLst>
                    <a:ext uri="{9D8B030D-6E8A-4147-A177-3AD203B41FA5}">
                      <a16:colId xmlns:a16="http://schemas.microsoft.com/office/drawing/2014/main" val="20002"/>
                    </a:ext>
                  </a:extLst>
                </a:gridCol>
                <a:gridCol w="122663">
                  <a:extLst>
                    <a:ext uri="{9D8B030D-6E8A-4147-A177-3AD203B41FA5}">
                      <a16:colId xmlns:a16="http://schemas.microsoft.com/office/drawing/2014/main" val="20003"/>
                    </a:ext>
                  </a:extLst>
                </a:gridCol>
                <a:gridCol w="591015">
                  <a:extLst>
                    <a:ext uri="{9D8B030D-6E8A-4147-A177-3AD203B41FA5}">
                      <a16:colId xmlns:a16="http://schemas.microsoft.com/office/drawing/2014/main" val="20004"/>
                    </a:ext>
                  </a:extLst>
                </a:gridCol>
                <a:gridCol w="122663">
                  <a:extLst>
                    <a:ext uri="{9D8B030D-6E8A-4147-A177-3AD203B41FA5}">
                      <a16:colId xmlns:a16="http://schemas.microsoft.com/office/drawing/2014/main" val="20005"/>
                    </a:ext>
                  </a:extLst>
                </a:gridCol>
                <a:gridCol w="479502">
                  <a:extLst>
                    <a:ext uri="{9D8B030D-6E8A-4147-A177-3AD203B41FA5}">
                      <a16:colId xmlns:a16="http://schemas.microsoft.com/office/drawing/2014/main" val="20006"/>
                    </a:ext>
                  </a:extLst>
                </a:gridCol>
                <a:gridCol w="724829">
                  <a:extLst>
                    <a:ext uri="{9D8B030D-6E8A-4147-A177-3AD203B41FA5}">
                      <a16:colId xmlns:a16="http://schemas.microsoft.com/office/drawing/2014/main" val="20007"/>
                    </a:ext>
                  </a:extLst>
                </a:gridCol>
                <a:gridCol w="724829">
                  <a:extLst>
                    <a:ext uri="{9D8B030D-6E8A-4147-A177-3AD203B41FA5}">
                      <a16:colId xmlns:a16="http://schemas.microsoft.com/office/drawing/2014/main" val="20008"/>
                    </a:ext>
                  </a:extLst>
                </a:gridCol>
                <a:gridCol w="724829">
                  <a:extLst>
                    <a:ext uri="{9D8B030D-6E8A-4147-A177-3AD203B41FA5}">
                      <a16:colId xmlns:a16="http://schemas.microsoft.com/office/drawing/2014/main" val="20009"/>
                    </a:ext>
                  </a:extLst>
                </a:gridCol>
                <a:gridCol w="724829">
                  <a:extLst>
                    <a:ext uri="{9D8B030D-6E8A-4147-A177-3AD203B41FA5}">
                      <a16:colId xmlns:a16="http://schemas.microsoft.com/office/drawing/2014/main" val="20010"/>
                    </a:ext>
                  </a:extLst>
                </a:gridCol>
                <a:gridCol w="724829">
                  <a:extLst>
                    <a:ext uri="{9D8B030D-6E8A-4147-A177-3AD203B41FA5}">
                      <a16:colId xmlns:a16="http://schemas.microsoft.com/office/drawing/2014/main" val="20011"/>
                    </a:ext>
                  </a:extLst>
                </a:gridCol>
                <a:gridCol w="724829">
                  <a:extLst>
                    <a:ext uri="{9D8B030D-6E8A-4147-A177-3AD203B41FA5}">
                      <a16:colId xmlns:a16="http://schemas.microsoft.com/office/drawing/2014/main" val="20012"/>
                    </a:ext>
                  </a:extLst>
                </a:gridCol>
              </a:tblGrid>
              <a:tr h="167268">
                <a:tc gridSpan="2">
                  <a:txBody>
                    <a:bodyPr/>
                    <a:lstStyle/>
                    <a:p>
                      <a:pPr algn="l" fontAlgn="b"/>
                      <a:r>
                        <a:rPr lang="de-DE" sz="1100" b="1" i="0" u="none" strike="noStrike">
                          <a:solidFill>
                            <a:srgbClr val="000000"/>
                          </a:solidFill>
                          <a:effectLst/>
                          <a:latin typeface="Calibri"/>
                        </a:rPr>
                        <a:t>Investition</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de-DE"/>
                    </a:p>
                  </a:txBody>
                  <a:tcPr/>
                </a:tc>
                <a:tc>
                  <a:txBody>
                    <a:bodyPr/>
                    <a:lstStyle/>
                    <a:p>
                      <a:pPr algn="l" fontAlgn="b"/>
                      <a:r>
                        <a:rPr lang="de-DE" sz="7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0"/>
                  </a:ext>
                </a:extLst>
              </a:tr>
              <a:tr h="167268">
                <a:tc gridSpan="2">
                  <a:txBody>
                    <a:bodyPr/>
                    <a:lstStyle/>
                    <a:p>
                      <a:pPr algn="l" fontAlgn="b"/>
                      <a:r>
                        <a:rPr lang="de-DE" sz="1100" b="0" i="0" u="none" strike="noStrike">
                          <a:solidFill>
                            <a:srgbClr val="000000"/>
                          </a:solidFill>
                          <a:effectLst/>
                          <a:latin typeface="Calibri"/>
                        </a:rPr>
                        <a:t>Anlagenintensität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de-DE"/>
                    </a:p>
                  </a:txBody>
                  <a:tcPr/>
                </a:tc>
                <a:tc>
                  <a:txBody>
                    <a:bodyPr/>
                    <a:lstStyle/>
                    <a:p>
                      <a:pPr algn="ctr" fontAlgn="b"/>
                      <a:r>
                        <a:rPr lang="de-DE" sz="500" b="0" i="0" u="none" strike="noStrike">
                          <a:solidFill>
                            <a:srgbClr val="000000"/>
                          </a:solidFill>
                          <a:effectLst/>
                          <a:latin typeface="Calibri"/>
                        </a:rPr>
                        <a:t>Anlagevermögen*100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458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0,1%</a:t>
                      </a:r>
                    </a:p>
                  </a:txBody>
                  <a:tcPr marL="0" marR="0" marT="0" marB="0" anchor="b">
                    <a:lnL>
                      <a:noFill/>
                    </a:lnL>
                    <a:lnR>
                      <a:noFill/>
                    </a:lnR>
                    <a:lnT>
                      <a:noFill/>
                    </a:lnT>
                    <a:lnB>
                      <a:noFill/>
                    </a:lnB>
                    <a:solidFill>
                      <a:srgbClr val="FFFFFF"/>
                    </a:solidFill>
                  </a:tcPr>
                </a:tc>
                <a:tc gridSpan="2">
                  <a:txBody>
                    <a:bodyPr/>
                    <a:lstStyle/>
                    <a:p>
                      <a:pPr algn="l" fontAlgn="b"/>
                      <a:r>
                        <a:rPr lang="de-DE" sz="1100" b="0" i="0" u="none" strike="noStrike">
                          <a:solidFill>
                            <a:srgbClr val="000000"/>
                          </a:solidFill>
                          <a:effectLst/>
                          <a:latin typeface="Calibri"/>
                        </a:rPr>
                        <a:t>des GV sind AV</a:t>
                      </a:r>
                    </a:p>
                  </a:txBody>
                  <a:tcPr marL="0" marR="0" marT="0" marB="0" anchor="b">
                    <a:lnL>
                      <a:noFill/>
                    </a:lnL>
                    <a:lnR>
                      <a:noFill/>
                    </a:lnR>
                    <a:lnT>
                      <a:noFill/>
                    </a:lnT>
                    <a:lnB>
                      <a:noFill/>
                    </a:lnB>
                    <a:solidFill>
                      <a:srgbClr val="FFFFFF"/>
                    </a:solidFill>
                  </a:tcPr>
                </a:tc>
                <a:tc hMerge="1">
                  <a:txBody>
                    <a:bodyPr/>
                    <a:lstStyle/>
                    <a:p>
                      <a:endParaRPr lang="de-DE"/>
                    </a:p>
                  </a:txBody>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1"/>
                  </a:ext>
                </a:extLst>
              </a:tr>
              <a:tr h="167268">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500" b="0" i="0" u="none" strike="noStrike">
                          <a:solidFill>
                            <a:srgbClr val="000000"/>
                          </a:solidFill>
                          <a:effectLst/>
                          <a:latin typeface="Calibri"/>
                        </a:rPr>
                        <a:t>Gesamtvermögen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449.730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2"/>
                  </a:ext>
                </a:extLst>
              </a:tr>
              <a:tr h="167268">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5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3"/>
                  </a:ext>
                </a:extLst>
              </a:tr>
              <a:tr h="167268">
                <a:tc gridSpan="2">
                  <a:txBody>
                    <a:bodyPr/>
                    <a:lstStyle/>
                    <a:p>
                      <a:pPr algn="l" fontAlgn="b"/>
                      <a:r>
                        <a:rPr lang="de-DE" sz="1100" b="0" i="0" u="none" strike="noStrike">
                          <a:solidFill>
                            <a:srgbClr val="000000"/>
                          </a:solidFill>
                          <a:effectLst/>
                          <a:latin typeface="Calibri"/>
                        </a:rPr>
                        <a:t>Umschlagshäufigkeit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de-DE"/>
                    </a:p>
                  </a:txBody>
                  <a:tcPr/>
                </a:tc>
                <a:tc>
                  <a:txBody>
                    <a:bodyPr/>
                    <a:lstStyle/>
                    <a:p>
                      <a:pPr algn="ctr" fontAlgn="b"/>
                      <a:r>
                        <a:rPr lang="de-DE" sz="500" b="0" i="0" u="none" strike="noStrike">
                          <a:solidFill>
                            <a:srgbClr val="000000"/>
                          </a:solidFill>
                          <a:effectLst/>
                          <a:latin typeface="Calibri"/>
                        </a:rPr>
                        <a:t>Umsatz</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983.014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5,6</a:t>
                      </a:r>
                    </a:p>
                  </a:txBody>
                  <a:tcPr marL="0" marR="0" marT="0" marB="0" anchor="b">
                    <a:lnL>
                      <a:noFill/>
                    </a:lnL>
                    <a:lnR>
                      <a:noFill/>
                    </a:lnR>
                    <a:lnT>
                      <a:noFill/>
                    </a:lnT>
                    <a:lnB>
                      <a:noFill/>
                    </a:lnB>
                    <a:solidFill>
                      <a:srgbClr val="FFFFFF"/>
                    </a:solidFill>
                  </a:tcPr>
                </a:tc>
                <a:tc gridSpan="2">
                  <a:txBody>
                    <a:bodyPr/>
                    <a:lstStyle/>
                    <a:p>
                      <a:pPr algn="l" fontAlgn="b"/>
                      <a:r>
                        <a:rPr lang="de-DE" sz="1100" b="0" i="0" u="none" strike="noStrike">
                          <a:solidFill>
                            <a:srgbClr val="000000"/>
                          </a:solidFill>
                          <a:effectLst/>
                          <a:latin typeface="Calibri"/>
                        </a:rPr>
                        <a:t>mal pro Jahr</a:t>
                      </a:r>
                    </a:p>
                  </a:txBody>
                  <a:tcPr marL="0" marR="0" marT="0" marB="0" anchor="b">
                    <a:lnL>
                      <a:noFill/>
                    </a:lnL>
                    <a:lnR>
                      <a:noFill/>
                    </a:lnR>
                    <a:lnT>
                      <a:noFill/>
                    </a:lnT>
                    <a:lnB>
                      <a:noFill/>
                    </a:lnB>
                    <a:solidFill>
                      <a:srgbClr val="FFFFFF"/>
                    </a:solidFill>
                  </a:tcPr>
                </a:tc>
                <a:tc hMerge="1">
                  <a:txBody>
                    <a:bodyPr/>
                    <a:lstStyle/>
                    <a:p>
                      <a:endParaRPr lang="de-DE"/>
                    </a:p>
                  </a:txBody>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4"/>
                  </a:ext>
                </a:extLst>
              </a:tr>
              <a:tr h="167268">
                <a:tc gridSpan="2">
                  <a:txBody>
                    <a:bodyPr/>
                    <a:lstStyle/>
                    <a:p>
                      <a:pPr algn="l" fontAlgn="b"/>
                      <a:r>
                        <a:rPr lang="de-DE" sz="1100" b="0" i="0" u="none" strike="noStrike">
                          <a:solidFill>
                            <a:srgbClr val="000000"/>
                          </a:solidFill>
                          <a:effectLst/>
                          <a:latin typeface="Calibri"/>
                        </a:rPr>
                        <a:t>Kundenforderung</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de-DE"/>
                    </a:p>
                  </a:txBody>
                  <a:tcPr/>
                </a:tc>
                <a:tc>
                  <a:txBody>
                    <a:bodyPr/>
                    <a:lstStyle/>
                    <a:p>
                      <a:pPr algn="ctr" fontAlgn="b"/>
                      <a:r>
                        <a:rPr lang="de-DE" sz="500" b="0" i="0" u="none" strike="noStrike">
                          <a:solidFill>
                            <a:srgbClr val="000000"/>
                          </a:solidFill>
                          <a:effectLst/>
                          <a:latin typeface="Calibri"/>
                        </a:rPr>
                        <a:t>Lieferforderung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176.017</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5"/>
                  </a:ext>
                </a:extLst>
              </a:tr>
              <a:tr h="160578">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500" b="0" i="0" u="none" strike="noStrike">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6"/>
                  </a:ext>
                </a:extLst>
              </a:tr>
              <a:tr h="167268">
                <a:tc gridSpan="2">
                  <a:txBody>
                    <a:bodyPr/>
                    <a:lstStyle/>
                    <a:p>
                      <a:pPr algn="l" fontAlgn="b"/>
                      <a:r>
                        <a:rPr lang="de-DE" sz="1100" b="0" i="0" u="none" strike="noStrike">
                          <a:solidFill>
                            <a:srgbClr val="000000"/>
                          </a:solidFill>
                          <a:effectLst/>
                          <a:latin typeface="Calibri"/>
                        </a:rPr>
                        <a:t>Aussenstandsdauer</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de-DE"/>
                    </a:p>
                  </a:txBody>
                  <a:tcPr/>
                </a:tc>
                <a:tc>
                  <a:txBody>
                    <a:bodyPr/>
                    <a:lstStyle/>
                    <a:p>
                      <a:pPr algn="ctr" fontAlgn="b"/>
                      <a:r>
                        <a:rPr lang="de-DE" sz="500" b="0" i="0" u="none" strike="noStrike">
                          <a:solidFill>
                            <a:srgbClr val="000000"/>
                          </a:solidFill>
                          <a:effectLst/>
                          <a:latin typeface="Calibri"/>
                        </a:rPr>
                        <a:t>365</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365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 65,4 </a:t>
                      </a:r>
                    </a:p>
                  </a:txBody>
                  <a:tcPr marL="0" marR="0" marT="0" marB="0" anchor="b">
                    <a:lnL>
                      <a:noFill/>
                    </a:lnL>
                    <a:lnR>
                      <a:noFill/>
                    </a:lnR>
                    <a:lnT>
                      <a:noFill/>
                    </a:lnT>
                    <a:lnB>
                      <a:noFill/>
                    </a:lnB>
                    <a:solidFill>
                      <a:srgbClr val="FFFFFF"/>
                    </a:solidFill>
                  </a:tcPr>
                </a:tc>
                <a:tc gridSpan="5">
                  <a:txBody>
                    <a:bodyPr/>
                    <a:lstStyle/>
                    <a:p>
                      <a:pPr algn="l" fontAlgn="b"/>
                      <a:r>
                        <a:rPr lang="de-DE" sz="1100" b="0" i="0" u="none" strike="noStrike">
                          <a:solidFill>
                            <a:srgbClr val="000000"/>
                          </a:solidFill>
                          <a:effectLst/>
                          <a:latin typeface="Calibri"/>
                        </a:rPr>
                        <a:t>Tage dauert es bis die Kunden im Durchschnitt bezahlen.</a:t>
                      </a:r>
                    </a:p>
                  </a:txBody>
                  <a:tcPr marL="0" marR="0" marT="0" marB="0" anchor="b">
                    <a:lnL>
                      <a:noFill/>
                    </a:lnL>
                    <a:lnR>
                      <a:noFill/>
                    </a:lnR>
                    <a:lnT>
                      <a:noFill/>
                    </a:lnT>
                    <a:lnB>
                      <a:noFill/>
                    </a:lnB>
                    <a:solidFill>
                      <a:srgbClr val="FFFFF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7"/>
                  </a:ext>
                </a:extLst>
              </a:tr>
              <a:tr h="167268">
                <a:tc gridSpan="2">
                  <a:txBody>
                    <a:bodyPr/>
                    <a:lstStyle/>
                    <a:p>
                      <a:pPr algn="l" fontAlgn="b"/>
                      <a:r>
                        <a:rPr lang="de-DE" sz="1100" b="0" i="0" u="none" strike="noStrike">
                          <a:solidFill>
                            <a:srgbClr val="000000"/>
                          </a:solidFill>
                          <a:effectLst/>
                          <a:latin typeface="Calibri"/>
                        </a:rPr>
                        <a:t>Kundenforderungen</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de-DE"/>
                    </a:p>
                  </a:txBody>
                  <a:tcPr/>
                </a:tc>
                <a:tc>
                  <a:txBody>
                    <a:bodyPr/>
                    <a:lstStyle/>
                    <a:p>
                      <a:pPr algn="ctr" fontAlgn="b"/>
                      <a:r>
                        <a:rPr lang="de-DE" sz="500" b="0" i="0" u="none" strike="noStrike">
                          <a:solidFill>
                            <a:srgbClr val="000000"/>
                          </a:solidFill>
                          <a:effectLst/>
                          <a:latin typeface="Calibri"/>
                        </a:rPr>
                        <a:t>Umschlagshäufigkeit Kunden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6</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8"/>
                  </a:ext>
                </a:extLst>
              </a:tr>
              <a:tr h="167268">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5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9"/>
                  </a:ext>
                </a:extLst>
              </a:tr>
              <a:tr h="167268">
                <a:tc gridSpan="2">
                  <a:txBody>
                    <a:bodyPr/>
                    <a:lstStyle/>
                    <a:p>
                      <a:pPr algn="l" fontAlgn="b"/>
                      <a:r>
                        <a:rPr lang="de-DE" sz="1100" b="1" i="0" u="none" strike="noStrike">
                          <a:solidFill>
                            <a:srgbClr val="000000"/>
                          </a:solidFill>
                          <a:effectLst/>
                          <a:latin typeface="Calibri"/>
                        </a:rPr>
                        <a:t>Finanzierung</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de-DE"/>
                    </a:p>
                  </a:txBody>
                  <a:tcPr/>
                </a:tc>
                <a:tc>
                  <a:txBody>
                    <a:bodyPr/>
                    <a:lstStyle/>
                    <a:p>
                      <a:pPr algn="l" fontAlgn="b"/>
                      <a:r>
                        <a:rPr lang="de-DE" sz="5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0"/>
                  </a:ext>
                </a:extLst>
              </a:tr>
              <a:tr h="167268">
                <a:tc gridSpan="2">
                  <a:txBody>
                    <a:bodyPr/>
                    <a:lstStyle/>
                    <a:p>
                      <a:pPr algn="l" fontAlgn="b"/>
                      <a:r>
                        <a:rPr lang="de-DE" sz="1100" b="1" i="0" u="none" strike="noStrike">
                          <a:solidFill>
                            <a:srgbClr val="FF0000"/>
                          </a:solidFill>
                          <a:effectLst/>
                          <a:latin typeface="Calibri"/>
                        </a:rPr>
                        <a:t>Eigenkapitalquote</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de-DE"/>
                    </a:p>
                  </a:txBody>
                  <a:tcPr/>
                </a:tc>
                <a:tc>
                  <a:txBody>
                    <a:bodyPr/>
                    <a:lstStyle/>
                    <a:p>
                      <a:pPr algn="ctr" fontAlgn="b"/>
                      <a:r>
                        <a:rPr lang="de-DE" sz="500" b="0" i="0" u="none" strike="noStrike">
                          <a:solidFill>
                            <a:srgbClr val="000000"/>
                          </a:solidFill>
                          <a:effectLst/>
                          <a:latin typeface="Calibri"/>
                        </a:rPr>
                        <a:t>Eigenkapital*100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28.014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6,2%</a:t>
                      </a:r>
                    </a:p>
                  </a:txBody>
                  <a:tcPr marL="0" marR="0" marT="0" marB="0" anchor="b">
                    <a:lnL>
                      <a:noFill/>
                    </a:lnL>
                    <a:lnR>
                      <a:noFill/>
                    </a:lnR>
                    <a:lnT>
                      <a:noFill/>
                    </a:lnT>
                    <a:lnB>
                      <a:noFill/>
                    </a:lnB>
                    <a:solidFill>
                      <a:srgbClr val="FFFFFF"/>
                    </a:solidFill>
                  </a:tcPr>
                </a:tc>
                <a:tc gridSpan="5">
                  <a:txBody>
                    <a:bodyPr/>
                    <a:lstStyle/>
                    <a:p>
                      <a:pPr algn="l" fontAlgn="b"/>
                      <a:r>
                        <a:rPr lang="de-DE" sz="1100" b="0" i="0" u="none" strike="noStrike">
                          <a:solidFill>
                            <a:srgbClr val="000000"/>
                          </a:solidFill>
                          <a:effectLst/>
                          <a:latin typeface="Calibri"/>
                        </a:rPr>
                        <a:t>des gesamten Vermögens sind durch Eigenkapital finanziert.</a:t>
                      </a:r>
                    </a:p>
                  </a:txBody>
                  <a:tcPr marL="0" marR="0" marT="0" marB="0" anchor="b">
                    <a:lnL>
                      <a:noFill/>
                    </a:lnL>
                    <a:lnR>
                      <a:noFill/>
                    </a:lnR>
                    <a:lnT>
                      <a:noFill/>
                    </a:lnT>
                    <a:lnB>
                      <a:noFill/>
                    </a:lnB>
                    <a:solidFill>
                      <a:srgbClr val="FFFFF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1"/>
                  </a:ext>
                </a:extLst>
              </a:tr>
              <a:tr h="167268">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500" b="0" i="0" u="none" strike="noStrike">
                          <a:solidFill>
                            <a:srgbClr val="000000"/>
                          </a:solidFill>
                          <a:effectLst/>
                          <a:latin typeface="Calibri"/>
                        </a:rPr>
                        <a:t>Gesamtkapital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449.730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2"/>
                  </a:ext>
                </a:extLst>
              </a:tr>
              <a:tr h="167268">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5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3"/>
                  </a:ext>
                </a:extLst>
              </a:tr>
              <a:tr h="321155">
                <a:tc>
                  <a:txBody>
                    <a:bodyPr/>
                    <a:lstStyle/>
                    <a:p>
                      <a:pPr algn="l" fontAlgn="b"/>
                      <a:r>
                        <a:rPr lang="de-DE" sz="1100" b="1" i="0" u="none" strike="noStrike">
                          <a:solidFill>
                            <a:srgbClr val="FF0000"/>
                          </a:solidFill>
                          <a:effectLst/>
                          <a:latin typeface="Calibri"/>
                        </a:rPr>
                        <a:t>Fiktive</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500" b="0" i="0" u="none" strike="noStrike">
                          <a:solidFill>
                            <a:srgbClr val="000000"/>
                          </a:solidFill>
                          <a:effectLst/>
                          <a:latin typeface="Calibri"/>
                        </a:rPr>
                        <a:t>Fremdkapital - Zahlungsmittel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414.566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22,2</a:t>
                      </a:r>
                    </a:p>
                  </a:txBody>
                  <a:tcPr marL="0" marR="0" marT="0" marB="0" anchor="b">
                    <a:lnL>
                      <a:noFill/>
                    </a:lnL>
                    <a:lnR>
                      <a:noFill/>
                    </a:lnR>
                    <a:lnT>
                      <a:noFill/>
                    </a:lnT>
                    <a:lnB>
                      <a:noFill/>
                    </a:lnB>
                    <a:solidFill>
                      <a:srgbClr val="FFFFFF"/>
                    </a:solidFill>
                  </a:tcPr>
                </a:tc>
                <a:tc gridSpan="6">
                  <a:txBody>
                    <a:bodyPr/>
                    <a:lstStyle/>
                    <a:p>
                      <a:pPr algn="l" fontAlgn="b"/>
                      <a:r>
                        <a:rPr lang="de-DE" sz="1100" b="0" i="0" u="none" strike="noStrike">
                          <a:solidFill>
                            <a:srgbClr val="000000"/>
                          </a:solidFill>
                          <a:effectLst/>
                          <a:latin typeface="Calibri"/>
                        </a:rPr>
                        <a:t>Jahre dauert es bis die Verbindlichkeiten - flüssigen Mittel aus dem Cash Flow zurückgezahlt werden können.</a:t>
                      </a:r>
                    </a:p>
                  </a:txBody>
                  <a:tcPr marL="0" marR="0" marT="0" marB="0" anchor="b">
                    <a:lnL>
                      <a:noFill/>
                    </a:lnL>
                    <a:lnR>
                      <a:noFill/>
                    </a:lnR>
                    <a:lnT>
                      <a:noFill/>
                    </a:lnT>
                    <a:lnB>
                      <a:noFill/>
                    </a:lnB>
                    <a:solidFill>
                      <a:srgbClr val="FFFFF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14"/>
                  </a:ext>
                </a:extLst>
              </a:tr>
              <a:tr h="167268">
                <a:tc gridSpan="2">
                  <a:txBody>
                    <a:bodyPr/>
                    <a:lstStyle/>
                    <a:p>
                      <a:pPr algn="l" fontAlgn="b"/>
                      <a:r>
                        <a:rPr lang="de-DE" sz="1100" b="1" i="0" u="none" strike="noStrike">
                          <a:solidFill>
                            <a:srgbClr val="FF0000"/>
                          </a:solidFill>
                          <a:effectLst/>
                          <a:latin typeface="Calibri"/>
                        </a:rPr>
                        <a:t>Schuldentilgunsdauer</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de-DE"/>
                    </a:p>
                  </a:txBody>
                  <a:tcPr/>
                </a:tc>
                <a:tc>
                  <a:txBody>
                    <a:bodyPr/>
                    <a:lstStyle/>
                    <a:p>
                      <a:pPr algn="ctr" fontAlgn="b"/>
                      <a:r>
                        <a:rPr lang="de-DE" sz="500" b="0" i="0" u="none" strike="noStrike">
                          <a:solidFill>
                            <a:srgbClr val="000000"/>
                          </a:solidFill>
                          <a:effectLst/>
                          <a:latin typeface="Calibri"/>
                        </a:rPr>
                        <a:t>Cashflow p.a.</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18.689</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5"/>
                  </a:ext>
                </a:extLst>
              </a:tr>
              <a:tr h="167268">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5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6"/>
                  </a:ext>
                </a:extLst>
              </a:tr>
              <a:tr h="321155">
                <a:tc gridSpan="2">
                  <a:txBody>
                    <a:bodyPr/>
                    <a:lstStyle/>
                    <a:p>
                      <a:pPr algn="l" fontAlgn="b"/>
                      <a:r>
                        <a:rPr lang="de-DE" sz="1100" b="0" i="0" u="none" strike="noStrike">
                          <a:solidFill>
                            <a:srgbClr val="000000"/>
                          </a:solidFill>
                          <a:effectLst/>
                          <a:latin typeface="Calibri"/>
                        </a:rPr>
                        <a:t>Goldene Finanzierungs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de-DE"/>
                    </a:p>
                  </a:txBody>
                  <a:tcPr/>
                </a:tc>
                <a:tc>
                  <a:txBody>
                    <a:bodyPr/>
                    <a:lstStyle/>
                    <a:p>
                      <a:pPr algn="ctr" fontAlgn="b"/>
                      <a:r>
                        <a:rPr lang="de-DE" sz="500" b="0" i="0" u="none" strike="noStrike">
                          <a:solidFill>
                            <a:srgbClr val="000000"/>
                          </a:solidFill>
                          <a:effectLst/>
                          <a:latin typeface="Calibri"/>
                        </a:rPr>
                        <a:t>langfristiges Kapital (EK+lfr. FK)</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28.014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61,2</a:t>
                      </a:r>
                    </a:p>
                  </a:txBody>
                  <a:tcPr marL="0" marR="0" marT="0" marB="0" anchor="b">
                    <a:lnL>
                      <a:noFill/>
                    </a:lnL>
                    <a:lnR>
                      <a:noFill/>
                    </a:lnR>
                    <a:lnT>
                      <a:noFill/>
                    </a:lnT>
                    <a:lnB>
                      <a:noFill/>
                    </a:lnB>
                    <a:solidFill>
                      <a:srgbClr val="FFFFFF"/>
                    </a:solidFill>
                  </a:tcPr>
                </a:tc>
                <a:tc gridSpan="6">
                  <a:txBody>
                    <a:bodyPr/>
                    <a:lstStyle/>
                    <a:p>
                      <a:pPr algn="l" fontAlgn="b"/>
                      <a:r>
                        <a:rPr lang="de-DE" sz="1100" b="0" i="0" u="none" strike="noStrike">
                          <a:solidFill>
                            <a:srgbClr val="000000"/>
                          </a:solidFill>
                          <a:effectLst/>
                          <a:latin typeface="Calibri"/>
                        </a:rPr>
                        <a:t>&gt;1 bedeuted, langfristiges Vermögen ist durch EK und langfristiges Fremdkapital finanziert</a:t>
                      </a:r>
                    </a:p>
                  </a:txBody>
                  <a:tcPr marL="0" marR="0" marT="0" marB="0" anchor="b">
                    <a:lnL>
                      <a:noFill/>
                    </a:lnL>
                    <a:lnR>
                      <a:noFill/>
                    </a:lnR>
                    <a:lnT>
                      <a:noFill/>
                    </a:lnT>
                    <a:lnB>
                      <a:noFill/>
                    </a:lnB>
                    <a:solidFill>
                      <a:srgbClr val="FFFFF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17"/>
                  </a:ext>
                </a:extLst>
              </a:tr>
              <a:tr h="167268">
                <a:tc>
                  <a:txBody>
                    <a:bodyPr/>
                    <a:lstStyle/>
                    <a:p>
                      <a:pPr algn="l" fontAlgn="b"/>
                      <a:r>
                        <a:rPr lang="de-DE" sz="1100" b="0" i="0" u="none" strike="noStrike">
                          <a:solidFill>
                            <a:srgbClr val="000000"/>
                          </a:solidFill>
                          <a:effectLst/>
                          <a:latin typeface="Calibri"/>
                        </a:rPr>
                        <a:t>regel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500" b="0" i="0" u="none" strike="noStrike">
                          <a:solidFill>
                            <a:srgbClr val="000000"/>
                          </a:solidFill>
                          <a:effectLst/>
                          <a:latin typeface="Calibri"/>
                        </a:rPr>
                        <a:t>Anlagevermögen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458</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8"/>
                  </a:ext>
                </a:extLst>
              </a:tr>
              <a:tr h="167268">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5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9"/>
                  </a:ext>
                </a:extLst>
              </a:tr>
              <a:tr h="167268">
                <a:tc gridSpan="2">
                  <a:txBody>
                    <a:bodyPr/>
                    <a:lstStyle/>
                    <a:p>
                      <a:pPr algn="l" fontAlgn="b"/>
                      <a:r>
                        <a:rPr lang="de-DE" sz="1100" b="0" i="0" u="none" strike="noStrike">
                          <a:solidFill>
                            <a:srgbClr val="000000"/>
                          </a:solidFill>
                          <a:effectLst/>
                          <a:latin typeface="Calibri"/>
                        </a:rPr>
                        <a:t>Umschlagshäufigkeit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de-DE"/>
                    </a:p>
                  </a:txBody>
                  <a:tcPr/>
                </a:tc>
                <a:tc>
                  <a:txBody>
                    <a:bodyPr/>
                    <a:lstStyle/>
                    <a:p>
                      <a:pPr algn="ctr" fontAlgn="b"/>
                      <a:r>
                        <a:rPr lang="de-DE" sz="500" b="0" i="0" u="none" strike="noStrike">
                          <a:solidFill>
                            <a:srgbClr val="000000"/>
                          </a:solidFill>
                          <a:effectLst/>
                          <a:latin typeface="Calibri"/>
                        </a:rPr>
                        <a:t>WES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780.630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5,6</a:t>
                      </a:r>
                    </a:p>
                  </a:txBody>
                  <a:tcPr marL="0" marR="0" marT="0" marB="0" anchor="b">
                    <a:lnL>
                      <a:noFill/>
                    </a:lnL>
                    <a:lnR>
                      <a:noFill/>
                    </a:lnR>
                    <a:lnT>
                      <a:noFill/>
                    </a:lnT>
                    <a:lnB>
                      <a:noFill/>
                    </a:lnB>
                    <a:solidFill>
                      <a:srgbClr val="FFFFFF"/>
                    </a:solidFill>
                  </a:tcPr>
                </a:tc>
                <a:tc gridSpan="2">
                  <a:txBody>
                    <a:bodyPr/>
                    <a:lstStyle/>
                    <a:p>
                      <a:pPr algn="l" fontAlgn="b"/>
                      <a:r>
                        <a:rPr lang="de-DE" sz="1100" b="0" i="0" u="none" strike="noStrike">
                          <a:solidFill>
                            <a:srgbClr val="000000"/>
                          </a:solidFill>
                          <a:effectLst/>
                          <a:latin typeface="Calibri"/>
                        </a:rPr>
                        <a:t>mal pro Jahr</a:t>
                      </a:r>
                    </a:p>
                  </a:txBody>
                  <a:tcPr marL="0" marR="0" marT="0" marB="0" anchor="b">
                    <a:lnL>
                      <a:noFill/>
                    </a:lnL>
                    <a:lnR>
                      <a:noFill/>
                    </a:lnR>
                    <a:lnT>
                      <a:noFill/>
                    </a:lnT>
                    <a:lnB>
                      <a:noFill/>
                    </a:lnB>
                    <a:solidFill>
                      <a:srgbClr val="FFFFFF"/>
                    </a:solidFill>
                  </a:tcPr>
                </a:tc>
                <a:tc hMerge="1">
                  <a:txBody>
                    <a:bodyPr/>
                    <a:lstStyle/>
                    <a:p>
                      <a:endParaRPr lang="de-DE"/>
                    </a:p>
                  </a:txBody>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20"/>
                  </a:ext>
                </a:extLst>
              </a:tr>
              <a:tr h="167268">
                <a:tc gridSpan="2">
                  <a:txBody>
                    <a:bodyPr/>
                    <a:lstStyle/>
                    <a:p>
                      <a:pPr algn="l" fontAlgn="b"/>
                      <a:r>
                        <a:rPr lang="de-DE" sz="1100" b="0" i="0" u="none" strike="noStrike">
                          <a:solidFill>
                            <a:srgbClr val="000000"/>
                          </a:solidFill>
                          <a:effectLst/>
                          <a:latin typeface="Calibri"/>
                        </a:rPr>
                        <a:t>Lieferanten</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de-DE"/>
                    </a:p>
                  </a:txBody>
                  <a:tcPr/>
                </a:tc>
                <a:tc>
                  <a:txBody>
                    <a:bodyPr/>
                    <a:lstStyle/>
                    <a:p>
                      <a:pPr algn="ctr" fontAlgn="b"/>
                      <a:r>
                        <a:rPr lang="de-DE" sz="500" b="0" i="0" u="none" strike="noStrike">
                          <a:solidFill>
                            <a:srgbClr val="000000"/>
                          </a:solidFill>
                          <a:effectLst/>
                          <a:latin typeface="Calibri"/>
                        </a:rPr>
                        <a:t>Lieferverbindlichkeiten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138.382</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21"/>
                  </a:ext>
                </a:extLst>
              </a:tr>
              <a:tr h="160578">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500" b="0" i="0" u="none" strike="noStrike">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22"/>
                  </a:ext>
                </a:extLst>
              </a:tr>
              <a:tr h="167268">
                <a:tc gridSpan="2">
                  <a:txBody>
                    <a:bodyPr/>
                    <a:lstStyle/>
                    <a:p>
                      <a:pPr algn="l" fontAlgn="b"/>
                      <a:r>
                        <a:rPr lang="de-DE" sz="1100" b="0" i="0" u="none" strike="noStrike">
                          <a:solidFill>
                            <a:srgbClr val="000000"/>
                          </a:solidFill>
                          <a:effectLst/>
                          <a:latin typeface="Calibri"/>
                        </a:rPr>
                        <a:t>Aussenstandsdauer</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de-DE"/>
                    </a:p>
                  </a:txBody>
                  <a:tcPr/>
                </a:tc>
                <a:tc>
                  <a:txBody>
                    <a:bodyPr/>
                    <a:lstStyle/>
                    <a:p>
                      <a:pPr algn="ctr" fontAlgn="b"/>
                      <a:r>
                        <a:rPr lang="de-DE" sz="500" b="0" i="0" u="none" strike="noStrike">
                          <a:solidFill>
                            <a:srgbClr val="000000"/>
                          </a:solidFill>
                          <a:effectLst/>
                          <a:latin typeface="Calibri"/>
                        </a:rPr>
                        <a:t>365</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365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64,7</a:t>
                      </a:r>
                    </a:p>
                  </a:txBody>
                  <a:tcPr marL="0" marR="0" marT="0" marB="0" anchor="b">
                    <a:lnL>
                      <a:noFill/>
                    </a:lnL>
                    <a:lnR>
                      <a:noFill/>
                    </a:lnR>
                    <a:lnT>
                      <a:noFill/>
                    </a:lnT>
                    <a:lnB>
                      <a:noFill/>
                    </a:lnB>
                    <a:solidFill>
                      <a:srgbClr val="FFFFFF"/>
                    </a:solidFill>
                  </a:tcPr>
                </a:tc>
                <a:tc gridSpan="6">
                  <a:txBody>
                    <a:bodyPr/>
                    <a:lstStyle/>
                    <a:p>
                      <a:pPr algn="l" fontAlgn="b"/>
                      <a:r>
                        <a:rPr lang="de-DE" sz="1100" b="0" i="0" u="none" strike="noStrike">
                          <a:solidFill>
                            <a:srgbClr val="000000"/>
                          </a:solidFill>
                          <a:effectLst/>
                          <a:latin typeface="Calibri"/>
                        </a:rPr>
                        <a:t>Tage dauert es bis die Lieferanten im Durchschnitt bezahlt werden.</a:t>
                      </a:r>
                    </a:p>
                  </a:txBody>
                  <a:tcPr marL="0" marR="0" marT="0" marB="0" anchor="b">
                    <a:lnL>
                      <a:noFill/>
                    </a:lnL>
                    <a:lnR>
                      <a:noFill/>
                    </a:lnR>
                    <a:lnT>
                      <a:noFill/>
                    </a:lnT>
                    <a:lnB>
                      <a:noFill/>
                    </a:lnB>
                    <a:solidFill>
                      <a:srgbClr val="FFFFF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23"/>
                  </a:ext>
                </a:extLst>
              </a:tr>
              <a:tr h="167268">
                <a:tc gridSpan="2">
                  <a:txBody>
                    <a:bodyPr/>
                    <a:lstStyle/>
                    <a:p>
                      <a:pPr algn="l" fontAlgn="b"/>
                      <a:r>
                        <a:rPr lang="de-DE" sz="1100" b="0" i="0" u="none" strike="noStrike">
                          <a:solidFill>
                            <a:srgbClr val="000000"/>
                          </a:solidFill>
                          <a:effectLst/>
                          <a:latin typeface="Calibri"/>
                        </a:rPr>
                        <a:t>Lieferverbindlichkeiten</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de-DE"/>
                    </a:p>
                  </a:txBody>
                  <a:tcPr/>
                </a:tc>
                <a:tc>
                  <a:txBody>
                    <a:bodyPr/>
                    <a:lstStyle/>
                    <a:p>
                      <a:pPr algn="ctr" fontAlgn="b"/>
                      <a:r>
                        <a:rPr lang="de-DE" sz="500" b="0" i="0" u="none" strike="noStrike">
                          <a:solidFill>
                            <a:srgbClr val="000000"/>
                          </a:solidFill>
                          <a:effectLst/>
                          <a:latin typeface="Calibri"/>
                        </a:rPr>
                        <a:t>Umschlagshäufigkeit Lieferanten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6</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dirty="0">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24"/>
                  </a:ext>
                </a:extLst>
              </a:tr>
            </a:tbl>
          </a:graphicData>
        </a:graphic>
      </p:graphicFrame>
      <p:sp>
        <p:nvSpPr>
          <p:cNvPr id="7" name="Titel 6"/>
          <p:cNvSpPr>
            <a:spLocks noGrp="1"/>
          </p:cNvSpPr>
          <p:nvPr>
            <p:ph type="title"/>
          </p:nvPr>
        </p:nvSpPr>
        <p:spPr>
          <a:xfrm>
            <a:off x="291543" y="343076"/>
            <a:ext cx="8229600" cy="990600"/>
          </a:xfrm>
        </p:spPr>
        <p:txBody>
          <a:bodyPr>
            <a:normAutofit fontScale="90000"/>
          </a:bodyPr>
          <a:lstStyle/>
          <a:p>
            <a:r>
              <a:rPr lang="de-DE" dirty="0"/>
              <a:t>Kennzahlen: Investition und Finanzierung</a:t>
            </a:r>
          </a:p>
        </p:txBody>
      </p:sp>
    </p:spTree>
    <p:extLst>
      <p:ext uri="{BB962C8B-B14F-4D97-AF65-F5344CB8AC3E}">
        <p14:creationId xmlns:p14="http://schemas.microsoft.com/office/powerpoint/2010/main" val="1341073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1707168668"/>
              </p:ext>
            </p:extLst>
          </p:nvPr>
        </p:nvGraphicFramePr>
        <p:xfrm>
          <a:off x="453687" y="1333676"/>
          <a:ext cx="7629209" cy="4912002"/>
        </p:xfrm>
        <a:graphic>
          <a:graphicData uri="http://schemas.openxmlformats.org/drawingml/2006/table">
            <a:tbl>
              <a:tblPr/>
              <a:tblGrid>
                <a:gridCol w="634823">
                  <a:extLst>
                    <a:ext uri="{9D8B030D-6E8A-4147-A177-3AD203B41FA5}">
                      <a16:colId xmlns:a16="http://schemas.microsoft.com/office/drawing/2014/main" val="20000"/>
                    </a:ext>
                  </a:extLst>
                </a:gridCol>
                <a:gridCol w="725512">
                  <a:extLst>
                    <a:ext uri="{9D8B030D-6E8A-4147-A177-3AD203B41FA5}">
                      <a16:colId xmlns:a16="http://schemas.microsoft.com/office/drawing/2014/main" val="20001"/>
                    </a:ext>
                  </a:extLst>
                </a:gridCol>
                <a:gridCol w="1246973">
                  <a:extLst>
                    <a:ext uri="{9D8B030D-6E8A-4147-A177-3AD203B41FA5}">
                      <a16:colId xmlns:a16="http://schemas.microsoft.com/office/drawing/2014/main" val="20002"/>
                    </a:ext>
                  </a:extLst>
                </a:gridCol>
                <a:gridCol w="124697">
                  <a:extLst>
                    <a:ext uri="{9D8B030D-6E8A-4147-A177-3AD203B41FA5}">
                      <a16:colId xmlns:a16="http://schemas.microsoft.com/office/drawing/2014/main" val="20003"/>
                    </a:ext>
                  </a:extLst>
                </a:gridCol>
                <a:gridCol w="600814">
                  <a:extLst>
                    <a:ext uri="{9D8B030D-6E8A-4147-A177-3AD203B41FA5}">
                      <a16:colId xmlns:a16="http://schemas.microsoft.com/office/drawing/2014/main" val="20004"/>
                    </a:ext>
                  </a:extLst>
                </a:gridCol>
                <a:gridCol w="124697">
                  <a:extLst>
                    <a:ext uri="{9D8B030D-6E8A-4147-A177-3AD203B41FA5}">
                      <a16:colId xmlns:a16="http://schemas.microsoft.com/office/drawing/2014/main" val="20005"/>
                    </a:ext>
                  </a:extLst>
                </a:gridCol>
                <a:gridCol w="487453">
                  <a:extLst>
                    <a:ext uri="{9D8B030D-6E8A-4147-A177-3AD203B41FA5}">
                      <a16:colId xmlns:a16="http://schemas.microsoft.com/office/drawing/2014/main" val="20006"/>
                    </a:ext>
                  </a:extLst>
                </a:gridCol>
                <a:gridCol w="736848">
                  <a:extLst>
                    <a:ext uri="{9D8B030D-6E8A-4147-A177-3AD203B41FA5}">
                      <a16:colId xmlns:a16="http://schemas.microsoft.com/office/drawing/2014/main" val="20007"/>
                    </a:ext>
                  </a:extLst>
                </a:gridCol>
                <a:gridCol w="736848">
                  <a:extLst>
                    <a:ext uri="{9D8B030D-6E8A-4147-A177-3AD203B41FA5}">
                      <a16:colId xmlns:a16="http://schemas.microsoft.com/office/drawing/2014/main" val="20008"/>
                    </a:ext>
                  </a:extLst>
                </a:gridCol>
                <a:gridCol w="736848">
                  <a:extLst>
                    <a:ext uri="{9D8B030D-6E8A-4147-A177-3AD203B41FA5}">
                      <a16:colId xmlns:a16="http://schemas.microsoft.com/office/drawing/2014/main" val="20009"/>
                    </a:ext>
                  </a:extLst>
                </a:gridCol>
                <a:gridCol w="736848">
                  <a:extLst>
                    <a:ext uri="{9D8B030D-6E8A-4147-A177-3AD203B41FA5}">
                      <a16:colId xmlns:a16="http://schemas.microsoft.com/office/drawing/2014/main" val="20010"/>
                    </a:ext>
                  </a:extLst>
                </a:gridCol>
                <a:gridCol w="736848">
                  <a:extLst>
                    <a:ext uri="{9D8B030D-6E8A-4147-A177-3AD203B41FA5}">
                      <a16:colId xmlns:a16="http://schemas.microsoft.com/office/drawing/2014/main" val="20011"/>
                    </a:ext>
                  </a:extLst>
                </a:gridCol>
              </a:tblGrid>
              <a:tr h="170042">
                <a:tc>
                  <a:txBody>
                    <a:bodyPr/>
                    <a:lstStyle/>
                    <a:p>
                      <a:pPr algn="l" fontAlgn="b"/>
                      <a:r>
                        <a:rPr lang="de-DE" sz="1100" b="1" i="0" u="none" strike="noStrike">
                          <a:solidFill>
                            <a:srgbClr val="000000"/>
                          </a:solidFill>
                          <a:effectLst/>
                          <a:latin typeface="Calibri"/>
                        </a:rPr>
                        <a:t>Liquidität</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de-DE" sz="5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0"/>
                  </a:ext>
                </a:extLst>
              </a:tr>
              <a:tr h="326480">
                <a:tc>
                  <a:txBody>
                    <a:bodyPr/>
                    <a:lstStyle/>
                    <a:p>
                      <a:pPr algn="l" fontAlgn="b"/>
                      <a:r>
                        <a:rPr lang="de-DE" sz="1100" b="0" i="0" u="none" strike="noStrike">
                          <a:solidFill>
                            <a:srgbClr val="000000"/>
                          </a:solidFill>
                          <a:effectLst/>
                          <a:latin typeface="Calibri"/>
                        </a:rPr>
                        <a:t>Liquidität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500" b="0" i="0" u="none" strike="noStrike">
                          <a:solidFill>
                            <a:srgbClr val="000000"/>
                          </a:solidFill>
                          <a:effectLst/>
                          <a:latin typeface="Calibri"/>
                        </a:rPr>
                        <a:t>Zahlungsmittel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7.150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1,7%</a:t>
                      </a:r>
                    </a:p>
                  </a:txBody>
                  <a:tcPr marL="0" marR="0" marT="0" marB="0" anchor="b">
                    <a:lnL>
                      <a:noFill/>
                    </a:lnL>
                    <a:lnR>
                      <a:noFill/>
                    </a:lnR>
                    <a:lnT>
                      <a:noFill/>
                    </a:lnT>
                    <a:lnB>
                      <a:noFill/>
                    </a:lnB>
                    <a:solidFill>
                      <a:srgbClr val="FFFFFF"/>
                    </a:solidFill>
                  </a:tcPr>
                </a:tc>
                <a:tc gridSpan="5">
                  <a:txBody>
                    <a:bodyPr/>
                    <a:lstStyle/>
                    <a:p>
                      <a:pPr algn="l" fontAlgn="b"/>
                      <a:r>
                        <a:rPr lang="de-DE" sz="1100" b="0" i="0" u="none" strike="noStrike">
                          <a:solidFill>
                            <a:srgbClr val="000000"/>
                          </a:solidFill>
                          <a:effectLst/>
                          <a:latin typeface="Calibri"/>
                        </a:rPr>
                        <a:t>der kurzfristigen Verbindlichkeiten sind durch liquide Mittel und kfr. Mittel abgedeckt.</a:t>
                      </a:r>
                    </a:p>
                  </a:txBody>
                  <a:tcPr marL="0" marR="0" marT="0" marB="0" anchor="b">
                    <a:lnL>
                      <a:noFill/>
                    </a:lnL>
                    <a:lnR>
                      <a:noFill/>
                    </a:lnR>
                    <a:lnT>
                      <a:noFill/>
                    </a:lnT>
                    <a:lnB>
                      <a:noFill/>
                    </a:lnB>
                    <a:solidFill>
                      <a:srgbClr val="FFFFF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1"/>
                  </a:ext>
                </a:extLst>
              </a:tr>
              <a:tr h="170042">
                <a:tc>
                  <a:txBody>
                    <a:bodyPr/>
                    <a:lstStyle/>
                    <a:p>
                      <a:pPr algn="l" fontAlgn="b"/>
                      <a:r>
                        <a:rPr lang="de-DE" sz="1100" b="0" i="0" u="none" strike="noStrike">
                          <a:solidFill>
                            <a:srgbClr val="000000"/>
                          </a:solidFill>
                          <a:effectLst/>
                          <a:latin typeface="Calibri"/>
                        </a:rPr>
                        <a:t>1. Grades</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500" b="0" i="0" u="none" strike="noStrike">
                          <a:solidFill>
                            <a:srgbClr val="000000"/>
                          </a:solidFill>
                          <a:effectLst/>
                          <a:latin typeface="Calibri"/>
                        </a:rPr>
                        <a:t>kurzfristige Verbindlichkeiten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411.974</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2"/>
                  </a:ext>
                </a:extLst>
              </a:tr>
              <a:tr h="170042">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5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3"/>
                  </a:ext>
                </a:extLst>
              </a:tr>
              <a:tr h="326480">
                <a:tc>
                  <a:txBody>
                    <a:bodyPr/>
                    <a:lstStyle/>
                    <a:p>
                      <a:pPr algn="l" fontAlgn="b"/>
                      <a:r>
                        <a:rPr lang="de-DE" sz="1100" b="0" i="0" u="none" strike="noStrike">
                          <a:solidFill>
                            <a:srgbClr val="000000"/>
                          </a:solidFill>
                          <a:effectLst/>
                          <a:latin typeface="Calibri"/>
                        </a:rPr>
                        <a:t>Liquidität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500" b="0" i="0" u="none" strike="noStrike">
                          <a:solidFill>
                            <a:srgbClr val="000000"/>
                          </a:solidFill>
                          <a:effectLst/>
                          <a:latin typeface="Calibri"/>
                        </a:rPr>
                        <a:t>Zahlungsmittel + kfr. geb. Vermögen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223.205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54,2%</a:t>
                      </a:r>
                    </a:p>
                  </a:txBody>
                  <a:tcPr marL="0" marR="0" marT="0" marB="0" anchor="b">
                    <a:lnL>
                      <a:noFill/>
                    </a:lnL>
                    <a:lnR>
                      <a:noFill/>
                    </a:lnR>
                    <a:lnT>
                      <a:noFill/>
                    </a:lnT>
                    <a:lnB>
                      <a:noFill/>
                    </a:lnB>
                    <a:solidFill>
                      <a:srgbClr val="FFFFFF"/>
                    </a:solidFill>
                  </a:tcPr>
                </a:tc>
                <a:tc gridSpan="5">
                  <a:txBody>
                    <a:bodyPr/>
                    <a:lstStyle/>
                    <a:p>
                      <a:pPr algn="l" fontAlgn="b"/>
                      <a:r>
                        <a:rPr lang="de-DE" sz="1100" b="0" i="0" u="none" strike="noStrike" dirty="0">
                          <a:solidFill>
                            <a:srgbClr val="000000"/>
                          </a:solidFill>
                          <a:effectLst/>
                          <a:latin typeface="Calibri"/>
                        </a:rPr>
                        <a:t>der kurzfristigen Verbindlichkeiten sind durch liquide Mittel und </a:t>
                      </a:r>
                      <a:r>
                        <a:rPr lang="de-DE" sz="1100" b="0" i="0" u="none" strike="noStrike" dirty="0" err="1">
                          <a:solidFill>
                            <a:srgbClr val="000000"/>
                          </a:solidFill>
                          <a:effectLst/>
                          <a:latin typeface="Calibri"/>
                        </a:rPr>
                        <a:t>kfr</a:t>
                      </a:r>
                      <a:r>
                        <a:rPr lang="de-DE" sz="1100" b="0" i="0" u="none" strike="noStrike" dirty="0">
                          <a:solidFill>
                            <a:srgbClr val="000000"/>
                          </a:solidFill>
                          <a:effectLst/>
                          <a:latin typeface="Calibri"/>
                        </a:rPr>
                        <a:t>. Mittel abgedeckt.</a:t>
                      </a:r>
                    </a:p>
                  </a:txBody>
                  <a:tcPr marL="0" marR="0" marT="0" marB="0" anchor="b">
                    <a:lnL>
                      <a:noFill/>
                    </a:lnL>
                    <a:lnR>
                      <a:noFill/>
                    </a:lnR>
                    <a:lnT>
                      <a:noFill/>
                    </a:lnT>
                    <a:lnB>
                      <a:noFill/>
                    </a:lnB>
                    <a:solidFill>
                      <a:srgbClr val="FFFFF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r h="170042">
                <a:tc>
                  <a:txBody>
                    <a:bodyPr/>
                    <a:lstStyle/>
                    <a:p>
                      <a:pPr algn="l" fontAlgn="b"/>
                      <a:r>
                        <a:rPr lang="de-DE" sz="1100" b="0" i="0" u="none" strike="noStrike">
                          <a:solidFill>
                            <a:srgbClr val="000000"/>
                          </a:solidFill>
                          <a:effectLst/>
                          <a:latin typeface="Calibri"/>
                        </a:rPr>
                        <a:t>2. Grades</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500" b="0" i="0" u="none" strike="noStrike">
                          <a:solidFill>
                            <a:srgbClr val="000000"/>
                          </a:solidFill>
                          <a:effectLst/>
                          <a:latin typeface="Calibri"/>
                        </a:rPr>
                        <a:t>kurzfristige Verbindlichkeiten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411.974</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5"/>
                  </a:ext>
                </a:extLst>
              </a:tr>
              <a:tr h="170042">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5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6"/>
                  </a:ext>
                </a:extLst>
              </a:tr>
              <a:tr h="170042">
                <a:tc gridSpan="2">
                  <a:txBody>
                    <a:bodyPr/>
                    <a:lstStyle/>
                    <a:p>
                      <a:pPr algn="l" fontAlgn="b"/>
                      <a:r>
                        <a:rPr lang="de-DE" sz="1100" b="0" i="0" u="none" strike="noStrike">
                          <a:solidFill>
                            <a:srgbClr val="000000"/>
                          </a:solidFill>
                          <a:effectLst/>
                          <a:latin typeface="Calibri"/>
                        </a:rPr>
                        <a:t>Working Capital</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de-DE"/>
                    </a:p>
                  </a:txBody>
                  <a:tcPr/>
                </a:tc>
                <a:tc>
                  <a:txBody>
                    <a:bodyPr/>
                    <a:lstStyle/>
                    <a:p>
                      <a:pPr algn="l" fontAlgn="b"/>
                      <a:r>
                        <a:rPr lang="de-DE" sz="500" b="0" i="0" u="none" strike="noStrike">
                          <a:solidFill>
                            <a:srgbClr val="000000"/>
                          </a:solidFill>
                          <a:effectLst/>
                          <a:latin typeface="Calibri"/>
                        </a:rPr>
                        <a:t>Umlaufvermögen (ohne ARA)</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449.180</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7"/>
                  </a:ext>
                </a:extLst>
              </a:tr>
              <a:tr h="170042">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500" b="0" i="0" u="none" strike="noStrike">
                          <a:solidFill>
                            <a:srgbClr val="000000"/>
                          </a:solidFill>
                          <a:effectLst/>
                          <a:latin typeface="Calibri"/>
                        </a:rPr>
                        <a:t>- kfr Verbindlichkeiten</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-411.974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8"/>
                  </a:ext>
                </a:extLst>
              </a:tr>
              <a:tr h="326480">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500" b="0" i="0" u="none" strike="noStrike">
                          <a:solidFill>
                            <a:srgbClr val="000000"/>
                          </a:solidFill>
                          <a:effectLst/>
                          <a:latin typeface="Calibri"/>
                        </a:rPr>
                        <a:t>Working Capital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37.206</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gridSpan="5">
                  <a:txBody>
                    <a:bodyPr/>
                    <a:lstStyle/>
                    <a:p>
                      <a:pPr algn="l" fontAlgn="b"/>
                      <a:r>
                        <a:rPr lang="de-DE" sz="1100" b="0" i="0" u="none" strike="noStrike">
                          <a:solidFill>
                            <a:srgbClr val="000000"/>
                          </a:solidFill>
                          <a:effectLst/>
                          <a:latin typeface="Calibri"/>
                        </a:rPr>
                        <a:t>Wenn das ganze UV zur Abdeckung der kfr. Verbindlichkeiten herangezogen wird, bleiben 2,2 Mio über.</a:t>
                      </a:r>
                    </a:p>
                  </a:txBody>
                  <a:tcPr marL="0" marR="0" marT="0" marB="0" anchor="b">
                    <a:lnL>
                      <a:noFill/>
                    </a:lnL>
                    <a:lnR>
                      <a:noFill/>
                    </a:lnR>
                    <a:lnT>
                      <a:noFill/>
                    </a:lnT>
                    <a:lnB>
                      <a:noFill/>
                    </a:lnB>
                    <a:solidFill>
                      <a:srgbClr val="FFFFF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9"/>
                  </a:ext>
                </a:extLst>
              </a:tr>
              <a:tr h="170042">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5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0"/>
                  </a:ext>
                </a:extLst>
              </a:tr>
              <a:tr h="170042">
                <a:tc>
                  <a:txBody>
                    <a:bodyPr/>
                    <a:lstStyle/>
                    <a:p>
                      <a:pPr algn="l" fontAlgn="b"/>
                      <a:r>
                        <a:rPr lang="de-DE" sz="1100" b="0" i="0" u="none" strike="noStrike">
                          <a:solidFill>
                            <a:srgbClr val="000000"/>
                          </a:solidFill>
                          <a:effectLst/>
                          <a:latin typeface="Calibri"/>
                        </a:rPr>
                        <a:t>Cash Flow</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500" b="0" i="0" u="none" strike="noStrike">
                          <a:solidFill>
                            <a:srgbClr val="000000"/>
                          </a:solidFill>
                          <a:effectLst/>
                          <a:latin typeface="Calibri"/>
                        </a:rPr>
                        <a:t>EGT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9CC"/>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13.159</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1"/>
                  </a:ext>
                </a:extLst>
              </a:tr>
              <a:tr h="170042">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ctr" fontAlgn="b"/>
                      <a:r>
                        <a:rPr lang="de-DE" sz="500" b="0" i="0" u="none" strike="noStrike">
                          <a:solidFill>
                            <a:srgbClr val="000000"/>
                          </a:solidFill>
                          <a:effectLst/>
                          <a:latin typeface="Calibri"/>
                        </a:rPr>
                        <a:t>Abschreibungen auf Sachanlagen</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9CC"/>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5.530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2"/>
                  </a:ext>
                </a:extLst>
              </a:tr>
              <a:tr h="326480">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500" b="0" i="0" u="none" strike="noStrike">
                          <a:solidFill>
                            <a:srgbClr val="000000"/>
                          </a:solidFill>
                          <a:effectLst/>
                          <a:latin typeface="Calibri"/>
                        </a:rPr>
                        <a:t>Cash Flow (Praktikermethode)</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9CC"/>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18.689</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18.689</a:t>
                      </a:r>
                    </a:p>
                  </a:txBody>
                  <a:tcPr marL="0" marR="0" marT="0" marB="0" anchor="b">
                    <a:lnL>
                      <a:noFill/>
                    </a:lnL>
                    <a:lnR>
                      <a:noFill/>
                    </a:lnR>
                    <a:lnT>
                      <a:noFill/>
                    </a:lnT>
                    <a:lnB>
                      <a:noFill/>
                    </a:lnB>
                    <a:solidFill>
                      <a:srgbClr val="FFFFFF"/>
                    </a:solidFill>
                  </a:tcPr>
                </a:tc>
                <a:tc gridSpan="5">
                  <a:txBody>
                    <a:bodyPr/>
                    <a:lstStyle/>
                    <a:p>
                      <a:pPr algn="l" fontAlgn="b"/>
                      <a:r>
                        <a:rPr lang="de-DE" sz="1100" b="0" i="0" u="none" strike="noStrike">
                          <a:solidFill>
                            <a:srgbClr val="000000"/>
                          </a:solidFill>
                          <a:effectLst/>
                          <a:latin typeface="Calibri"/>
                        </a:rPr>
                        <a:t>Selbstfinanzierungskraft des Unternehmens nach der Praktikermethode.</a:t>
                      </a:r>
                    </a:p>
                  </a:txBody>
                  <a:tcPr marL="0" marR="0" marT="0" marB="0" anchor="b">
                    <a:lnL>
                      <a:noFill/>
                    </a:lnL>
                    <a:lnR>
                      <a:noFill/>
                    </a:lnR>
                    <a:lnT>
                      <a:noFill/>
                    </a:lnT>
                    <a:lnB>
                      <a:noFill/>
                    </a:lnB>
                    <a:solidFill>
                      <a:srgbClr val="FFFFF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13"/>
                  </a:ext>
                </a:extLst>
              </a:tr>
              <a:tr h="170042">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5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4"/>
                  </a:ext>
                </a:extLst>
              </a:tr>
              <a:tr h="170042">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5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5"/>
                  </a:ext>
                </a:extLst>
              </a:tr>
              <a:tr h="170042">
                <a:tc gridSpan="2">
                  <a:txBody>
                    <a:bodyPr/>
                    <a:lstStyle/>
                    <a:p>
                      <a:pPr algn="l" fontAlgn="b"/>
                      <a:r>
                        <a:rPr lang="de-DE" sz="1100" b="1" i="0" u="none" strike="noStrike">
                          <a:solidFill>
                            <a:srgbClr val="FF0000"/>
                          </a:solidFill>
                          <a:effectLst/>
                          <a:latin typeface="Calibri"/>
                        </a:rPr>
                        <a:t>CF in % der</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de-DE"/>
                    </a:p>
                  </a:txBody>
                  <a:tcPr/>
                </a:tc>
                <a:tc>
                  <a:txBody>
                    <a:bodyPr/>
                    <a:lstStyle/>
                    <a:p>
                      <a:pPr algn="ctr" fontAlgn="b"/>
                      <a:r>
                        <a:rPr lang="de-DE" sz="500" b="0" i="0" u="none" strike="noStrike">
                          <a:solidFill>
                            <a:srgbClr val="000000"/>
                          </a:solidFill>
                          <a:effectLst/>
                          <a:latin typeface="Calibri"/>
                        </a:rPr>
                        <a:t>Cashflow * 100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18.689</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1,9%</a:t>
                      </a:r>
                    </a:p>
                  </a:txBody>
                  <a:tcPr marL="0" marR="0" marT="0" marB="0" anchor="b">
                    <a:lnL>
                      <a:noFill/>
                    </a:lnL>
                    <a:lnR>
                      <a:noFill/>
                    </a:lnR>
                    <a:lnT>
                      <a:noFill/>
                    </a:lnT>
                    <a:lnB>
                      <a:noFill/>
                    </a:lnB>
                    <a:solidFill>
                      <a:srgbClr val="FFFFFF"/>
                    </a:solidFill>
                  </a:tcPr>
                </a:tc>
                <a:tc gridSpan="4">
                  <a:txBody>
                    <a:bodyPr/>
                    <a:lstStyle/>
                    <a:p>
                      <a:pPr algn="l" fontAlgn="b"/>
                      <a:r>
                        <a:rPr lang="de-DE" sz="1100" b="0" i="0" u="none" strike="noStrike">
                          <a:solidFill>
                            <a:srgbClr val="000000"/>
                          </a:solidFill>
                          <a:effectLst/>
                          <a:latin typeface="Calibri"/>
                        </a:rPr>
                        <a:t>beträgt der Cashflow in % der Betriebsleistung.</a:t>
                      </a:r>
                    </a:p>
                  </a:txBody>
                  <a:tcPr marL="0" marR="0" marT="0" marB="0" anchor="b">
                    <a:lnL>
                      <a:noFill/>
                    </a:lnL>
                    <a:lnR>
                      <a:noFill/>
                    </a:lnR>
                    <a:lnT>
                      <a:noFill/>
                    </a:lnT>
                    <a:lnB>
                      <a:noFill/>
                    </a:lnB>
                    <a:solidFill>
                      <a:srgbClr val="FFFFFF"/>
                    </a:solidFill>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6"/>
                  </a:ext>
                </a:extLst>
              </a:tr>
              <a:tr h="170042">
                <a:tc gridSpan="2">
                  <a:txBody>
                    <a:bodyPr/>
                    <a:lstStyle/>
                    <a:p>
                      <a:pPr algn="l" fontAlgn="b"/>
                      <a:r>
                        <a:rPr lang="de-DE" sz="1100" b="1" i="0" u="none" strike="noStrike">
                          <a:solidFill>
                            <a:srgbClr val="FF0000"/>
                          </a:solidFill>
                          <a:effectLst/>
                          <a:latin typeface="Calibri"/>
                        </a:rPr>
                        <a:t>Betriebsleistung</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de-DE"/>
                    </a:p>
                  </a:txBody>
                  <a:tcPr/>
                </a:tc>
                <a:tc>
                  <a:txBody>
                    <a:bodyPr/>
                    <a:lstStyle/>
                    <a:p>
                      <a:pPr algn="ctr" fontAlgn="b"/>
                      <a:r>
                        <a:rPr lang="de-DE" sz="500" b="0" i="0" u="none" strike="noStrike">
                          <a:solidFill>
                            <a:srgbClr val="000000"/>
                          </a:solidFill>
                          <a:effectLst/>
                          <a:latin typeface="Calibri"/>
                        </a:rPr>
                        <a:t>Betriebsleistung (Umsatz)</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983.014</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7"/>
                  </a:ext>
                </a:extLst>
              </a:tr>
              <a:tr h="170042">
                <a:tc>
                  <a:txBody>
                    <a:bodyPr/>
                    <a:lstStyle/>
                    <a:p>
                      <a:pPr algn="l" fontAlgn="b"/>
                      <a:r>
                        <a:rPr lang="de-DE" sz="1100" b="1" i="0" u="none" strike="noStrike">
                          <a:solidFill>
                            <a:srgbClr val="FF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5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8"/>
                  </a:ext>
                </a:extLst>
              </a:tr>
              <a:tr h="170042">
                <a:tc gridSpan="2">
                  <a:txBody>
                    <a:bodyPr/>
                    <a:lstStyle/>
                    <a:p>
                      <a:pPr algn="l" fontAlgn="b"/>
                      <a:r>
                        <a:rPr lang="de-DE" sz="1100" b="1" i="0" u="none" strike="noStrike">
                          <a:solidFill>
                            <a:srgbClr val="000000"/>
                          </a:solidFill>
                          <a:effectLst/>
                          <a:latin typeface="Calibri"/>
                        </a:rPr>
                        <a:t>Rentabilität</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de-DE"/>
                    </a:p>
                  </a:txBody>
                  <a:tcPr/>
                </a:tc>
                <a:tc>
                  <a:txBody>
                    <a:bodyPr/>
                    <a:lstStyle/>
                    <a:p>
                      <a:pPr algn="l" fontAlgn="b"/>
                      <a:r>
                        <a:rPr lang="de-DE" sz="5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9"/>
                  </a:ext>
                </a:extLst>
              </a:tr>
              <a:tr h="170042">
                <a:tc gridSpan="2">
                  <a:txBody>
                    <a:bodyPr/>
                    <a:lstStyle/>
                    <a:p>
                      <a:pPr algn="l" fontAlgn="b"/>
                      <a:r>
                        <a:rPr lang="de-DE" sz="1100" b="0" i="0" u="none" strike="noStrike">
                          <a:solidFill>
                            <a:srgbClr val="000000"/>
                          </a:solidFill>
                          <a:effectLst/>
                          <a:latin typeface="Calibri"/>
                        </a:rPr>
                        <a:t>Eigenkapital</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de-DE"/>
                    </a:p>
                  </a:txBody>
                  <a:tcPr/>
                </a:tc>
                <a:tc>
                  <a:txBody>
                    <a:bodyPr/>
                    <a:lstStyle/>
                    <a:p>
                      <a:pPr algn="ctr" fontAlgn="b"/>
                      <a:r>
                        <a:rPr lang="de-DE" sz="500" b="0" i="0" u="none" strike="noStrike">
                          <a:solidFill>
                            <a:srgbClr val="000000"/>
                          </a:solidFill>
                          <a:effectLst/>
                          <a:latin typeface="Calibri"/>
                        </a:rPr>
                        <a:t>EGT (Gewinn)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12.337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44,0%</a:t>
                      </a:r>
                    </a:p>
                  </a:txBody>
                  <a:tcPr marL="0" marR="0" marT="0" marB="0" anchor="b">
                    <a:lnL>
                      <a:noFill/>
                    </a:lnL>
                    <a:lnR>
                      <a:noFill/>
                    </a:lnR>
                    <a:lnT>
                      <a:noFill/>
                    </a:lnT>
                    <a:lnB>
                      <a:noFill/>
                    </a:lnB>
                    <a:solidFill>
                      <a:srgbClr val="FFFFFF"/>
                    </a:solidFill>
                  </a:tcPr>
                </a:tc>
                <a:tc gridSpan="4">
                  <a:txBody>
                    <a:bodyPr/>
                    <a:lstStyle/>
                    <a:p>
                      <a:pPr algn="l" fontAlgn="b"/>
                      <a:r>
                        <a:rPr lang="de-DE" sz="1100" b="0" i="0" u="none" strike="noStrike">
                          <a:solidFill>
                            <a:srgbClr val="000000"/>
                          </a:solidFill>
                          <a:effectLst/>
                          <a:latin typeface="Calibri"/>
                        </a:rPr>
                        <a:t>beträgt die Verzinsung des Eigenkapitals.</a:t>
                      </a:r>
                    </a:p>
                  </a:txBody>
                  <a:tcPr marL="0" marR="0" marT="0" marB="0" anchor="b">
                    <a:lnL>
                      <a:noFill/>
                    </a:lnL>
                    <a:lnR>
                      <a:noFill/>
                    </a:lnR>
                    <a:lnT>
                      <a:noFill/>
                    </a:lnT>
                    <a:lnB>
                      <a:noFill/>
                    </a:lnB>
                    <a:solidFill>
                      <a:srgbClr val="FFFFFF"/>
                    </a:solidFill>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20"/>
                  </a:ext>
                </a:extLst>
              </a:tr>
              <a:tr h="170042">
                <a:tc gridSpan="2">
                  <a:txBody>
                    <a:bodyPr/>
                    <a:lstStyle/>
                    <a:p>
                      <a:pPr algn="l" fontAlgn="b"/>
                      <a:r>
                        <a:rPr lang="de-DE" sz="1100" b="0" i="0" u="none" strike="noStrike">
                          <a:solidFill>
                            <a:srgbClr val="000000"/>
                          </a:solidFill>
                          <a:effectLst/>
                          <a:latin typeface="Calibri"/>
                        </a:rPr>
                        <a:t>Rentabilität</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de-DE"/>
                    </a:p>
                  </a:txBody>
                  <a:tcPr/>
                </a:tc>
                <a:tc>
                  <a:txBody>
                    <a:bodyPr/>
                    <a:lstStyle/>
                    <a:p>
                      <a:pPr algn="ctr" fontAlgn="b"/>
                      <a:r>
                        <a:rPr lang="de-DE" sz="500" b="0" i="0" u="none" strike="noStrike">
                          <a:solidFill>
                            <a:srgbClr val="000000"/>
                          </a:solidFill>
                          <a:effectLst/>
                          <a:latin typeface="Calibri"/>
                        </a:rPr>
                        <a:t>Eigenkapital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28.014</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21"/>
                  </a:ext>
                </a:extLst>
              </a:tr>
              <a:tr h="170042">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5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22"/>
                  </a:ext>
                </a:extLst>
              </a:tr>
              <a:tr h="170042">
                <a:tc gridSpan="2">
                  <a:txBody>
                    <a:bodyPr/>
                    <a:lstStyle/>
                    <a:p>
                      <a:pPr algn="l" fontAlgn="b"/>
                      <a:r>
                        <a:rPr lang="de-DE" sz="1100" b="1" i="0" u="none" strike="noStrike">
                          <a:solidFill>
                            <a:srgbClr val="FF0000"/>
                          </a:solidFill>
                          <a:effectLst/>
                          <a:latin typeface="Calibri"/>
                        </a:rPr>
                        <a:t>Gesamtkapital</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de-DE"/>
                    </a:p>
                  </a:txBody>
                  <a:tcPr/>
                </a:tc>
                <a:tc>
                  <a:txBody>
                    <a:bodyPr/>
                    <a:lstStyle/>
                    <a:p>
                      <a:pPr algn="ctr" fontAlgn="b"/>
                      <a:r>
                        <a:rPr lang="de-DE" sz="500" b="0" i="0" u="none" strike="noStrike">
                          <a:solidFill>
                            <a:srgbClr val="000000"/>
                          </a:solidFill>
                          <a:effectLst/>
                          <a:latin typeface="Calibri"/>
                        </a:rPr>
                        <a:t>EGT + Fremdkapitalzinsen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17.716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3,9%</a:t>
                      </a:r>
                    </a:p>
                  </a:txBody>
                  <a:tcPr marL="0" marR="0" marT="0" marB="0" anchor="b">
                    <a:lnL>
                      <a:noFill/>
                    </a:lnL>
                    <a:lnR>
                      <a:noFill/>
                    </a:lnR>
                    <a:lnT>
                      <a:noFill/>
                    </a:lnT>
                    <a:lnB>
                      <a:noFill/>
                    </a:lnB>
                    <a:solidFill>
                      <a:srgbClr val="FFFFFF"/>
                    </a:solidFill>
                  </a:tcPr>
                </a:tc>
                <a:tc gridSpan="3">
                  <a:txBody>
                    <a:bodyPr/>
                    <a:lstStyle/>
                    <a:p>
                      <a:pPr algn="l" fontAlgn="b"/>
                      <a:r>
                        <a:rPr lang="de-DE" sz="1100" b="0" i="0" u="none" strike="noStrike">
                          <a:solidFill>
                            <a:srgbClr val="000000"/>
                          </a:solidFill>
                          <a:effectLst/>
                          <a:latin typeface="Calibri"/>
                        </a:rPr>
                        <a:t>ist die Verzinsung des Gesamtkapitals.</a:t>
                      </a:r>
                    </a:p>
                  </a:txBody>
                  <a:tcPr marL="0" marR="0" marT="0" marB="0" anchor="b">
                    <a:lnL>
                      <a:noFill/>
                    </a:lnL>
                    <a:lnR>
                      <a:noFill/>
                    </a:lnR>
                    <a:lnT>
                      <a:noFill/>
                    </a:lnT>
                    <a:lnB>
                      <a:noFill/>
                    </a:lnB>
                    <a:solidFill>
                      <a:srgbClr val="FFFFFF"/>
                    </a:solidFill>
                  </a:tcPr>
                </a:tc>
                <a:tc hMerge="1">
                  <a:txBody>
                    <a:bodyPr/>
                    <a:lstStyle/>
                    <a:p>
                      <a:endParaRPr lang="de-DE"/>
                    </a:p>
                  </a:txBody>
                  <a:tcPr/>
                </a:tc>
                <a:tc hMerge="1">
                  <a:txBody>
                    <a:bodyPr/>
                    <a:lstStyle/>
                    <a:p>
                      <a:endParaRPr lang="de-DE"/>
                    </a:p>
                  </a:txBody>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23"/>
                  </a:ext>
                </a:extLst>
              </a:tr>
              <a:tr h="170042">
                <a:tc gridSpan="2">
                  <a:txBody>
                    <a:bodyPr/>
                    <a:lstStyle/>
                    <a:p>
                      <a:pPr algn="l" fontAlgn="b"/>
                      <a:r>
                        <a:rPr lang="de-DE" sz="1100" b="1" i="0" u="none" strike="noStrike">
                          <a:solidFill>
                            <a:srgbClr val="FF0000"/>
                          </a:solidFill>
                          <a:effectLst/>
                          <a:latin typeface="Calibri"/>
                        </a:rPr>
                        <a:t>Rentabilität</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de-DE"/>
                    </a:p>
                  </a:txBody>
                  <a:tcPr/>
                </a:tc>
                <a:tc>
                  <a:txBody>
                    <a:bodyPr/>
                    <a:lstStyle/>
                    <a:p>
                      <a:pPr algn="ctr" fontAlgn="b"/>
                      <a:r>
                        <a:rPr lang="de-DE" sz="500" b="0" i="0" u="none" strike="noStrike">
                          <a:solidFill>
                            <a:srgbClr val="000000"/>
                          </a:solidFill>
                          <a:effectLst/>
                          <a:latin typeface="Calibri"/>
                        </a:rPr>
                        <a:t>Gesamtkapital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e-DE" sz="1100" b="0" i="0" u="none" strike="noStrike">
                          <a:solidFill>
                            <a:srgbClr val="000000"/>
                          </a:solidFill>
                          <a:effectLst/>
                          <a:latin typeface="Calibri"/>
                        </a:rPr>
                        <a:t>449.730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de-DE" sz="1100" b="0" i="0" u="none" strike="noStrike" dirty="0">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24"/>
                  </a:ext>
                </a:extLst>
              </a:tr>
            </a:tbl>
          </a:graphicData>
        </a:graphic>
      </p:graphicFrame>
      <p:sp>
        <p:nvSpPr>
          <p:cNvPr id="5" name="Titel 6"/>
          <p:cNvSpPr>
            <a:spLocks noGrp="1"/>
          </p:cNvSpPr>
          <p:nvPr>
            <p:ph type="title"/>
          </p:nvPr>
        </p:nvSpPr>
        <p:spPr>
          <a:xfrm>
            <a:off x="291543" y="343076"/>
            <a:ext cx="8229600" cy="990600"/>
          </a:xfrm>
        </p:spPr>
        <p:txBody>
          <a:bodyPr>
            <a:normAutofit fontScale="90000"/>
          </a:bodyPr>
          <a:lstStyle/>
          <a:p>
            <a:r>
              <a:rPr lang="de-DE" dirty="0"/>
              <a:t>Kennzahlen: Liquidität und Rentabilität</a:t>
            </a:r>
          </a:p>
        </p:txBody>
      </p:sp>
    </p:spTree>
    <p:extLst>
      <p:ext uri="{BB962C8B-B14F-4D97-AF65-F5344CB8AC3E}">
        <p14:creationId xmlns:p14="http://schemas.microsoft.com/office/powerpoint/2010/main" val="3502206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286000" y="-7558615"/>
            <a:ext cx="4572000" cy="5755424"/>
          </a:xfrm>
          <a:prstGeom prst="rect">
            <a:avLst/>
          </a:prstGeom>
        </p:spPr>
        <p:txBody>
          <a:bodyPr>
            <a:spAutoFit/>
          </a:bodyPr>
          <a:lstStyle/>
          <a:p>
            <a:r>
              <a:rPr lang="de-DE" sz="800" b="1" u="sng" dirty="0"/>
              <a:t>Bilanzanalyse </a:t>
            </a:r>
            <a:r>
              <a:rPr lang="de-DE" sz="800" b="1" u="sng" dirty="0" err="1"/>
              <a:t>Vinotrade</a:t>
            </a:r>
            <a:r>
              <a:rPr lang="de-DE" sz="800" b="1" u="sng" dirty="0"/>
              <a:t> GmbH</a:t>
            </a:r>
            <a:endParaRPr lang="de-DE" sz="800" dirty="0"/>
          </a:p>
          <a:p>
            <a:r>
              <a:rPr lang="de-DE" sz="800" dirty="0"/>
              <a:t> </a:t>
            </a:r>
          </a:p>
          <a:p>
            <a:r>
              <a:rPr lang="de-DE" sz="800" b="1" dirty="0"/>
              <a:t>Ertragsanalyse &amp; Rentabilitätsanalyse (Umsatz, Aufwand, Gewinn, und Rentabilität des Kapitals)</a:t>
            </a:r>
            <a:endParaRPr lang="de-DE" sz="800" dirty="0"/>
          </a:p>
          <a:p>
            <a:r>
              <a:rPr lang="de-DE" sz="800" dirty="0"/>
              <a:t> </a:t>
            </a:r>
          </a:p>
          <a:p>
            <a:r>
              <a:rPr lang="de-DE" sz="800" dirty="0" err="1"/>
              <a:t>Vinotrade</a:t>
            </a:r>
            <a:r>
              <a:rPr lang="de-DE" sz="800" dirty="0"/>
              <a:t> GmbH konnte die Umsatzerlöse signifikant steigern (+52%). Dieses starke Wachstum deutet auf ein noch junges stark wachsendes und expandierendes Unternehmen hin.</a:t>
            </a:r>
          </a:p>
          <a:p>
            <a:r>
              <a:rPr lang="de-DE" sz="800" dirty="0"/>
              <a:t> </a:t>
            </a:r>
          </a:p>
          <a:p>
            <a:r>
              <a:rPr lang="de-DE" sz="800" dirty="0"/>
              <a:t>Der Wareneinsatz erhöhte sich sogar um 64%.  Es konnte jedoch auch ein Erhöhung des Rohertrages um 28% erreicht werden. Personalaufwand und sonstiger Aufwand stiegen ebenfalls relativ stark. Trotzdem konnte inngesamt eine Gewinnsteigerung von 2 tausend Euro auf 12 tausend Euro erreicht werden.</a:t>
            </a:r>
          </a:p>
          <a:p>
            <a:r>
              <a:rPr lang="de-DE" sz="800" dirty="0"/>
              <a:t> </a:t>
            </a:r>
          </a:p>
          <a:p>
            <a:r>
              <a:rPr lang="de-DE" sz="800" dirty="0"/>
              <a:t>Die Rentabilität des gesamten Kapitals beträgt 3,9%.</a:t>
            </a:r>
          </a:p>
          <a:p>
            <a:r>
              <a:rPr lang="de-DE" sz="800" dirty="0"/>
              <a:t> </a:t>
            </a:r>
          </a:p>
          <a:p>
            <a:r>
              <a:rPr lang="de-DE" sz="800" b="1" dirty="0"/>
              <a:t>Liquiditätsanalyse (Cashflow, Liquidität 2. Grades)</a:t>
            </a:r>
            <a:endParaRPr lang="de-DE" sz="800" dirty="0"/>
          </a:p>
          <a:p>
            <a:r>
              <a:rPr lang="de-DE" sz="800" dirty="0"/>
              <a:t> </a:t>
            </a:r>
          </a:p>
          <a:p>
            <a:r>
              <a:rPr lang="de-DE" sz="800" dirty="0"/>
              <a:t>Der Cashflow nach der Praktiker Methode beträgt rd. 18 tausend Euro, da im Jahr rd. 5-6 tausend Euro an Abschreibungen anfielen. </a:t>
            </a:r>
          </a:p>
          <a:p>
            <a:r>
              <a:rPr lang="de-DE" sz="800" dirty="0"/>
              <a:t> </a:t>
            </a:r>
          </a:p>
          <a:p>
            <a:r>
              <a:rPr lang="de-DE" sz="800" dirty="0"/>
              <a:t>Die Liquidität 2. Grades (Zahlungsmittel+ kurzfristiges Vermögen/Verbindlichkeiten) besagt, dass lediglich 54% der Verbindlichkeiten durch liquides und relativ rasch liquidierbares Vermögen abgedeckt sind. Das ist ein besorgniserregender Wert. Es wurden für die Berechnung die gesamten Verbindlichkeiten herangezogen werden, da die Fristigkeit der Verbindlichkeiten nicht gegeben war.</a:t>
            </a:r>
          </a:p>
          <a:p>
            <a:r>
              <a:rPr lang="de-DE" sz="800" dirty="0"/>
              <a:t> </a:t>
            </a:r>
          </a:p>
          <a:p>
            <a:r>
              <a:rPr lang="de-DE" sz="800" b="1" dirty="0"/>
              <a:t>Investitionsanalyse und Vermögensanalyse (Aktivseite der Bilanz)</a:t>
            </a:r>
            <a:endParaRPr lang="de-DE" sz="800" dirty="0"/>
          </a:p>
          <a:p>
            <a:r>
              <a:rPr lang="de-DE" sz="800" dirty="0"/>
              <a:t> </a:t>
            </a:r>
          </a:p>
          <a:p>
            <a:r>
              <a:rPr lang="de-DE" sz="800" dirty="0"/>
              <a:t>Das Unternehmen ist stark umlaufintensiv. Mehr als 99% des Gesamtvermögens sind dem Umlaufvermögen zurechenbar. Das gesamte Vermögen erhöhte sich um 27%. Die größten Positionen des Umlaufvermögens sind die Forderungen und die Vorräte. Die Forderungen aus Lieferung und Leistungen sind um 78% gestiegen. Es ist dringend zu empfehlen, die offenen Forderungen einzutreiben.</a:t>
            </a:r>
          </a:p>
          <a:p>
            <a:r>
              <a:rPr lang="de-DE" sz="800" dirty="0"/>
              <a:t> </a:t>
            </a:r>
          </a:p>
          <a:p>
            <a:r>
              <a:rPr lang="de-DE" sz="800" b="1" dirty="0"/>
              <a:t>Finanzierungsanalyse (Passivseite der Bilanz)</a:t>
            </a:r>
            <a:endParaRPr lang="de-DE" sz="800" dirty="0"/>
          </a:p>
          <a:p>
            <a:r>
              <a:rPr lang="de-DE" sz="800" dirty="0"/>
              <a:t> </a:t>
            </a:r>
          </a:p>
          <a:p>
            <a:r>
              <a:rPr lang="de-DE" sz="800" dirty="0"/>
              <a:t>Das Eigenkapital beträgt nur 6% des gesamten Kapitals. Das ist ein sehr geringer Wert. Damit ist die finanzielle Stabilität nicht ausreichend gewährleistet.</a:t>
            </a:r>
          </a:p>
          <a:p>
            <a:r>
              <a:rPr lang="de-DE" sz="800" dirty="0"/>
              <a:t> </a:t>
            </a:r>
          </a:p>
          <a:p>
            <a:r>
              <a:rPr lang="de-DE" sz="800" dirty="0"/>
              <a:t>Die Schulden mussten in Summe um 22% gegenüber dem Vorjahr erhöht werden. Die Verbindlichkeiten gegenüber Kreditinstituten mussten auf 201 tausend Euro, die gegenüber den Lieferanten auf 138 tausend Euro und die sonstigen Verbindlichkeiten auf 72 tausend Euro erhöht werden.</a:t>
            </a:r>
          </a:p>
          <a:p>
            <a:r>
              <a:rPr lang="de-DE" sz="800" dirty="0"/>
              <a:t> </a:t>
            </a:r>
          </a:p>
          <a:p>
            <a:r>
              <a:rPr lang="de-DE" sz="800" dirty="0"/>
              <a:t>Die theoretische Entschuldungsdauer  (aus dem Cashflow) beträgt mehr als 22 Jahre und ist damit ein weiteres Zeichen für finanzielle Instabilität. </a:t>
            </a:r>
          </a:p>
        </p:txBody>
      </p:sp>
      <p:pic>
        <p:nvPicPr>
          <p:cNvPr id="5" name="Bild 4"/>
          <p:cNvPicPr>
            <a:picLocks noChangeAspect="1"/>
          </p:cNvPicPr>
          <p:nvPr/>
        </p:nvPicPr>
        <p:blipFill>
          <a:blip r:embed="rId2"/>
          <a:stretch>
            <a:fillRect/>
          </a:stretch>
        </p:blipFill>
        <p:spPr>
          <a:xfrm>
            <a:off x="151853" y="411322"/>
            <a:ext cx="4911514" cy="5258464"/>
          </a:xfrm>
          <a:prstGeom prst="rect">
            <a:avLst/>
          </a:prstGeom>
        </p:spPr>
      </p:pic>
      <p:pic>
        <p:nvPicPr>
          <p:cNvPr id="7" name="Bild 6"/>
          <p:cNvPicPr>
            <a:picLocks noChangeAspect="1"/>
          </p:cNvPicPr>
          <p:nvPr/>
        </p:nvPicPr>
        <p:blipFill>
          <a:blip r:embed="rId3"/>
          <a:stretch>
            <a:fillRect/>
          </a:stretch>
        </p:blipFill>
        <p:spPr>
          <a:xfrm>
            <a:off x="151853" y="5706830"/>
            <a:ext cx="5171920" cy="799193"/>
          </a:xfrm>
          <a:prstGeom prst="rect">
            <a:avLst/>
          </a:prstGeom>
        </p:spPr>
      </p:pic>
    </p:spTree>
    <p:extLst>
      <p:ext uri="{BB962C8B-B14F-4D97-AF65-F5344CB8AC3E}">
        <p14:creationId xmlns:p14="http://schemas.microsoft.com/office/powerpoint/2010/main" val="2684092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533400"/>
            <a:ext cx="8229600" cy="990600"/>
          </a:xfrm>
        </p:spPr>
        <p:txBody>
          <a:bodyPr>
            <a:normAutofit fontScale="90000"/>
          </a:bodyPr>
          <a:lstStyle/>
          <a:p>
            <a:r>
              <a:rPr lang="de-DE" dirty="0"/>
              <a:t>Würdest du diesem Unternehmen weiter Kredit gewähren?</a:t>
            </a:r>
          </a:p>
        </p:txBody>
      </p:sp>
      <p:sp>
        <p:nvSpPr>
          <p:cNvPr id="3" name="Titel 1"/>
          <p:cNvSpPr txBox="1">
            <a:spLocks/>
          </p:cNvSpPr>
          <p:nvPr/>
        </p:nvSpPr>
        <p:spPr>
          <a:xfrm>
            <a:off x="0" y="3449918"/>
            <a:ext cx="8229600" cy="990600"/>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de-DE" dirty="0"/>
              <a:t>Würdest du dich an diesem Unternehmen beteiligen?</a:t>
            </a:r>
          </a:p>
        </p:txBody>
      </p:sp>
      <p:sp>
        <p:nvSpPr>
          <p:cNvPr id="4" name="Textfeld 3"/>
          <p:cNvSpPr txBox="1"/>
          <p:nvPr/>
        </p:nvSpPr>
        <p:spPr>
          <a:xfrm>
            <a:off x="0" y="1703296"/>
            <a:ext cx="9371639" cy="1477328"/>
          </a:xfrm>
          <a:prstGeom prst="rect">
            <a:avLst/>
          </a:prstGeom>
          <a:noFill/>
        </p:spPr>
        <p:txBody>
          <a:bodyPr wrap="none" rtlCol="0">
            <a:spAutoFit/>
          </a:bodyPr>
          <a:lstStyle/>
          <a:p>
            <a:r>
              <a:rPr lang="de-DE" dirty="0"/>
              <a:t>Cash Flow: Damit könnte ein Kredit getilgt werden</a:t>
            </a:r>
          </a:p>
          <a:p>
            <a:endParaRPr lang="de-DE" dirty="0"/>
          </a:p>
          <a:p>
            <a:r>
              <a:rPr lang="de-DE" dirty="0"/>
              <a:t>Rückzahlungsdauer: Wie lange dauert es theoretisch bis ein Kredit aus dem CF getilgt ist?</a:t>
            </a:r>
          </a:p>
          <a:p>
            <a:endParaRPr lang="de-DE" dirty="0"/>
          </a:p>
          <a:p>
            <a:r>
              <a:rPr lang="de-DE" dirty="0"/>
              <a:t>Eigenkapitalquote: Wie stabil ist das Unternehmen?</a:t>
            </a:r>
          </a:p>
        </p:txBody>
      </p:sp>
      <p:sp>
        <p:nvSpPr>
          <p:cNvPr id="5" name="Textfeld 4"/>
          <p:cNvSpPr txBox="1"/>
          <p:nvPr/>
        </p:nvSpPr>
        <p:spPr>
          <a:xfrm>
            <a:off x="0" y="4754284"/>
            <a:ext cx="8344615" cy="1200329"/>
          </a:xfrm>
          <a:prstGeom prst="rect">
            <a:avLst/>
          </a:prstGeom>
          <a:noFill/>
        </p:spPr>
        <p:txBody>
          <a:bodyPr wrap="none" rtlCol="0">
            <a:spAutoFit/>
          </a:bodyPr>
          <a:lstStyle/>
          <a:p>
            <a:r>
              <a:rPr lang="de-DE" dirty="0"/>
              <a:t>Rentabilität (Gesamt, oder EK-rentabilität) – Wie rentabel ist das Unternehmen?</a:t>
            </a:r>
          </a:p>
          <a:p>
            <a:endParaRPr lang="de-DE" dirty="0"/>
          </a:p>
          <a:p>
            <a:r>
              <a:rPr lang="de-DE" dirty="0"/>
              <a:t>CF in % der Betriebsleistung – Wie ertragsstark ist das Unternehmen?</a:t>
            </a:r>
          </a:p>
          <a:p>
            <a:endParaRPr lang="de-DE" dirty="0"/>
          </a:p>
        </p:txBody>
      </p:sp>
    </p:spTree>
    <p:extLst>
      <p:ext uri="{BB962C8B-B14F-4D97-AF65-F5344CB8AC3E}">
        <p14:creationId xmlns:p14="http://schemas.microsoft.com/office/powerpoint/2010/main" val="148316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349250" y="439354"/>
            <a:ext cx="8572500" cy="6399831"/>
          </a:xfrm>
          <a:prstGeom prst="rect">
            <a:avLst/>
          </a:prstGeom>
        </p:spPr>
      </p:pic>
    </p:spTree>
    <p:extLst>
      <p:ext uri="{BB962C8B-B14F-4D97-AF65-F5344CB8AC3E}">
        <p14:creationId xmlns:p14="http://schemas.microsoft.com/office/powerpoint/2010/main" val="2574180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222250" y="496637"/>
            <a:ext cx="8509000" cy="6314574"/>
          </a:xfrm>
          <a:prstGeom prst="rect">
            <a:avLst/>
          </a:prstGeom>
        </p:spPr>
      </p:pic>
    </p:spTree>
    <p:extLst>
      <p:ext uri="{BB962C8B-B14F-4D97-AF65-F5344CB8AC3E}">
        <p14:creationId xmlns:p14="http://schemas.microsoft.com/office/powerpoint/2010/main" val="435970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0" y="431658"/>
            <a:ext cx="9144000" cy="6426342"/>
          </a:xfrm>
          <a:prstGeom prst="rect">
            <a:avLst/>
          </a:prstGeom>
        </p:spPr>
      </p:pic>
    </p:spTree>
    <p:extLst>
      <p:ext uri="{BB962C8B-B14F-4D97-AF65-F5344CB8AC3E}">
        <p14:creationId xmlns:p14="http://schemas.microsoft.com/office/powerpoint/2010/main" val="1009874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342831" y="416859"/>
            <a:ext cx="4921250" cy="3025220"/>
          </a:xfrm>
          <a:prstGeom prst="rect">
            <a:avLst/>
          </a:prstGeom>
        </p:spPr>
      </p:pic>
      <p:pic>
        <p:nvPicPr>
          <p:cNvPr id="3" name="Bild 2"/>
          <p:cNvPicPr>
            <a:picLocks noChangeAspect="1"/>
          </p:cNvPicPr>
          <p:nvPr/>
        </p:nvPicPr>
        <p:blipFill>
          <a:blip r:embed="rId3"/>
          <a:stretch>
            <a:fillRect/>
          </a:stretch>
        </p:blipFill>
        <p:spPr>
          <a:xfrm>
            <a:off x="342831" y="3570941"/>
            <a:ext cx="4727640" cy="3146597"/>
          </a:xfrm>
          <a:prstGeom prst="rect">
            <a:avLst/>
          </a:prstGeom>
        </p:spPr>
      </p:pic>
      <p:sp>
        <p:nvSpPr>
          <p:cNvPr id="4" name="Rechteck 3"/>
          <p:cNvSpPr/>
          <p:nvPr/>
        </p:nvSpPr>
        <p:spPr>
          <a:xfrm>
            <a:off x="5885479" y="873891"/>
            <a:ext cx="1092433" cy="4779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GUV</a:t>
            </a:r>
          </a:p>
        </p:txBody>
      </p:sp>
      <p:sp>
        <p:nvSpPr>
          <p:cNvPr id="5" name="Rechteck 4"/>
          <p:cNvSpPr/>
          <p:nvPr/>
        </p:nvSpPr>
        <p:spPr>
          <a:xfrm>
            <a:off x="5885479" y="1565646"/>
            <a:ext cx="1092433" cy="4779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Bilanz</a:t>
            </a:r>
          </a:p>
        </p:txBody>
      </p:sp>
    </p:spTree>
    <p:extLst>
      <p:ext uri="{BB962C8B-B14F-4D97-AF65-F5344CB8AC3E}">
        <p14:creationId xmlns:p14="http://schemas.microsoft.com/office/powerpoint/2010/main" val="100987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966340" y="915569"/>
            <a:ext cx="3311108" cy="2467184"/>
          </a:xfrm>
          <a:prstGeom prst="rect">
            <a:avLst/>
          </a:prstGeom>
        </p:spPr>
      </p:pic>
      <p:pic>
        <p:nvPicPr>
          <p:cNvPr id="3" name="Bild 2"/>
          <p:cNvPicPr>
            <a:picLocks noChangeAspect="1"/>
          </p:cNvPicPr>
          <p:nvPr/>
        </p:nvPicPr>
        <p:blipFill>
          <a:blip r:embed="rId3"/>
          <a:stretch>
            <a:fillRect/>
          </a:stretch>
        </p:blipFill>
        <p:spPr>
          <a:xfrm>
            <a:off x="4458973" y="915569"/>
            <a:ext cx="3442590" cy="2503639"/>
          </a:xfrm>
          <a:prstGeom prst="rect">
            <a:avLst/>
          </a:prstGeom>
        </p:spPr>
      </p:pic>
      <p:sp>
        <p:nvSpPr>
          <p:cNvPr id="4" name="Titel 1"/>
          <p:cNvSpPr>
            <a:spLocks noGrp="1"/>
          </p:cNvSpPr>
          <p:nvPr>
            <p:ph type="title"/>
          </p:nvPr>
        </p:nvSpPr>
        <p:spPr>
          <a:xfrm>
            <a:off x="401713" y="372122"/>
            <a:ext cx="8229600" cy="322556"/>
          </a:xfrm>
        </p:spPr>
        <p:txBody>
          <a:bodyPr>
            <a:normAutofit fontScale="90000"/>
          </a:bodyPr>
          <a:lstStyle/>
          <a:p>
            <a:r>
              <a:rPr lang="de-DE" dirty="0"/>
              <a:t>Kurzanalyse: Quicktest</a:t>
            </a:r>
          </a:p>
        </p:txBody>
      </p:sp>
      <p:pic>
        <p:nvPicPr>
          <p:cNvPr id="5" name="Bild 4"/>
          <p:cNvPicPr>
            <a:picLocks noChangeAspect="1"/>
          </p:cNvPicPr>
          <p:nvPr/>
        </p:nvPicPr>
        <p:blipFill>
          <a:blip r:embed="rId4"/>
          <a:stretch>
            <a:fillRect/>
          </a:stretch>
        </p:blipFill>
        <p:spPr>
          <a:xfrm>
            <a:off x="966340" y="3419208"/>
            <a:ext cx="6750582" cy="3438792"/>
          </a:xfrm>
          <a:prstGeom prst="rect">
            <a:avLst/>
          </a:prstGeom>
        </p:spPr>
      </p:pic>
    </p:spTree>
    <p:extLst>
      <p:ext uri="{BB962C8B-B14F-4D97-AF65-F5344CB8AC3E}">
        <p14:creationId xmlns:p14="http://schemas.microsoft.com/office/powerpoint/2010/main" val="1009874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0" y="1413596"/>
            <a:ext cx="4517739" cy="3983943"/>
          </a:xfrm>
          <a:prstGeom prst="rect">
            <a:avLst/>
          </a:prstGeom>
        </p:spPr>
      </p:pic>
      <p:pic>
        <p:nvPicPr>
          <p:cNvPr id="5" name="Bild 4"/>
          <p:cNvPicPr>
            <a:picLocks noChangeAspect="1"/>
          </p:cNvPicPr>
          <p:nvPr/>
        </p:nvPicPr>
        <p:blipFill>
          <a:blip r:embed="rId3"/>
          <a:stretch>
            <a:fillRect/>
          </a:stretch>
        </p:blipFill>
        <p:spPr>
          <a:xfrm>
            <a:off x="4853216" y="1413597"/>
            <a:ext cx="4085799" cy="3983173"/>
          </a:xfrm>
          <a:prstGeom prst="rect">
            <a:avLst/>
          </a:prstGeom>
        </p:spPr>
      </p:pic>
      <p:sp>
        <p:nvSpPr>
          <p:cNvPr id="6" name="Titel 1"/>
          <p:cNvSpPr>
            <a:spLocks noGrp="1"/>
          </p:cNvSpPr>
          <p:nvPr>
            <p:ph type="title"/>
          </p:nvPr>
        </p:nvSpPr>
        <p:spPr>
          <a:xfrm>
            <a:off x="457200" y="533400"/>
            <a:ext cx="8229600" cy="990600"/>
          </a:xfrm>
        </p:spPr>
        <p:txBody>
          <a:bodyPr/>
          <a:lstStyle/>
          <a:p>
            <a:r>
              <a:rPr lang="de-DE" dirty="0"/>
              <a:t>Bilanz &amp; G&amp;V Sonnentor</a:t>
            </a:r>
          </a:p>
        </p:txBody>
      </p:sp>
    </p:spTree>
    <p:extLst>
      <p:ext uri="{BB962C8B-B14F-4D97-AF65-F5344CB8AC3E}">
        <p14:creationId xmlns:p14="http://schemas.microsoft.com/office/powerpoint/2010/main" val="227849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2071144" y="361114"/>
            <a:ext cx="4817715" cy="3156007"/>
          </a:xfrm>
          <a:prstGeom prst="rect">
            <a:avLst/>
          </a:prstGeom>
        </p:spPr>
      </p:pic>
      <p:pic>
        <p:nvPicPr>
          <p:cNvPr id="5" name="Bild 4"/>
          <p:cNvPicPr>
            <a:picLocks noChangeAspect="1"/>
          </p:cNvPicPr>
          <p:nvPr/>
        </p:nvPicPr>
        <p:blipFill>
          <a:blip r:embed="rId3"/>
          <a:stretch>
            <a:fillRect/>
          </a:stretch>
        </p:blipFill>
        <p:spPr>
          <a:xfrm>
            <a:off x="2071144" y="3335484"/>
            <a:ext cx="4817717" cy="3351719"/>
          </a:xfrm>
          <a:prstGeom prst="rect">
            <a:avLst/>
          </a:prstGeom>
        </p:spPr>
      </p:pic>
    </p:spTree>
    <p:extLst>
      <p:ext uri="{BB962C8B-B14F-4D97-AF65-F5344CB8AC3E}">
        <p14:creationId xmlns:p14="http://schemas.microsoft.com/office/powerpoint/2010/main" val="3672354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0" y="482600"/>
            <a:ext cx="9144000" cy="5890679"/>
          </a:xfrm>
          <a:prstGeom prst="rect">
            <a:avLst/>
          </a:prstGeom>
        </p:spPr>
      </p:pic>
    </p:spTree>
    <p:extLst>
      <p:ext uri="{BB962C8B-B14F-4D97-AF65-F5344CB8AC3E}">
        <p14:creationId xmlns:p14="http://schemas.microsoft.com/office/powerpoint/2010/main" val="36263081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larheit">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Klarheit.thmx</Template>
  <TotalTime>0</TotalTime>
  <Words>2030</Words>
  <Application>Microsoft Macintosh PowerPoint</Application>
  <PresentationFormat>Bildschirmpräsentation (4:3)</PresentationFormat>
  <Paragraphs>1035</Paragraphs>
  <Slides>19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ＭＳ ゴシック</vt:lpstr>
      <vt:lpstr>Myriad Pro</vt:lpstr>
      <vt:lpstr>Arial</vt:lpstr>
      <vt:lpstr>Calibri</vt:lpstr>
      <vt:lpstr>Klarheit</vt:lpstr>
      <vt:lpstr>Bilanzanalyse </vt:lpstr>
      <vt:lpstr>PowerPoint-Präsentation</vt:lpstr>
      <vt:lpstr>PowerPoint-Präsentation</vt:lpstr>
      <vt:lpstr>PowerPoint-Präsentation</vt:lpstr>
      <vt:lpstr>PowerPoint-Präsentation</vt:lpstr>
      <vt:lpstr>Kurzanalyse: Quicktest</vt:lpstr>
      <vt:lpstr>Bilanz &amp; G&amp;V Sonnentor</vt:lpstr>
      <vt:lpstr>PowerPoint-Präsentation</vt:lpstr>
      <vt:lpstr>PowerPoint-Präsentation</vt:lpstr>
      <vt:lpstr>Weitere Kennzahlen (die wichtigsten – gelb)</vt:lpstr>
      <vt:lpstr>PowerPoint-Präsentation</vt:lpstr>
      <vt:lpstr>PowerPoint-Präsentation</vt:lpstr>
      <vt:lpstr>Struktur der Bilanzanalyse</vt:lpstr>
      <vt:lpstr>Bilanzanalyse der Vinotrade GmbH</vt:lpstr>
      <vt:lpstr>PowerPoint-Präsentation</vt:lpstr>
      <vt:lpstr>Kennzahlen: Investition und Finanzierung</vt:lpstr>
      <vt:lpstr>Kennzahlen: Liquidität und Rentabilität</vt:lpstr>
      <vt:lpstr>PowerPoint-Präsentation</vt:lpstr>
      <vt:lpstr>Würdest du diesem Unternehmen weiter Kredit gewähren?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Bilanzierung </dc:title>
  <dc:creator>werner holzheu</dc:creator>
  <cp:lastModifiedBy>Werner Holzheu</cp:lastModifiedBy>
  <cp:revision>20</cp:revision>
  <dcterms:created xsi:type="dcterms:W3CDTF">2014-10-08T21:14:04Z</dcterms:created>
  <dcterms:modified xsi:type="dcterms:W3CDTF">2021-01-12T20:22:40Z</dcterms:modified>
</cp:coreProperties>
</file>