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7" r:id="rId3"/>
    <p:sldId id="261" r:id="rId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3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28.02.21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33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28.02.21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19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28.02.21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109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28.02.21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46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28.02.21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35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28.02.21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29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28.02.21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54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28.02.21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662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28.02.21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03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28.02.21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40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AD63-41A2-A646-AEE6-95E64B73BB29}" type="datetimeFigureOut">
              <a:rPr lang="de-DE" smtClean="0"/>
              <a:t>28.02.21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64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5AD63-41A2-A646-AEE6-95E64B73BB29}" type="datetimeFigureOut">
              <a:rPr lang="de-DE" smtClean="0"/>
              <a:t>28.02.21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E6AB1-4414-4645-9D23-AA59D8DB47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05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-1" y="1"/>
            <a:ext cx="347003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+mj-lt"/>
                <a:cs typeface="Chalkduster"/>
              </a:rPr>
              <a:t>Bezugskostenrechnung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470031" y="0"/>
            <a:ext cx="567396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b="1" dirty="0">
                <a:latin typeface="+mj-lt"/>
                <a:cs typeface="Chalkduster"/>
              </a:rPr>
              <a:t>Ziel/Kompetenzen:</a:t>
            </a:r>
          </a:p>
          <a:p>
            <a:r>
              <a:rPr lang="de-DE" sz="800" dirty="0">
                <a:latin typeface="+mj-lt"/>
                <a:cs typeface="Chalkduster"/>
              </a:rPr>
              <a:t>Progressive und Retrograde </a:t>
            </a:r>
            <a:r>
              <a:rPr lang="de-AT" sz="800" dirty="0">
                <a:latin typeface="+mj-lt"/>
                <a:cs typeface="Chalkduster"/>
              </a:rPr>
              <a:t>Bezugskostenrechnung erklären und anwenden können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3" y="723900"/>
            <a:ext cx="4530107" cy="33147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6" y="4696023"/>
            <a:ext cx="3157427" cy="1476177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86946" y="323334"/>
            <a:ext cx="2842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A) Einstieg: Bezugskostenrechnung: 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018" y="4696023"/>
            <a:ext cx="2542579" cy="1476177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599281" y="1803400"/>
            <a:ext cx="4443119" cy="177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dirty="0">
                <a:solidFill>
                  <a:schemeClr val="tx1"/>
                </a:solidFill>
              </a:rPr>
              <a:t>Netto Listenpreis </a:t>
            </a:r>
          </a:p>
        </p:txBody>
      </p:sp>
      <p:sp>
        <p:nvSpPr>
          <p:cNvPr id="9" name="Rechteck 8"/>
          <p:cNvSpPr/>
          <p:nvPr/>
        </p:nvSpPr>
        <p:spPr>
          <a:xfrm>
            <a:off x="4599280" y="2044700"/>
            <a:ext cx="4443119" cy="177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dirty="0">
                <a:solidFill>
                  <a:schemeClr val="tx1"/>
                </a:solidFill>
              </a:rPr>
              <a:t>Mengenrabatte, Treurabatte, Umsatzbonus, Neukundenrabatt auf den Listenpreis </a:t>
            </a:r>
          </a:p>
        </p:txBody>
      </p:sp>
      <p:sp>
        <p:nvSpPr>
          <p:cNvPr id="10" name="Rechteck 9"/>
          <p:cNvSpPr/>
          <p:nvPr/>
        </p:nvSpPr>
        <p:spPr>
          <a:xfrm>
            <a:off x="4599281" y="2400300"/>
            <a:ext cx="4443118" cy="317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dirty="0">
                <a:solidFill>
                  <a:schemeClr val="tx1"/>
                </a:solidFill>
              </a:rPr>
              <a:t>Alles was vom Verkäufer noch verrechnet (Fakturenspesen) wird: Gebühren für Versand, Verpackung, Versicherung, Manipulation, Mindermengenzuschlag, etc.</a:t>
            </a:r>
          </a:p>
        </p:txBody>
      </p:sp>
      <p:sp>
        <p:nvSpPr>
          <p:cNvPr id="11" name="Rechteck 10"/>
          <p:cNvSpPr/>
          <p:nvPr/>
        </p:nvSpPr>
        <p:spPr>
          <a:xfrm>
            <a:off x="4599279" y="2933700"/>
            <a:ext cx="4443119" cy="177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dirty="0">
                <a:solidFill>
                  <a:schemeClr val="tx1"/>
                </a:solidFill>
              </a:rPr>
              <a:t>Preisnachlass für Zahlung vor Fälligkeit ... Innerhalb der Kassafrist</a:t>
            </a:r>
          </a:p>
        </p:txBody>
      </p:sp>
      <p:sp>
        <p:nvSpPr>
          <p:cNvPr id="13" name="Rechteck 12"/>
          <p:cNvSpPr/>
          <p:nvPr/>
        </p:nvSpPr>
        <p:spPr>
          <a:xfrm>
            <a:off x="4599280" y="3352800"/>
            <a:ext cx="4443117" cy="317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dirty="0">
                <a:solidFill>
                  <a:schemeClr val="tx1"/>
                </a:solidFill>
              </a:rPr>
              <a:t>Sonstige Bezugsspesen, für Käufer  (nicht vom Verkäufer fakturiert): z.B. Transport, Versicherung, zus. Verpackung ,... </a:t>
            </a:r>
            <a:r>
              <a:rPr lang="de-DE" sz="1000" dirty="0" err="1">
                <a:solidFill>
                  <a:schemeClr val="tx1"/>
                </a:solidFill>
              </a:rPr>
              <a:t>Dh</a:t>
            </a:r>
            <a:r>
              <a:rPr lang="de-DE" sz="1000" dirty="0">
                <a:solidFill>
                  <a:schemeClr val="tx1"/>
                </a:solidFill>
              </a:rPr>
              <a:t> durch Käufer bei 3. beauftragt</a:t>
            </a:r>
          </a:p>
        </p:txBody>
      </p:sp>
      <p:sp>
        <p:nvSpPr>
          <p:cNvPr id="14" name="Rechteck 13"/>
          <p:cNvSpPr/>
          <p:nvPr/>
        </p:nvSpPr>
        <p:spPr>
          <a:xfrm>
            <a:off x="4599280" y="723900"/>
            <a:ext cx="4443120" cy="990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>
                <a:solidFill>
                  <a:schemeClr val="tx1"/>
                </a:solidFill>
              </a:rPr>
              <a:t>Generelles:</a:t>
            </a:r>
          </a:p>
          <a:p>
            <a:pPr marL="171450" indent="-171450">
              <a:buFont typeface="Arial"/>
              <a:buChar char="•"/>
            </a:pPr>
            <a:r>
              <a:rPr lang="de-DE" sz="1000" dirty="0">
                <a:solidFill>
                  <a:schemeClr val="tx1"/>
                </a:solidFill>
              </a:rPr>
              <a:t>Achtung auf Menge / Angabe für 1 Stück bzw. für alles</a:t>
            </a:r>
          </a:p>
          <a:p>
            <a:pPr marL="171450" indent="-171450">
              <a:buFont typeface="Arial"/>
              <a:buChar char="•"/>
            </a:pPr>
            <a:r>
              <a:rPr lang="de-DE" sz="1000" dirty="0">
                <a:solidFill>
                  <a:schemeClr val="tx1"/>
                </a:solidFill>
              </a:rPr>
              <a:t>Was ist gefragt? Für 1 Stück oder für alles? Ev. alles berechnen und dann </a:t>
            </a:r>
            <a:r>
              <a:rPr lang="de-DE" sz="1000" dirty="0" err="1">
                <a:solidFill>
                  <a:schemeClr val="tx1"/>
                </a:solidFill>
              </a:rPr>
              <a:t>divid</a:t>
            </a:r>
            <a:r>
              <a:rPr lang="de-DE" sz="1000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 typeface="Arial"/>
              <a:buChar char="•"/>
            </a:pPr>
            <a:r>
              <a:rPr lang="de-DE" sz="1000" dirty="0">
                <a:solidFill>
                  <a:schemeClr val="tx1"/>
                </a:solidFill>
              </a:rPr>
              <a:t>Preise: Netto (UST ist Durchlaufposten, da man sich Vorsteuer abziehen kann)</a:t>
            </a:r>
          </a:p>
          <a:p>
            <a:pPr marL="171450" indent="-171450">
              <a:buFont typeface="Arial"/>
              <a:buChar char="•"/>
            </a:pPr>
            <a:r>
              <a:rPr lang="de-DE" sz="1000" dirty="0">
                <a:solidFill>
                  <a:schemeClr val="tx1"/>
                </a:solidFill>
              </a:rPr>
              <a:t> Skonto wird i.d.R. ausgenutzt (Skonto nicht ausnutzen = teuerster Kredit)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5846" y="4318000"/>
            <a:ext cx="54249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Beispielkalkulationen: z.B. Einkauf von Mehl durch eine Bäckerei progressiv, und Stiften retrograd:</a:t>
            </a:r>
          </a:p>
        </p:txBody>
      </p:sp>
    </p:spTree>
    <p:extLst>
      <p:ext uri="{BB962C8B-B14F-4D97-AF65-F5344CB8AC3E}">
        <p14:creationId xmlns:p14="http://schemas.microsoft.com/office/powerpoint/2010/main" val="271581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9" grpId="0" animBg="1"/>
      <p:bldP spid="10" grpId="0" animBg="1"/>
      <p:bldP spid="11" grpId="0" animBg="1"/>
      <p:bldP spid="13" grpId="0" animBg="1"/>
      <p:bldP spid="1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1"/>
            <a:ext cx="373350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+mj-lt"/>
                <a:cs typeface="Chalkduster"/>
              </a:rPr>
              <a:t>Vollkostenkostenrechnung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733506" y="1"/>
            <a:ext cx="541049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b="1" dirty="0">
                <a:latin typeface="+mj-lt"/>
                <a:cs typeface="Chalkduster"/>
              </a:rPr>
              <a:t>Ziel/Kompetenzen:</a:t>
            </a:r>
          </a:p>
          <a:p>
            <a:pPr marL="171450" indent="-171450">
              <a:buFont typeface="Wingdings" charset="0"/>
              <a:buChar char="Ø"/>
            </a:pPr>
            <a:r>
              <a:rPr lang="de-AT" sz="800" dirty="0">
                <a:latin typeface="+mj-lt"/>
                <a:cs typeface="Chalkduster"/>
              </a:rPr>
              <a:t>System der Kostenrechnung erklären können, Betriebsüberleitungsbogen erläutern können, </a:t>
            </a:r>
          </a:p>
          <a:p>
            <a:pPr marL="171450" indent="-171450">
              <a:buFont typeface="Wingdings" charset="0"/>
              <a:buChar char="Ø"/>
            </a:pPr>
            <a:r>
              <a:rPr lang="de-AT" sz="800" dirty="0">
                <a:latin typeface="+mj-lt"/>
                <a:cs typeface="Chalkduster"/>
              </a:rPr>
              <a:t>Unterschiede zwischen Aufwendungen und Kosten erklären können (kalkulatorische Wagnisse, Abschreibungen, ...)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3421161"/>
            <a:ext cx="3733506" cy="3444678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269" y="773920"/>
            <a:ext cx="2007835" cy="1005433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0" y="3170171"/>
            <a:ext cx="2557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System der Vollkostenrechnung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966192" y="419108"/>
            <a:ext cx="3856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de-DE" sz="1200" b="1" dirty="0"/>
              <a:t>Kostenarten </a:t>
            </a:r>
            <a:r>
              <a:rPr lang="mr-IN" sz="1200" b="1" dirty="0"/>
              <a:t>–</a:t>
            </a:r>
            <a:r>
              <a:rPr lang="de-DE" sz="1200" b="1" dirty="0"/>
              <a:t> BÜB erstellen können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991615" y="1856785"/>
            <a:ext cx="3856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2) Kostenstellen </a:t>
            </a:r>
            <a:r>
              <a:rPr lang="mr-IN" sz="1200" b="1" dirty="0"/>
              <a:t>–</a:t>
            </a:r>
            <a:r>
              <a:rPr lang="de-DE" sz="1200" b="1" dirty="0"/>
              <a:t> Rechnung: BAB erstellen können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496" y="815407"/>
            <a:ext cx="2007835" cy="826147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3940792" y="5028932"/>
            <a:ext cx="4796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3) Kostenträger </a:t>
            </a:r>
            <a:r>
              <a:rPr lang="mr-IN" sz="1200" b="1" dirty="0"/>
              <a:t>–</a:t>
            </a:r>
            <a:r>
              <a:rPr lang="de-DE" sz="1200" b="1" dirty="0"/>
              <a:t> Rechnung: Preiskalkulation NRA Kalkulationen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-2977" y="409729"/>
            <a:ext cx="3648854" cy="27084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000" b="1" dirty="0">
                <a:latin typeface="+mj-lt"/>
              </a:rPr>
              <a:t>Kostenrechnung / Controlling = Internes Rechnungswesen</a:t>
            </a:r>
          </a:p>
          <a:p>
            <a:endParaRPr lang="de-DE" sz="1000" dirty="0">
              <a:latin typeface="+mj-lt"/>
            </a:endParaRPr>
          </a:p>
          <a:p>
            <a:r>
              <a:rPr lang="de-DE" sz="1000" dirty="0">
                <a:latin typeface="+mj-lt"/>
              </a:rPr>
              <a:t>Im Gegensatz zum externen Rechnungswesen (Bilanz &amp; G&amp;V) geht es beim Internen Rechnungswesen um die Unternehmenssteuerung / Controlling (</a:t>
            </a:r>
            <a:r>
              <a:rPr lang="de-DE" sz="1000" dirty="0" err="1">
                <a:latin typeface="+mj-lt"/>
              </a:rPr>
              <a:t>to</a:t>
            </a:r>
            <a:r>
              <a:rPr lang="de-DE" sz="1000" dirty="0">
                <a:latin typeface="+mj-lt"/>
              </a:rPr>
              <a:t> </a:t>
            </a:r>
            <a:r>
              <a:rPr lang="de-DE" sz="1000" dirty="0" err="1">
                <a:latin typeface="+mj-lt"/>
              </a:rPr>
              <a:t>control</a:t>
            </a:r>
            <a:r>
              <a:rPr lang="de-DE" sz="1000" dirty="0">
                <a:latin typeface="+mj-lt"/>
              </a:rPr>
              <a:t> = steuern) </a:t>
            </a:r>
          </a:p>
          <a:p>
            <a:endParaRPr lang="de-DE" sz="1000" dirty="0">
              <a:latin typeface="+mj-lt"/>
            </a:endParaRPr>
          </a:p>
          <a:p>
            <a:r>
              <a:rPr lang="de-DE" sz="1000" dirty="0">
                <a:latin typeface="+mj-lt"/>
              </a:rPr>
              <a:t>Es sollen Entscheidungsgrundlagen getroffen werden.</a:t>
            </a:r>
          </a:p>
          <a:p>
            <a:r>
              <a:rPr lang="de-DE" sz="1000" dirty="0">
                <a:latin typeface="+mj-lt"/>
              </a:rPr>
              <a:t>z.B. Welche Preise soll ich für meine Produkte verlangen?</a:t>
            </a:r>
          </a:p>
          <a:p>
            <a:r>
              <a:rPr lang="de-DE" sz="1000" dirty="0">
                <a:latin typeface="+mj-lt"/>
              </a:rPr>
              <a:t>Soll man einen Auftrag annehmen oder ablehnen?</a:t>
            </a:r>
          </a:p>
          <a:p>
            <a:r>
              <a:rPr lang="de-DE" sz="1000" dirty="0">
                <a:latin typeface="+mj-lt"/>
              </a:rPr>
              <a:t>Nach welchen Prioritäten soll produziert werden?</a:t>
            </a:r>
          </a:p>
          <a:p>
            <a:endParaRPr lang="de-DE" sz="1000" dirty="0">
              <a:latin typeface="+mj-lt"/>
            </a:endParaRPr>
          </a:p>
          <a:p>
            <a:r>
              <a:rPr lang="de-DE" sz="1000" b="1" dirty="0">
                <a:latin typeface="+mj-lt"/>
              </a:rPr>
              <a:t>1) Vollkostenrechnung (Anwendung, bei Vollauslastung)</a:t>
            </a:r>
          </a:p>
          <a:p>
            <a:r>
              <a:rPr lang="de-DE" sz="1000" b="1" dirty="0">
                <a:latin typeface="+mj-lt"/>
              </a:rPr>
              <a:t>System der Vollkostenrechnung</a:t>
            </a:r>
          </a:p>
          <a:p>
            <a:r>
              <a:rPr lang="de-DE" sz="1000" dirty="0">
                <a:latin typeface="+mj-lt"/>
              </a:rPr>
              <a:t>Instrumente der </a:t>
            </a:r>
            <a:r>
              <a:rPr lang="de-DE" sz="1000" b="1" dirty="0">
                <a:latin typeface="+mj-lt"/>
              </a:rPr>
              <a:t>Vollkostenrechnung</a:t>
            </a:r>
            <a:r>
              <a:rPr lang="de-DE" sz="1000" dirty="0">
                <a:latin typeface="+mj-lt"/>
              </a:rPr>
              <a:t> sind die</a:t>
            </a:r>
          </a:p>
          <a:p>
            <a:r>
              <a:rPr lang="de-DE" sz="1000" dirty="0">
                <a:latin typeface="+mj-lt"/>
              </a:rPr>
              <a:t>1) Kostenartenrechnung (BÜB)</a:t>
            </a:r>
          </a:p>
          <a:p>
            <a:r>
              <a:rPr lang="de-DE" sz="1000" dirty="0">
                <a:latin typeface="+mj-lt"/>
              </a:rPr>
              <a:t>2) Kostenstellenrechnung (BAB)</a:t>
            </a:r>
          </a:p>
          <a:p>
            <a:r>
              <a:rPr lang="de-DE" sz="1000" dirty="0">
                <a:latin typeface="+mj-lt"/>
              </a:rPr>
              <a:t>3) Kostenträgerrechnung (Absatz-Kalkulation)</a:t>
            </a:r>
          </a:p>
        </p:txBody>
      </p:sp>
      <p:sp>
        <p:nvSpPr>
          <p:cNvPr id="23" name="Line 670"/>
          <p:cNvSpPr>
            <a:spLocks noChangeShapeType="1"/>
          </p:cNvSpPr>
          <p:nvPr/>
        </p:nvSpPr>
        <p:spPr bwMode="auto">
          <a:xfrm rot="10800000" flipH="1" flipV="1">
            <a:off x="6134150" y="5914483"/>
            <a:ext cx="29807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triangl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latin typeface="+mj-lt"/>
            </a:endParaRPr>
          </a:p>
        </p:txBody>
      </p:sp>
      <p:sp>
        <p:nvSpPr>
          <p:cNvPr id="24" name="Line 670"/>
          <p:cNvSpPr>
            <a:spLocks noChangeShapeType="1"/>
          </p:cNvSpPr>
          <p:nvPr/>
        </p:nvSpPr>
        <p:spPr bwMode="auto">
          <a:xfrm rot="10800000" flipH="1" flipV="1">
            <a:off x="6134150" y="5683788"/>
            <a:ext cx="298070" cy="207578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triangl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latin typeface="+mj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280725" y="5179243"/>
            <a:ext cx="21980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Gemeinkostenzuschlag + Gewinnzuschlag = NRA</a:t>
            </a:r>
          </a:p>
        </p:txBody>
      </p:sp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093725"/>
              </p:ext>
            </p:extLst>
          </p:nvPr>
        </p:nvGraphicFramePr>
        <p:xfrm>
          <a:off x="6470319" y="5472268"/>
          <a:ext cx="1251281" cy="660400"/>
        </p:xfrm>
        <a:graphic>
          <a:graphicData uri="http://schemas.openxmlformats.org/drawingml/2006/table">
            <a:tbl>
              <a:tblPr/>
              <a:tblGrid>
                <a:gridCol w="857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35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Netto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Gr.preis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13,20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35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WES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-3,00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5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10,20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76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in% des WES</a:t>
                      </a:r>
                    </a:p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=10,20/3*100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340%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5" name="Tabel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215925"/>
              </p:ext>
            </p:extLst>
          </p:nvPr>
        </p:nvGraphicFramePr>
        <p:xfrm>
          <a:off x="7848507" y="5333134"/>
          <a:ext cx="1257277" cy="909453"/>
        </p:xfrm>
        <a:graphic>
          <a:graphicData uri="http://schemas.openxmlformats.org/drawingml/2006/table">
            <a:tbl>
              <a:tblPr/>
              <a:tblGrid>
                <a:gridCol w="703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NRA </a:t>
                      </a:r>
                      <a:r>
                        <a:rPr lang="de-DE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340%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+10,20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=13,20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453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UST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         1,32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Brutto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6" name="Tabel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15743"/>
              </p:ext>
            </p:extLst>
          </p:nvPr>
        </p:nvGraphicFramePr>
        <p:xfrm>
          <a:off x="3962107" y="5365854"/>
          <a:ext cx="2222840" cy="986528"/>
        </p:xfrm>
        <a:graphic>
          <a:graphicData uri="http://schemas.openxmlformats.org/drawingml/2006/table">
            <a:tbl>
              <a:tblPr/>
              <a:tblGrid>
                <a:gridCol w="1359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78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WES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3,00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GK (Speisen + Getränke)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9,00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97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Seko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12,00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4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Gewinn z.B.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1,20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342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Grundpreis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netto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13,20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00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1,32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914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Abgabepreis brutto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14,52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" name="Textfeld 26"/>
          <p:cNvSpPr txBox="1"/>
          <p:nvPr/>
        </p:nvSpPr>
        <p:spPr>
          <a:xfrm>
            <a:off x="3758906" y="6379839"/>
            <a:ext cx="5385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i="1" dirty="0"/>
              <a:t>Controlling Praxis</a:t>
            </a:r>
            <a:r>
              <a:rPr lang="de-DE" sz="800" i="1" dirty="0"/>
              <a:t>: NRA kann erhöht werden durch, Veränderung der Portionsgrößen, Veränderung der Zutaten,   Einsparung von Gemeinkosten, Preisverhandlungen mit Lieferanten, Veränderung der Gewinnmarge in  Wettbewerbssituationen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014493" y="2095787"/>
            <a:ext cx="45143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Aufteilung der Gemeinkosten auf Kostenstellen, Ermittlung der GK-Zuschlagssätze und Betriebsergebnis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3986595" y="585696"/>
            <a:ext cx="51798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Überleitung von Aufwänden aus der G&amp;V in Kosten und Leistungen als Basis für weitere Schritte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E59D65-EAB4-6E43-80A8-7EE923D0F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757" y="2312851"/>
            <a:ext cx="4518455" cy="17040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99B8090-BD7B-D748-B21B-B61040EA0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138" y="3202056"/>
            <a:ext cx="3687954" cy="161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7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14" grpId="0"/>
      <p:bldP spid="21" grpId="0"/>
      <p:bldP spid="22" grpId="0" animBg="1"/>
      <p:bldP spid="23" grpId="0" animBg="1"/>
      <p:bldP spid="24" grpId="0" animBg="1"/>
      <p:bldP spid="4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24"/>
          <p:cNvSpPr txBox="1"/>
          <p:nvPr/>
        </p:nvSpPr>
        <p:spPr>
          <a:xfrm>
            <a:off x="0" y="22718"/>
            <a:ext cx="3429000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>
                <a:latin typeface="+mj-lt"/>
                <a:cs typeface="Chalkduster"/>
              </a:rPr>
              <a:t>Teilkostenrechnung Direct</a:t>
            </a:r>
            <a:r>
              <a:rPr lang="de-DE" dirty="0">
                <a:latin typeface="+mj-lt"/>
                <a:cs typeface="Chalkduster"/>
              </a:rPr>
              <a:t> </a:t>
            </a:r>
            <a:r>
              <a:rPr lang="de-DE" dirty="0" err="1">
                <a:latin typeface="+mj-lt"/>
                <a:cs typeface="Chalkduster"/>
              </a:rPr>
              <a:t>Costing</a:t>
            </a:r>
            <a:endParaRPr lang="de-DE" dirty="0">
              <a:latin typeface="+mj-lt"/>
              <a:cs typeface="Chalkduster"/>
            </a:endParaRPr>
          </a:p>
          <a:p>
            <a:r>
              <a:rPr lang="de-DE" sz="800" dirty="0">
                <a:latin typeface="+mj-lt"/>
                <a:cs typeface="Chalkduster"/>
              </a:rPr>
              <a:t>Kostenrechnungsverfahren welches nur bei </a:t>
            </a:r>
            <a:r>
              <a:rPr lang="de-DE" sz="800" dirty="0">
                <a:solidFill>
                  <a:srgbClr val="FF0000"/>
                </a:solidFill>
                <a:latin typeface="+mj-lt"/>
                <a:cs typeface="Chalkduster"/>
              </a:rPr>
              <a:t>Unterauslastung</a:t>
            </a:r>
            <a:r>
              <a:rPr lang="de-DE" sz="800" dirty="0">
                <a:latin typeface="+mj-lt"/>
                <a:cs typeface="Chalkduster"/>
              </a:rPr>
              <a:t> angewendet wird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428999" y="22718"/>
            <a:ext cx="571500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</a:p>
          <a:p>
            <a:r>
              <a:rPr lang="de-AT" sz="900" dirty="0">
                <a:latin typeface="+mj-lt"/>
                <a:cs typeface="Chalkduster"/>
              </a:rPr>
              <a:t>Fixe und Variable Kosten unterscheiden können, Break Even Point ermitteln und interpretieren können, Teil Kore anwenden können (Annahme, Ablehnung eines Angebotes, Mindestmengen, - Umsatz, ..Sortimentsentscheidungen,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-1" y="502411"/>
            <a:ext cx="1492967" cy="6355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+mj-lt"/>
                <a:cs typeface="Chalkduster"/>
              </a:rPr>
              <a:t>Teilkostenrechnung</a:t>
            </a:r>
          </a:p>
          <a:p>
            <a:endParaRPr lang="de-DE" sz="1000" b="1" dirty="0">
              <a:latin typeface="+mj-lt"/>
              <a:cs typeface="Chalkduster"/>
            </a:endParaRPr>
          </a:p>
          <a:p>
            <a:endParaRPr lang="de-DE" sz="1000" b="1" dirty="0">
              <a:latin typeface="+mj-lt"/>
              <a:cs typeface="Chalkduster"/>
            </a:endParaRPr>
          </a:p>
          <a:p>
            <a:endParaRPr lang="de-DE" sz="1000" b="1" dirty="0">
              <a:latin typeface="+mj-lt"/>
              <a:cs typeface="Chalkduster"/>
            </a:endParaRPr>
          </a:p>
          <a:p>
            <a:r>
              <a:rPr lang="de-DE" sz="1000" b="1" dirty="0">
                <a:latin typeface="+mj-lt"/>
                <a:cs typeface="Chalkduster"/>
              </a:rPr>
              <a:t>1) Grundlagen:</a:t>
            </a:r>
          </a:p>
          <a:p>
            <a:pPr marL="228600" indent="-228600">
              <a:buAutoNum type="arabicParenR"/>
            </a:pPr>
            <a:r>
              <a:rPr lang="de-DE" sz="700" dirty="0">
                <a:latin typeface="+mj-lt"/>
                <a:cs typeface="Chalkduster"/>
              </a:rPr>
              <a:t>Fixe </a:t>
            </a:r>
            <a:r>
              <a:rPr lang="de-DE" sz="700" dirty="0" err="1">
                <a:latin typeface="+mj-lt"/>
                <a:cs typeface="Chalkduster"/>
              </a:rPr>
              <a:t>u</a:t>
            </a:r>
            <a:r>
              <a:rPr lang="de-DE" sz="700" dirty="0">
                <a:latin typeface="+mj-lt"/>
                <a:cs typeface="Chalkduster"/>
              </a:rPr>
              <a:t> variable Kosten unt.</a:t>
            </a:r>
          </a:p>
          <a:p>
            <a:pPr marL="228600" indent="-228600">
              <a:buAutoNum type="arabicParenR"/>
            </a:pPr>
            <a:r>
              <a:rPr lang="de-DE" sz="700" dirty="0">
                <a:latin typeface="+mj-lt"/>
                <a:cs typeface="Chalkduster"/>
              </a:rPr>
              <a:t>Break Even Point ermitteln</a:t>
            </a:r>
          </a:p>
          <a:p>
            <a:pPr marL="228600" indent="-228600">
              <a:buAutoNum type="arabicParenR"/>
            </a:pPr>
            <a:r>
              <a:rPr lang="de-DE" sz="700" dirty="0">
                <a:latin typeface="+mj-lt"/>
                <a:cs typeface="Chalkduster"/>
              </a:rPr>
              <a:t>BEP interpretieren können</a:t>
            </a:r>
          </a:p>
          <a:p>
            <a:pPr marL="228600" indent="-228600">
              <a:buAutoNum type="arabicParenR"/>
            </a:pPr>
            <a:r>
              <a:rPr lang="de-DE" sz="700" dirty="0">
                <a:latin typeface="+mj-lt"/>
                <a:cs typeface="Chalkduster"/>
              </a:rPr>
              <a:t>Plangewinn, Fixkostendegression</a:t>
            </a:r>
          </a:p>
          <a:p>
            <a:endParaRPr lang="de-DE" sz="800" b="1" dirty="0">
              <a:latin typeface="+mj-lt"/>
              <a:cs typeface="Chalkduster"/>
            </a:endParaRPr>
          </a:p>
          <a:p>
            <a:r>
              <a:rPr lang="de-DE" sz="800" b="1" dirty="0">
                <a:latin typeface="+mj-lt"/>
                <a:cs typeface="Chalkduster"/>
              </a:rPr>
              <a:t>Fixe Kosten </a:t>
            </a:r>
            <a:r>
              <a:rPr lang="de-DE" sz="800" dirty="0">
                <a:latin typeface="+mj-lt"/>
                <a:cs typeface="Chalkduster"/>
              </a:rPr>
              <a:t>sind beschäftigungsunabhängig</a:t>
            </a:r>
            <a:endParaRPr lang="de-DE" sz="800" b="1" dirty="0">
              <a:latin typeface="+mj-lt"/>
              <a:cs typeface="Chalkduster"/>
            </a:endParaRPr>
          </a:p>
          <a:p>
            <a:endParaRPr lang="de-DE" sz="800" b="1" dirty="0">
              <a:latin typeface="+mj-lt"/>
              <a:cs typeface="Chalkduster"/>
            </a:endParaRPr>
          </a:p>
          <a:p>
            <a:r>
              <a:rPr lang="de-DE" sz="800" b="1" dirty="0">
                <a:latin typeface="+mj-lt"/>
                <a:cs typeface="Chalkduster"/>
              </a:rPr>
              <a:t>Variable Kosten </a:t>
            </a:r>
            <a:r>
              <a:rPr lang="de-DE" sz="800" dirty="0">
                <a:latin typeface="+mj-lt"/>
                <a:cs typeface="Chalkduster"/>
              </a:rPr>
              <a:t> beschäftigungsabhängig, </a:t>
            </a:r>
          </a:p>
          <a:p>
            <a:endParaRPr lang="de-DE" sz="800" b="1" dirty="0">
              <a:latin typeface="+mj-lt"/>
              <a:cs typeface="Chalkduster"/>
            </a:endParaRPr>
          </a:p>
          <a:p>
            <a:r>
              <a:rPr lang="de-DE" sz="800" b="1" dirty="0">
                <a:latin typeface="+mj-lt"/>
                <a:cs typeface="Chalkduster"/>
              </a:rPr>
              <a:t>Deckungsbeitrag (DB) </a:t>
            </a:r>
            <a:endParaRPr lang="de-DE" sz="800" dirty="0">
              <a:latin typeface="+mj-lt"/>
              <a:cs typeface="Chalkduster"/>
            </a:endParaRPr>
          </a:p>
          <a:p>
            <a:r>
              <a:rPr lang="de-DE" sz="800" dirty="0">
                <a:latin typeface="+mj-lt"/>
                <a:cs typeface="Chalkduster"/>
              </a:rPr>
              <a:t>DB=Nettopreis </a:t>
            </a:r>
            <a:r>
              <a:rPr lang="mr-IN" sz="800" dirty="0">
                <a:latin typeface="+mj-lt"/>
                <a:cs typeface="Chalkduster"/>
              </a:rPr>
              <a:t>–</a:t>
            </a:r>
            <a:r>
              <a:rPr lang="de-DE" sz="800" dirty="0">
                <a:latin typeface="+mj-lt"/>
                <a:cs typeface="Chalkduster"/>
              </a:rPr>
              <a:t> KV, </a:t>
            </a:r>
          </a:p>
          <a:p>
            <a:r>
              <a:rPr lang="de-DE" sz="800" dirty="0">
                <a:latin typeface="+mj-lt"/>
                <a:cs typeface="Chalkduster"/>
              </a:rPr>
              <a:t>Dient zur Abdeckung der KF</a:t>
            </a:r>
          </a:p>
          <a:p>
            <a:endParaRPr lang="de-DE" sz="800" b="1" dirty="0">
              <a:latin typeface="+mj-lt"/>
              <a:cs typeface="Chalkduster"/>
            </a:endParaRPr>
          </a:p>
          <a:p>
            <a:endParaRPr lang="de-DE" sz="800" b="1" dirty="0">
              <a:latin typeface="+mj-lt"/>
              <a:cs typeface="Chalkduster"/>
            </a:endParaRPr>
          </a:p>
          <a:p>
            <a:r>
              <a:rPr lang="de-DE" sz="800" b="1" dirty="0">
                <a:latin typeface="+mj-lt"/>
                <a:cs typeface="Chalkduster"/>
              </a:rPr>
              <a:t>Break Even Point (BEP)</a:t>
            </a:r>
          </a:p>
          <a:p>
            <a:r>
              <a:rPr lang="de-DE" sz="800" dirty="0">
                <a:latin typeface="+mj-lt"/>
                <a:cs typeface="Chalkduster"/>
              </a:rPr>
              <a:t>BEP=</a:t>
            </a:r>
            <a:r>
              <a:rPr lang="de-DE" sz="800" dirty="0" err="1">
                <a:latin typeface="+mj-lt"/>
                <a:cs typeface="Chalkduster"/>
              </a:rPr>
              <a:t>Kf</a:t>
            </a:r>
            <a:r>
              <a:rPr lang="de-DE" sz="800" dirty="0">
                <a:latin typeface="+mj-lt"/>
                <a:cs typeface="Chalkduster"/>
              </a:rPr>
              <a:t>/DB</a:t>
            </a:r>
          </a:p>
          <a:p>
            <a:r>
              <a:rPr lang="de-DE" sz="800" dirty="0">
                <a:latin typeface="+mj-lt"/>
                <a:cs typeface="Chalkduster"/>
              </a:rPr>
              <a:t>...ist die Gewinnschwelle, </a:t>
            </a:r>
          </a:p>
          <a:p>
            <a:r>
              <a:rPr lang="de-DE" sz="800" dirty="0">
                <a:latin typeface="+mj-lt"/>
                <a:cs typeface="Chalkduster"/>
              </a:rPr>
              <a:t>(alle KF sind abgedeckt, ab hier gibt es Gewinn)</a:t>
            </a:r>
          </a:p>
          <a:p>
            <a:endParaRPr lang="de-DE" sz="800" b="1" dirty="0">
              <a:latin typeface="+mj-lt"/>
              <a:cs typeface="Chalkduster"/>
            </a:endParaRPr>
          </a:p>
          <a:p>
            <a:endParaRPr lang="de-DE" sz="800" b="1" dirty="0">
              <a:latin typeface="+mj-lt"/>
              <a:cs typeface="Chalkduster"/>
            </a:endParaRPr>
          </a:p>
          <a:p>
            <a:r>
              <a:rPr lang="de-DE" sz="800" b="1" dirty="0">
                <a:latin typeface="+mj-lt"/>
                <a:cs typeface="Chalkduster"/>
              </a:rPr>
              <a:t>Plangewinn: </a:t>
            </a:r>
          </a:p>
          <a:p>
            <a:r>
              <a:rPr lang="de-DE" sz="800" dirty="0">
                <a:latin typeface="+mj-lt"/>
                <a:cs typeface="Chalkduster"/>
              </a:rPr>
              <a:t>BEP neu = (</a:t>
            </a:r>
            <a:r>
              <a:rPr lang="de-DE" sz="800" dirty="0" err="1">
                <a:latin typeface="+mj-lt"/>
                <a:cs typeface="Chalkduster"/>
              </a:rPr>
              <a:t>Kf+PG</a:t>
            </a:r>
            <a:r>
              <a:rPr lang="de-DE" sz="800" dirty="0">
                <a:latin typeface="+mj-lt"/>
                <a:cs typeface="Chalkduster"/>
              </a:rPr>
              <a:t>)/DB</a:t>
            </a:r>
          </a:p>
          <a:p>
            <a:pPr marL="228600" indent="-228600">
              <a:buAutoNum type="arabicParenR"/>
            </a:pPr>
            <a:r>
              <a:rPr lang="de-DE" sz="800" dirty="0">
                <a:latin typeface="+mj-lt"/>
                <a:cs typeface="Chalkduster"/>
              </a:rPr>
              <a:t>Erhöhung der Fixkosten (PG) </a:t>
            </a:r>
          </a:p>
          <a:p>
            <a:pPr marL="228600" indent="-228600">
              <a:buAutoNum type="arabicParenR"/>
            </a:pPr>
            <a:r>
              <a:rPr lang="de-DE" sz="800" dirty="0">
                <a:latin typeface="+mj-lt"/>
                <a:cs typeface="Chalkduster"/>
              </a:rPr>
              <a:t>BEP neu &gt; </a:t>
            </a:r>
          </a:p>
          <a:p>
            <a:pPr marL="228600" indent="-228600">
              <a:buAutoNum type="arabicParenR"/>
            </a:pPr>
            <a:r>
              <a:rPr lang="de-DE" sz="800" dirty="0">
                <a:latin typeface="+mj-lt"/>
                <a:cs typeface="Chalkduster"/>
              </a:rPr>
              <a:t>Erhöhung der </a:t>
            </a:r>
            <a:r>
              <a:rPr lang="de-DE" sz="800" dirty="0" err="1">
                <a:latin typeface="+mj-lt"/>
                <a:cs typeface="Chalkduster"/>
              </a:rPr>
              <a:t>Min.menge</a:t>
            </a:r>
            <a:endParaRPr lang="de-DE" sz="800" dirty="0">
              <a:latin typeface="+mj-lt"/>
              <a:cs typeface="Chalkduster"/>
            </a:endParaRPr>
          </a:p>
          <a:p>
            <a:endParaRPr lang="de-DE" sz="800" b="1" dirty="0">
              <a:latin typeface="+mj-lt"/>
              <a:cs typeface="Chalkduster"/>
            </a:endParaRPr>
          </a:p>
          <a:p>
            <a:endParaRPr lang="de-DE" sz="800" dirty="0">
              <a:latin typeface="+mj-lt"/>
              <a:cs typeface="Chalkduster"/>
            </a:endParaRPr>
          </a:p>
          <a:p>
            <a:endParaRPr lang="de-DE" sz="800" dirty="0">
              <a:latin typeface="+mj-lt"/>
              <a:cs typeface="Chalkduster"/>
            </a:endParaRPr>
          </a:p>
          <a:p>
            <a:r>
              <a:rPr lang="de-DE" sz="800" b="1" dirty="0">
                <a:latin typeface="+mj-lt"/>
                <a:cs typeface="Chalkduster"/>
              </a:rPr>
              <a:t>Gesamtkostendegression</a:t>
            </a:r>
          </a:p>
          <a:p>
            <a:r>
              <a:rPr lang="de-DE" sz="800" b="1" dirty="0">
                <a:latin typeface="+mj-lt"/>
                <a:cs typeface="Chalkduster"/>
              </a:rPr>
              <a:t>Fixkostendegression: </a:t>
            </a:r>
          </a:p>
          <a:p>
            <a:r>
              <a:rPr lang="de-DE" sz="800" dirty="0">
                <a:latin typeface="+mj-lt"/>
                <a:cs typeface="Chalkduster"/>
              </a:rPr>
              <a:t>Mit steigender Menge bzw. Auslastung sinken die Gesamtkosten bzw. Fixkosten/Stück</a:t>
            </a:r>
            <a:endParaRPr lang="de-DE" sz="800" b="1" dirty="0">
              <a:latin typeface="+mj-lt"/>
              <a:cs typeface="Chalkduster"/>
            </a:endParaRPr>
          </a:p>
          <a:p>
            <a:endParaRPr lang="de-DE" sz="800" b="1" dirty="0">
              <a:latin typeface="+mj-lt"/>
              <a:cs typeface="Chalkduster"/>
            </a:endParaRPr>
          </a:p>
          <a:p>
            <a:r>
              <a:rPr lang="de-DE" sz="800" b="1" dirty="0">
                <a:latin typeface="+mj-lt"/>
                <a:cs typeface="Chalkduster"/>
              </a:rPr>
              <a:t>Bedeutung von Auslastung</a:t>
            </a:r>
          </a:p>
          <a:p>
            <a:endParaRPr lang="de-DE" sz="800" b="1" dirty="0">
              <a:latin typeface="+mj-lt"/>
              <a:cs typeface="Chalkduster"/>
            </a:endParaRPr>
          </a:p>
          <a:p>
            <a:r>
              <a:rPr lang="de-DE" sz="800" dirty="0">
                <a:latin typeface="+mj-lt"/>
                <a:cs typeface="Chalkduster"/>
              </a:rPr>
              <a:t>Auswirkungen auf Betriebsgrößen</a:t>
            </a:r>
          </a:p>
          <a:p>
            <a:r>
              <a:rPr lang="de-DE" sz="800" dirty="0">
                <a:latin typeface="+mj-lt"/>
                <a:cs typeface="Chalkduster"/>
              </a:rPr>
              <a:t>z.B. Industrie, ...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911999"/>
            <a:ext cx="896065" cy="505393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1460803"/>
            <a:ext cx="914400" cy="437258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990" y="3174999"/>
            <a:ext cx="905445" cy="684939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502" y="2982234"/>
            <a:ext cx="1717370" cy="890405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5596" y="2362200"/>
            <a:ext cx="1860578" cy="1541916"/>
          </a:xfrm>
          <a:prstGeom prst="rect">
            <a:avLst/>
          </a:prstGeom>
        </p:spPr>
      </p:pic>
      <p:sp>
        <p:nvSpPr>
          <p:cNvPr id="43" name="Textfeld 42"/>
          <p:cNvSpPr txBox="1"/>
          <p:nvPr/>
        </p:nvSpPr>
        <p:spPr>
          <a:xfrm>
            <a:off x="2794665" y="911999"/>
            <a:ext cx="5981191" cy="477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b="1" dirty="0">
                <a:cs typeface="Chalkduster"/>
              </a:rPr>
              <a:t>Fixe Kosten (</a:t>
            </a:r>
            <a:r>
              <a:rPr lang="de-DE" sz="900" b="1" dirty="0" err="1">
                <a:cs typeface="Chalkduster"/>
              </a:rPr>
              <a:t>Kf</a:t>
            </a:r>
            <a:r>
              <a:rPr lang="de-DE" sz="900" b="1" dirty="0">
                <a:cs typeface="Chalkduster"/>
              </a:rPr>
              <a:t>) </a:t>
            </a:r>
            <a:r>
              <a:rPr lang="de-DE" sz="900" dirty="0">
                <a:cs typeface="Chalkduster"/>
              </a:rPr>
              <a:t>sind beschäftigungs</a:t>
            </a:r>
            <a:r>
              <a:rPr lang="de-DE" sz="900" b="1" dirty="0">
                <a:solidFill>
                  <a:srgbClr val="FF0000"/>
                </a:solidFill>
                <a:cs typeface="Chalkduster"/>
              </a:rPr>
              <a:t>unabhängig</a:t>
            </a:r>
            <a:r>
              <a:rPr lang="de-DE" sz="900" dirty="0">
                <a:cs typeface="Chalkduster"/>
              </a:rPr>
              <a:t> </a:t>
            </a:r>
          </a:p>
          <a:p>
            <a:r>
              <a:rPr lang="de-DE" sz="800" dirty="0">
                <a:cs typeface="Chalkduster"/>
              </a:rPr>
              <a:t>d.h. sie fallen auf jeden Fall an, egal ob etwas produziert oder erstellt wird.</a:t>
            </a:r>
          </a:p>
          <a:p>
            <a:r>
              <a:rPr lang="de-DE" sz="800" dirty="0">
                <a:cs typeface="Chalkduster"/>
              </a:rPr>
              <a:t> Z.B. Abschreibungen, Miete, Versicherung, etc. Können bei Info fix/</a:t>
            </a:r>
            <a:r>
              <a:rPr lang="de-DE" sz="800" dirty="0" err="1">
                <a:cs typeface="Chalkduster"/>
              </a:rPr>
              <a:t>var</a:t>
            </a:r>
            <a:r>
              <a:rPr lang="de-DE" sz="800" dirty="0">
                <a:cs typeface="Chalkduster"/>
              </a:rPr>
              <a:t> aus BAB abgelesen werden.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2794665" y="1460803"/>
            <a:ext cx="5981191" cy="353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b="1" dirty="0">
                <a:cs typeface="Chalkduster"/>
              </a:rPr>
              <a:t>Variable Kosten (</a:t>
            </a:r>
            <a:r>
              <a:rPr lang="de-DE" sz="900" b="1" dirty="0" err="1">
                <a:cs typeface="Chalkduster"/>
              </a:rPr>
              <a:t>Kv</a:t>
            </a:r>
            <a:r>
              <a:rPr lang="de-DE" sz="900" b="1" dirty="0">
                <a:cs typeface="Chalkduster"/>
              </a:rPr>
              <a:t>) </a:t>
            </a:r>
            <a:r>
              <a:rPr lang="de-DE" sz="900" dirty="0">
                <a:cs typeface="Chalkduster"/>
              </a:rPr>
              <a:t>sind beschäftigungs</a:t>
            </a:r>
            <a:r>
              <a:rPr lang="de-DE" sz="900" b="1" dirty="0">
                <a:solidFill>
                  <a:srgbClr val="FF0000"/>
                </a:solidFill>
                <a:cs typeface="Chalkduster"/>
              </a:rPr>
              <a:t>abhängig</a:t>
            </a:r>
            <a:r>
              <a:rPr lang="de-DE" sz="900" dirty="0">
                <a:cs typeface="Chalkduster"/>
              </a:rPr>
              <a:t>, </a:t>
            </a:r>
          </a:p>
          <a:p>
            <a:r>
              <a:rPr lang="de-DE" sz="800" dirty="0">
                <a:cs typeface="Chalkduster"/>
              </a:rPr>
              <a:t>d.h. sie fallen nur an, wenn etwas produziert wird, z.B.  Wareneinsatz lt. BAB oder Angabe, ev. variable Löhne,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492967" y="2004671"/>
            <a:ext cx="46411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Deckungsbeitrag, Mindestmenge, Break Even Point, Mindestumsatz, Plangewinn </a:t>
            </a:r>
          </a:p>
          <a:p>
            <a:endParaRPr lang="de-DE" sz="1000" b="1" dirty="0"/>
          </a:p>
          <a:p>
            <a:pPr marL="228600" indent="-228600">
              <a:buAutoNum type="arabicParenR"/>
            </a:pPr>
            <a:r>
              <a:rPr lang="de-DE" sz="800" dirty="0"/>
              <a:t>Wie viele Kebabs müssen verkauft werden bei einem Preis von 3,30 brutto,  und wie hoch ist der Mindestumsatz, damit alle Kosten abgedeckt sind?</a:t>
            </a:r>
          </a:p>
          <a:p>
            <a:r>
              <a:rPr lang="de-DE" sz="800" dirty="0"/>
              <a:t>           *) Wie verändern sich der WES bei Schnittverlust von 9%?</a:t>
            </a:r>
          </a:p>
          <a:p>
            <a:endParaRPr lang="de-DE" sz="800" dirty="0"/>
          </a:p>
          <a:p>
            <a:r>
              <a:rPr lang="de-DE" sz="800" dirty="0"/>
              <a:t>2) Wie hoch ist Break Even Point bei Plangewinn von 10.000,- Euro?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1505665" y="592498"/>
            <a:ext cx="7638335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>
                <a:cs typeface="Chalkduster"/>
              </a:rPr>
              <a:t>Bei </a:t>
            </a:r>
            <a:r>
              <a:rPr lang="de-DE" sz="1000" b="1" dirty="0">
                <a:cs typeface="Chalkduster"/>
              </a:rPr>
              <a:t>Teilkostenrechnung</a:t>
            </a:r>
            <a:r>
              <a:rPr lang="de-DE" sz="800" dirty="0">
                <a:cs typeface="Chalkduster"/>
              </a:rPr>
              <a:t> wird nur ein Teil der Kosten </a:t>
            </a:r>
            <a:r>
              <a:rPr lang="de-DE" sz="800" b="1" dirty="0">
                <a:cs typeface="Chalkduster"/>
              </a:rPr>
              <a:t>(variable) </a:t>
            </a:r>
            <a:r>
              <a:rPr lang="de-DE" sz="800" dirty="0">
                <a:cs typeface="Chalkduster"/>
              </a:rPr>
              <a:t>auf den </a:t>
            </a:r>
            <a:r>
              <a:rPr lang="de-DE" sz="800" b="1" dirty="0">
                <a:cs typeface="Chalkduster"/>
              </a:rPr>
              <a:t>Kostenträger (Leistung) </a:t>
            </a:r>
            <a:r>
              <a:rPr lang="de-DE" sz="800" dirty="0">
                <a:cs typeface="Chalkduster"/>
              </a:rPr>
              <a:t>verrechnet, die </a:t>
            </a:r>
            <a:r>
              <a:rPr lang="de-DE" sz="800" b="1" dirty="0">
                <a:cs typeface="Chalkduster"/>
              </a:rPr>
              <a:t>Fixkosten</a:t>
            </a:r>
            <a:r>
              <a:rPr lang="de-DE" sz="800" dirty="0">
                <a:cs typeface="Chalkduster"/>
              </a:rPr>
              <a:t> sollen durch Deckungsbeiträge abgedeckt werden. 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505665" y="4024587"/>
            <a:ext cx="52245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u="sng" dirty="0"/>
              <a:t>Beispiel: Errechnung von DB, BEP (Mindestmenge, grafische Lösung), Mindestumsatz, Mindestauslastung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6820980" y="2169976"/>
            <a:ext cx="9925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b="1" dirty="0"/>
              <a:t>BEP: grafische Lösung</a:t>
            </a:r>
          </a:p>
        </p:txBody>
      </p:sp>
      <p:cxnSp>
        <p:nvCxnSpPr>
          <p:cNvPr id="4" name="Gerade Verbindung 3"/>
          <p:cNvCxnSpPr/>
          <p:nvPr/>
        </p:nvCxnSpPr>
        <p:spPr>
          <a:xfrm>
            <a:off x="1492967" y="2004671"/>
            <a:ext cx="7651033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1505665" y="4024587"/>
            <a:ext cx="7651033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F7EC06D3-6698-0946-ACE3-C87B6FF62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464" y="4318939"/>
            <a:ext cx="2733843" cy="24739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8BDA717-0A95-EA41-825B-38DFC408E8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3845" y="4401610"/>
            <a:ext cx="4399376" cy="235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19" grpId="0"/>
      <p:bldP spid="69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863</Words>
  <Application>Microsoft Macintosh PowerPoint</Application>
  <PresentationFormat>Bildschirmpräsentation (4:3)</PresentationFormat>
  <Paragraphs>137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7" baseType="lpstr">
      <vt:lpstr>Arial</vt:lpstr>
      <vt:lpstr>Calibri</vt:lpstr>
      <vt:lpstr>Wingdings</vt:lpstr>
      <vt:lpstr>Office-Design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werner holzheu</dc:creator>
  <cp:lastModifiedBy>Werner Holzheu</cp:lastModifiedBy>
  <cp:revision>272</cp:revision>
  <cp:lastPrinted>2018-03-05T15:24:44Z</cp:lastPrinted>
  <dcterms:created xsi:type="dcterms:W3CDTF">2015-09-21T19:41:13Z</dcterms:created>
  <dcterms:modified xsi:type="dcterms:W3CDTF">2021-02-28T21:38:18Z</dcterms:modified>
</cp:coreProperties>
</file>