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3"/>
  </p:handout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325" autoAdjust="0"/>
  </p:normalViewPr>
  <p:slideViewPr>
    <p:cSldViewPr snapToGrid="0" snapToObjects="1">
      <p:cViewPr>
        <p:scale>
          <a:sx n="94" d="100"/>
          <a:sy n="94" d="100"/>
        </p:scale>
        <p:origin x="-1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1190F-2B14-404E-A45A-1D95867AA407}" type="datetimeFigureOut">
              <a:rPr lang="de-DE" smtClean="0"/>
              <a:t>27.06.19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C6D9D-1360-E146-AEBE-434941B38B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6798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Donnerstag, 27. Juni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Donnerstag, 27. Juni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Donnerstag, 27. Juni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Donnerstag, 27. Juni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Donnerstag, 27. Juni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Donnerstag, 27. Juni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Donnerstag, 27. Juni 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Donnerstag, 27. Juni 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Donnerstag, 27. Juni 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Donnerstag, 27. Juni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AT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Donnerstag, 27. Juni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Donnerstag, 27. Juni 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5865" y="16035"/>
            <a:ext cx="2564643" cy="60143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sz="1400" dirty="0" err="1" smtClean="0">
                <a:solidFill>
                  <a:schemeClr val="tx1"/>
                </a:solidFill>
                <a:latin typeface="+mn-lt"/>
                <a:cs typeface="Chalkduster"/>
              </a:rPr>
              <a:t>Concept</a:t>
            </a:r>
            <a:r>
              <a:rPr lang="de-DE" sz="1400" dirty="0" smtClean="0">
                <a:solidFill>
                  <a:schemeClr val="tx1"/>
                </a:solidFill>
                <a:latin typeface="+mn-lt"/>
                <a:cs typeface="Chalkduster"/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  <a:latin typeface="+mn-lt"/>
                <a:cs typeface="Chalkduster"/>
              </a:rPr>
              <a:t>Map</a:t>
            </a:r>
            <a:r>
              <a:rPr lang="de-DE" sz="1400" dirty="0" smtClean="0">
                <a:solidFill>
                  <a:schemeClr val="tx1"/>
                </a:solidFill>
                <a:latin typeface="+mn-lt"/>
                <a:cs typeface="Chalkduster"/>
              </a:rPr>
              <a:t>:</a:t>
            </a:r>
            <a:br>
              <a:rPr lang="de-DE" sz="1400" dirty="0" smtClean="0">
                <a:solidFill>
                  <a:schemeClr val="tx1"/>
                </a:solidFill>
                <a:latin typeface="+mn-lt"/>
                <a:cs typeface="Chalkduster"/>
              </a:rPr>
            </a:br>
            <a:r>
              <a:rPr lang="de-DE" sz="1400" dirty="0" smtClean="0">
                <a:solidFill>
                  <a:schemeClr val="tx1"/>
                </a:solidFill>
                <a:latin typeface="+mn-lt"/>
                <a:cs typeface="Chalkduster"/>
              </a:rPr>
              <a:t>Einnahmen/Ausgaben</a:t>
            </a:r>
            <a:br>
              <a:rPr lang="de-DE" sz="1400" dirty="0" smtClean="0">
                <a:solidFill>
                  <a:schemeClr val="tx1"/>
                </a:solidFill>
                <a:latin typeface="+mn-lt"/>
                <a:cs typeface="Chalkduster"/>
              </a:rPr>
            </a:br>
            <a:r>
              <a:rPr lang="de-DE" sz="1400" dirty="0" smtClean="0">
                <a:solidFill>
                  <a:schemeClr val="tx1"/>
                </a:solidFill>
                <a:latin typeface="+mn-lt"/>
                <a:cs typeface="Chalkduster"/>
              </a:rPr>
              <a:t>Rechnung (EAR)</a:t>
            </a:r>
            <a:endParaRPr lang="de-DE" sz="1400" dirty="0">
              <a:solidFill>
                <a:schemeClr val="tx1"/>
              </a:solidFill>
              <a:latin typeface="+mn-lt"/>
              <a:cs typeface="Chalkduster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99417" y="670007"/>
            <a:ext cx="1641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cs typeface="Chalkduster"/>
              </a:rPr>
              <a:t>1) Was ist eine EAR?</a:t>
            </a:r>
            <a:endParaRPr lang="de-DE" sz="1200" dirty="0">
              <a:cs typeface="Chalkduster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405072" y="662134"/>
            <a:ext cx="53182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rgbClr val="292934"/>
                </a:solidFill>
                <a:cs typeface="Chalkduster"/>
              </a:rPr>
              <a:t>2a) Welche Geschäftsfälle gehören in die EAR (</a:t>
            </a:r>
            <a:r>
              <a:rPr lang="de-DE" sz="1200" dirty="0" smtClean="0">
                <a:solidFill>
                  <a:srgbClr val="008000"/>
                </a:solidFill>
                <a:cs typeface="Chalkduster"/>
              </a:rPr>
              <a:t>+Zufluss</a:t>
            </a:r>
            <a:r>
              <a:rPr lang="de-DE" sz="1200" dirty="0" smtClean="0">
                <a:solidFill>
                  <a:srgbClr val="292934"/>
                </a:solidFill>
                <a:cs typeface="Chalkduster"/>
              </a:rPr>
              <a:t>/</a:t>
            </a:r>
            <a:r>
              <a:rPr lang="de-DE" sz="1200" dirty="0" smtClean="0">
                <a:solidFill>
                  <a:srgbClr val="FF0000"/>
                </a:solidFill>
                <a:cs typeface="Chalkduster"/>
              </a:rPr>
              <a:t>–Abfluss </a:t>
            </a:r>
            <a:r>
              <a:rPr lang="de-DE" sz="1200" dirty="0" smtClean="0">
                <a:solidFill>
                  <a:srgbClr val="292934"/>
                </a:solidFill>
                <a:cs typeface="Chalkduster"/>
              </a:rPr>
              <a:t>Prinzip)?</a:t>
            </a:r>
            <a:endParaRPr lang="de-DE" sz="1200" dirty="0">
              <a:solidFill>
                <a:srgbClr val="292934"/>
              </a:solidFill>
              <a:cs typeface="Chalkduster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2539564" y="939636"/>
            <a:ext cx="6604436" cy="2031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cs typeface="Chalkduster"/>
              </a:rPr>
              <a:t>Übertrag: alle Geschäftsfälle bis zum heutigen Tag</a:t>
            </a:r>
          </a:p>
          <a:p>
            <a:r>
              <a:rPr lang="de-DE" sz="900" b="1" dirty="0">
                <a:solidFill>
                  <a:srgbClr val="3366FF"/>
                </a:solidFill>
                <a:cs typeface="Chalkduster"/>
              </a:rPr>
              <a:t>Kassabelege: </a:t>
            </a:r>
            <a:r>
              <a:rPr lang="de-DE" sz="900" dirty="0" smtClean="0">
                <a:solidFill>
                  <a:srgbClr val="3366FF"/>
                </a:solidFill>
                <a:cs typeface="Chalkduster"/>
              </a:rPr>
              <a:t>Einnahmen und Ausgaben i.d.R. brutto im Kassabuch, </a:t>
            </a:r>
            <a:r>
              <a:rPr lang="de-DE" sz="900" dirty="0">
                <a:solidFill>
                  <a:srgbClr val="3366FF"/>
                </a:solidFill>
                <a:cs typeface="Chalkduster"/>
              </a:rPr>
              <a:t>EAR</a:t>
            </a:r>
            <a:r>
              <a:rPr lang="de-DE" sz="900" b="1" dirty="0">
                <a:solidFill>
                  <a:srgbClr val="3366FF"/>
                </a:solidFill>
                <a:cs typeface="Chalkduster"/>
              </a:rPr>
              <a:t>: netto</a:t>
            </a:r>
          </a:p>
          <a:p>
            <a:endParaRPr lang="de-DE" sz="900" dirty="0" smtClean="0">
              <a:cs typeface="Chalkduster"/>
            </a:endParaRPr>
          </a:p>
          <a:p>
            <a:r>
              <a:rPr lang="de-DE" sz="900" b="1" dirty="0" smtClean="0">
                <a:solidFill>
                  <a:srgbClr val="3366FF"/>
                </a:solidFill>
                <a:cs typeface="Chalkduster"/>
              </a:rPr>
              <a:t>Bankbeleg</a:t>
            </a:r>
            <a:r>
              <a:rPr lang="de-DE" sz="900" dirty="0" smtClean="0">
                <a:solidFill>
                  <a:srgbClr val="3366FF"/>
                </a:solidFill>
                <a:cs typeface="Chalkduster"/>
              </a:rPr>
              <a:t>: Einnahmen u. Ausgaben (Zu- und Abfluss): im Bankbuch (brutto) EAR </a:t>
            </a:r>
            <a:r>
              <a:rPr lang="de-DE" sz="900" b="1" dirty="0" smtClean="0">
                <a:solidFill>
                  <a:srgbClr val="3366FF"/>
                </a:solidFill>
                <a:cs typeface="Chalkduster"/>
              </a:rPr>
              <a:t>netto</a:t>
            </a:r>
          </a:p>
          <a:p>
            <a:r>
              <a:rPr lang="de-DE" sz="900" dirty="0" smtClean="0">
                <a:solidFill>
                  <a:srgbClr val="3366FF"/>
                </a:solidFill>
                <a:cs typeface="Chalkduster"/>
              </a:rPr>
              <a:t>(Habenzinsen – </a:t>
            </a:r>
            <a:r>
              <a:rPr lang="de-DE" sz="900" dirty="0" err="1" smtClean="0">
                <a:solidFill>
                  <a:srgbClr val="3366FF"/>
                </a:solidFill>
                <a:cs typeface="Chalkduster"/>
              </a:rPr>
              <a:t>Kest</a:t>
            </a:r>
            <a:r>
              <a:rPr lang="de-DE" sz="900" dirty="0" smtClean="0">
                <a:solidFill>
                  <a:srgbClr val="3366FF"/>
                </a:solidFill>
                <a:cs typeface="Chalkduster"/>
              </a:rPr>
              <a:t>): Bankbuch u. Verteilungstabelle</a:t>
            </a:r>
            <a:r>
              <a:rPr lang="de-DE" sz="900" dirty="0" smtClean="0">
                <a:solidFill>
                  <a:srgbClr val="FF6600"/>
                </a:solidFill>
                <a:cs typeface="Chalkduster"/>
              </a:rPr>
              <a:t>, nicht in Erfolgsrechnung u. E1a (Steuer schon bez.</a:t>
            </a:r>
            <a:r>
              <a:rPr lang="de-DE" sz="900" dirty="0" smtClean="0">
                <a:solidFill>
                  <a:srgbClr val="3366FF"/>
                </a:solidFill>
                <a:cs typeface="Chalkduster"/>
              </a:rPr>
              <a:t>) </a:t>
            </a:r>
          </a:p>
          <a:p>
            <a:r>
              <a:rPr lang="de-DE" sz="900" dirty="0" smtClean="0">
                <a:solidFill>
                  <a:srgbClr val="3366FF"/>
                </a:solidFill>
                <a:cs typeface="Chalkduster"/>
              </a:rPr>
              <a:t> </a:t>
            </a:r>
          </a:p>
          <a:p>
            <a:r>
              <a:rPr lang="de-DE" sz="900" b="1" dirty="0" smtClean="0">
                <a:solidFill>
                  <a:srgbClr val="3366FF"/>
                </a:solidFill>
                <a:cs typeface="Chalkduster"/>
              </a:rPr>
              <a:t>sonstiger Beleg</a:t>
            </a:r>
            <a:r>
              <a:rPr lang="de-DE" sz="900" dirty="0" smtClean="0">
                <a:solidFill>
                  <a:srgbClr val="3366FF"/>
                </a:solidFill>
                <a:cs typeface="Chalkduster"/>
              </a:rPr>
              <a:t>: für Eigenverbrauch (Entnahme von Waren)</a:t>
            </a:r>
          </a:p>
          <a:p>
            <a:r>
              <a:rPr lang="de-DE" sz="900" dirty="0" smtClean="0">
                <a:solidFill>
                  <a:schemeClr val="tx2">
                    <a:lumMod val="75000"/>
                  </a:schemeClr>
                </a:solidFill>
                <a:cs typeface="Chalkduster"/>
              </a:rPr>
              <a:t>+Nebenrechnung: </a:t>
            </a:r>
            <a:r>
              <a:rPr lang="de-DE" sz="900" b="1" dirty="0" smtClean="0">
                <a:solidFill>
                  <a:schemeClr val="tx2">
                    <a:lumMod val="75000"/>
                  </a:schemeClr>
                </a:solidFill>
                <a:cs typeface="Chalkduster"/>
              </a:rPr>
              <a:t>Abschreibung (Wertminderung)</a:t>
            </a:r>
            <a:r>
              <a:rPr lang="de-DE" sz="900" dirty="0" smtClean="0">
                <a:solidFill>
                  <a:schemeClr val="tx2">
                    <a:lumMod val="75000"/>
                  </a:schemeClr>
                </a:solidFill>
                <a:cs typeface="Chalkduster"/>
              </a:rPr>
              <a:t> lt. </a:t>
            </a:r>
            <a:r>
              <a:rPr lang="de-DE" sz="900" dirty="0" err="1" smtClean="0">
                <a:solidFill>
                  <a:schemeClr val="tx2">
                    <a:lumMod val="75000"/>
                  </a:schemeClr>
                </a:solidFill>
                <a:cs typeface="Chalkduster"/>
              </a:rPr>
              <a:t>Anlverz</a:t>
            </a:r>
            <a:r>
              <a:rPr lang="de-DE" sz="900" dirty="0" smtClean="0">
                <a:solidFill>
                  <a:schemeClr val="tx2">
                    <a:lumMod val="75000"/>
                  </a:schemeClr>
                </a:solidFill>
                <a:cs typeface="Chalkduster"/>
              </a:rPr>
              <a:t>. (</a:t>
            </a:r>
            <a:r>
              <a:rPr lang="de-DE" sz="900" dirty="0" err="1" smtClean="0">
                <a:solidFill>
                  <a:srgbClr val="3366FF"/>
                </a:solidFill>
                <a:cs typeface="Chalkduster"/>
              </a:rPr>
              <a:t>AfA</a:t>
            </a:r>
            <a:r>
              <a:rPr lang="de-DE" sz="900" dirty="0" smtClean="0">
                <a:solidFill>
                  <a:srgbClr val="3366FF"/>
                </a:solidFill>
                <a:cs typeface="Chalkduster"/>
              </a:rPr>
              <a:t> der Gegenstände die schon im Betrieb waren + </a:t>
            </a:r>
            <a:r>
              <a:rPr lang="de-DE" sz="900" dirty="0" err="1" smtClean="0">
                <a:solidFill>
                  <a:srgbClr val="3366FF"/>
                </a:solidFill>
                <a:cs typeface="Chalkduster"/>
              </a:rPr>
              <a:t>AfA</a:t>
            </a:r>
            <a:r>
              <a:rPr lang="de-DE" sz="900" dirty="0" smtClean="0">
                <a:solidFill>
                  <a:srgbClr val="3366FF"/>
                </a:solidFill>
                <a:cs typeface="Chalkduster"/>
              </a:rPr>
              <a:t> neu</a:t>
            </a:r>
            <a:r>
              <a:rPr lang="de-DE" sz="900" dirty="0" smtClean="0">
                <a:cs typeface="Chalkduster"/>
              </a:rPr>
              <a:t>)</a:t>
            </a:r>
          </a:p>
          <a:p>
            <a:endParaRPr lang="de-DE" sz="900" dirty="0" smtClean="0">
              <a:cs typeface="Chalkduster"/>
            </a:endParaRPr>
          </a:p>
          <a:p>
            <a:endParaRPr lang="de-DE" sz="900" dirty="0" smtClean="0">
              <a:solidFill>
                <a:srgbClr val="FF6600"/>
              </a:solidFill>
              <a:cs typeface="Chalkduster"/>
            </a:endParaRPr>
          </a:p>
          <a:p>
            <a:r>
              <a:rPr lang="de-DE" sz="900" dirty="0">
                <a:solidFill>
                  <a:srgbClr val="FF6600"/>
                </a:solidFill>
                <a:cs typeface="Chalkduster"/>
              </a:rPr>
              <a:t>AR... nicht in die EAR (kein Zufluss</a:t>
            </a:r>
            <a:r>
              <a:rPr lang="de-DE" sz="900" dirty="0" smtClean="0">
                <a:solidFill>
                  <a:srgbClr val="FF6600"/>
                </a:solidFill>
                <a:cs typeface="Chalkduster"/>
              </a:rPr>
              <a:t>)</a:t>
            </a:r>
          </a:p>
          <a:p>
            <a:r>
              <a:rPr lang="de-DE" sz="900" dirty="0" smtClean="0">
                <a:solidFill>
                  <a:srgbClr val="FF6600"/>
                </a:solidFill>
                <a:cs typeface="Chalkduster"/>
              </a:rPr>
              <a:t>ER (für Waren &gt; </a:t>
            </a:r>
            <a:r>
              <a:rPr lang="de-DE" sz="900" dirty="0" smtClean="0">
                <a:solidFill>
                  <a:srgbClr val="3366FF"/>
                </a:solidFill>
                <a:cs typeface="Chalkduster"/>
              </a:rPr>
              <a:t>Wareneingangsbuch</a:t>
            </a:r>
            <a:r>
              <a:rPr lang="de-DE" sz="900" dirty="0" smtClean="0">
                <a:solidFill>
                  <a:srgbClr val="FF6600"/>
                </a:solidFill>
                <a:cs typeface="Chalkduster"/>
              </a:rPr>
              <a:t>, für AV &gt; </a:t>
            </a:r>
            <a:r>
              <a:rPr lang="de-DE" sz="900" dirty="0" smtClean="0">
                <a:solidFill>
                  <a:srgbClr val="3366FF"/>
                </a:solidFill>
                <a:cs typeface="Chalkduster"/>
              </a:rPr>
              <a:t>Anlageverzeichnis</a:t>
            </a:r>
            <a:r>
              <a:rPr lang="de-DE" sz="900" dirty="0" smtClean="0">
                <a:solidFill>
                  <a:srgbClr val="FF6600"/>
                </a:solidFill>
                <a:cs typeface="Chalkduster"/>
              </a:rPr>
              <a:t>) nicht jedoch in die EAR (kein Abfluss)</a:t>
            </a:r>
          </a:p>
          <a:p>
            <a:r>
              <a:rPr lang="de-DE" sz="900" dirty="0" smtClean="0">
                <a:solidFill>
                  <a:srgbClr val="FF6600"/>
                </a:solidFill>
                <a:cs typeface="Chalkduster"/>
              </a:rPr>
              <a:t>Sonst. Beleg für Kreditkarten, oder Bankomatkartenzahlung (... </a:t>
            </a:r>
            <a:r>
              <a:rPr lang="de-DE" sz="900" dirty="0">
                <a:solidFill>
                  <a:srgbClr val="FF6600"/>
                </a:solidFill>
                <a:cs typeface="Chalkduster"/>
              </a:rPr>
              <a:t>e</a:t>
            </a:r>
            <a:r>
              <a:rPr lang="de-DE" sz="900" dirty="0" smtClean="0">
                <a:solidFill>
                  <a:srgbClr val="FF6600"/>
                </a:solidFill>
                <a:cs typeface="Chalkduster"/>
              </a:rPr>
              <a:t>rst </a:t>
            </a:r>
            <a:r>
              <a:rPr lang="de-DE" sz="900" dirty="0" smtClean="0">
                <a:solidFill>
                  <a:srgbClr val="3366FF"/>
                </a:solidFill>
                <a:cs typeface="Chalkduster"/>
              </a:rPr>
              <a:t>bei Abbuchung vom Bankkonto</a:t>
            </a:r>
            <a:r>
              <a:rPr lang="de-DE" sz="900" dirty="0" smtClean="0">
                <a:solidFill>
                  <a:srgbClr val="FF6600"/>
                </a:solidFill>
                <a:cs typeface="Chalkduster"/>
              </a:rPr>
              <a:t>)</a:t>
            </a:r>
          </a:p>
          <a:p>
            <a:endParaRPr lang="de-DE" sz="900" dirty="0" smtClean="0">
              <a:solidFill>
                <a:srgbClr val="FF6600"/>
              </a:solidFill>
              <a:cs typeface="Chalkduster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8267" y="921384"/>
            <a:ext cx="19579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cs typeface="Chalkduster"/>
              </a:rPr>
              <a:t>Einfache Art der Gewinnermittlung</a:t>
            </a:r>
          </a:p>
          <a:p>
            <a:r>
              <a:rPr lang="de-DE" sz="800" dirty="0" smtClean="0">
                <a:cs typeface="Chalkduster"/>
              </a:rPr>
              <a:t>v.a. für kleine Unternehmen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201934" y="3349310"/>
            <a:ext cx="15389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solidFill>
                  <a:srgbClr val="008000"/>
                </a:solidFill>
                <a:cs typeface="Chalkduster"/>
              </a:rPr>
              <a:t>Betriebseinnahmen</a:t>
            </a:r>
          </a:p>
          <a:p>
            <a:pPr marL="171450" indent="-171450">
              <a:buFontTx/>
              <a:buChar char="-"/>
            </a:pPr>
            <a:r>
              <a:rPr lang="de-DE" sz="800" dirty="0" smtClean="0">
                <a:solidFill>
                  <a:srgbClr val="FF0000"/>
                </a:solidFill>
                <a:cs typeface="Chalkduster"/>
              </a:rPr>
              <a:t>Betriebsausgaben</a:t>
            </a:r>
          </a:p>
          <a:p>
            <a:r>
              <a:rPr lang="de-DE" sz="800" dirty="0" smtClean="0">
                <a:cs typeface="Chalkduster"/>
              </a:rPr>
              <a:t>= </a:t>
            </a:r>
            <a:r>
              <a:rPr lang="de-DE" sz="800" dirty="0" smtClean="0">
                <a:solidFill>
                  <a:srgbClr val="008000"/>
                </a:solidFill>
                <a:cs typeface="Chalkduster"/>
              </a:rPr>
              <a:t>Gewinn</a:t>
            </a:r>
            <a:r>
              <a:rPr lang="de-DE" sz="800" dirty="0" smtClean="0">
                <a:cs typeface="Chalkduster"/>
              </a:rPr>
              <a:t>/</a:t>
            </a:r>
            <a:r>
              <a:rPr lang="de-DE" sz="800" dirty="0" smtClean="0">
                <a:solidFill>
                  <a:srgbClr val="FF0000"/>
                </a:solidFill>
                <a:cs typeface="Chalkduster"/>
              </a:rPr>
              <a:t>Verlust </a:t>
            </a:r>
            <a:r>
              <a:rPr lang="de-DE" sz="800" dirty="0" smtClean="0">
                <a:cs typeface="Chalkduster"/>
              </a:rPr>
              <a:t>§4(3) ESTG</a:t>
            </a:r>
            <a:endParaRPr lang="de-DE" sz="800" dirty="0">
              <a:solidFill>
                <a:srgbClr val="FF0000"/>
              </a:solidFill>
              <a:cs typeface="Chalkduster"/>
            </a:endParaRPr>
          </a:p>
        </p:txBody>
      </p:sp>
      <p:sp>
        <p:nvSpPr>
          <p:cNvPr id="26" name="Titel 1"/>
          <p:cNvSpPr txBox="1">
            <a:spLocks/>
          </p:cNvSpPr>
          <p:nvPr/>
        </p:nvSpPr>
        <p:spPr>
          <a:xfrm>
            <a:off x="2539564" y="16035"/>
            <a:ext cx="6604436" cy="6014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000" dirty="0" smtClean="0">
                <a:solidFill>
                  <a:srgbClr val="292934"/>
                </a:solidFill>
                <a:latin typeface="+mn-lt"/>
                <a:cs typeface="Chalkduster"/>
              </a:rPr>
              <a:t>Kompetenzen:</a:t>
            </a:r>
          </a:p>
          <a:p>
            <a:pPr marL="285750" indent="-285750">
              <a:buFont typeface="Arial"/>
              <a:buChar char="•"/>
            </a:pPr>
            <a:r>
              <a:rPr lang="de-DE" sz="1000" dirty="0" smtClean="0">
                <a:solidFill>
                  <a:srgbClr val="292934"/>
                </a:solidFill>
                <a:latin typeface="+mn-lt"/>
                <a:cs typeface="Chalkduster"/>
              </a:rPr>
              <a:t>System der EAR in Grundzügen erklären können</a:t>
            </a:r>
          </a:p>
          <a:p>
            <a:pPr marL="285750" indent="-285750">
              <a:buFont typeface="Arial"/>
              <a:buChar char="•"/>
            </a:pPr>
            <a:r>
              <a:rPr lang="de-DE" sz="1000" dirty="0" smtClean="0">
                <a:solidFill>
                  <a:srgbClr val="292934"/>
                </a:solidFill>
                <a:latin typeface="+mn-lt"/>
                <a:cs typeface="Chalkduster"/>
              </a:rPr>
              <a:t>Beurteilen welche Geschäftsfälle Betriebseinnahmen/ausgaben sind, und diese eintragen</a:t>
            </a:r>
          </a:p>
          <a:p>
            <a:pPr marL="285750" indent="-285750">
              <a:buFont typeface="Arial"/>
              <a:buChar char="•"/>
            </a:pPr>
            <a:r>
              <a:rPr lang="de-DE" sz="1000" dirty="0" smtClean="0">
                <a:solidFill>
                  <a:srgbClr val="292934"/>
                </a:solidFill>
                <a:latin typeface="+mn-lt"/>
                <a:cs typeface="Chalkduster"/>
              </a:rPr>
              <a:t>den Erfolg (Gewinn/Verlust – und damit die Basis für die Einkommensteuer) ermitteln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-15865" y="2838463"/>
            <a:ext cx="8699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292934"/>
                </a:solidFill>
                <a:cs typeface="Chalkduster"/>
              </a:rPr>
              <a:t>3) Wie wird sie erstellt? </a:t>
            </a:r>
            <a:r>
              <a:rPr lang="de-DE" sz="1000" dirty="0" smtClean="0">
                <a:solidFill>
                  <a:srgbClr val="292934"/>
                </a:solidFill>
                <a:cs typeface="Chalkduster"/>
              </a:rPr>
              <a:t>(</a:t>
            </a:r>
            <a:r>
              <a:rPr lang="de-DE" sz="1000" dirty="0" err="1" smtClean="0">
                <a:solidFill>
                  <a:srgbClr val="292934"/>
                </a:solidFill>
                <a:cs typeface="Chalkduster"/>
              </a:rPr>
              <a:t>zB</a:t>
            </a:r>
            <a:r>
              <a:rPr lang="de-DE" sz="1000" dirty="0" smtClean="0">
                <a:solidFill>
                  <a:srgbClr val="292934"/>
                </a:solidFill>
                <a:cs typeface="Chalkduster"/>
              </a:rPr>
              <a:t> Hotel Restaurant Blumentritt: EAR Nettomethode: UST, </a:t>
            </a:r>
            <a:r>
              <a:rPr lang="de-DE" sz="1000" dirty="0" err="1" smtClean="0">
                <a:solidFill>
                  <a:srgbClr val="292934"/>
                </a:solidFill>
                <a:cs typeface="Chalkduster"/>
              </a:rPr>
              <a:t>Vost</a:t>
            </a:r>
            <a:r>
              <a:rPr lang="de-DE" sz="1000" dirty="0" smtClean="0">
                <a:solidFill>
                  <a:srgbClr val="292934"/>
                </a:solidFill>
                <a:cs typeface="Chalkduster"/>
              </a:rPr>
              <a:t>, Nettoeinnahmen und Ausgaben Verteilungstabelle)</a:t>
            </a:r>
            <a:endParaRPr lang="de-DE" sz="1400" dirty="0">
              <a:solidFill>
                <a:srgbClr val="292934"/>
              </a:solidFill>
              <a:cs typeface="Chalkduster"/>
            </a:endParaRPr>
          </a:p>
        </p:txBody>
      </p:sp>
      <p:pic>
        <p:nvPicPr>
          <p:cNvPr id="17" name="Bild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8785" y="3676755"/>
            <a:ext cx="1694462" cy="2415730"/>
          </a:xfrm>
          <a:prstGeom prst="rect">
            <a:avLst/>
          </a:prstGeom>
        </p:spPr>
      </p:pic>
      <p:sp>
        <p:nvSpPr>
          <p:cNvPr id="35" name="Rechteck 34"/>
          <p:cNvSpPr/>
          <p:nvPr/>
        </p:nvSpPr>
        <p:spPr>
          <a:xfrm>
            <a:off x="2242932" y="685102"/>
            <a:ext cx="6831953" cy="148096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hteck 35"/>
          <p:cNvSpPr/>
          <p:nvPr/>
        </p:nvSpPr>
        <p:spPr>
          <a:xfrm>
            <a:off x="2242932" y="2166064"/>
            <a:ext cx="6831953" cy="66639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4" name="Bild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9765" y="3182070"/>
            <a:ext cx="923191" cy="398073"/>
          </a:xfrm>
          <a:prstGeom prst="rect">
            <a:avLst/>
          </a:prstGeom>
        </p:spPr>
      </p:pic>
      <p:sp>
        <p:nvSpPr>
          <p:cNvPr id="53" name="Pfeil nach unten 52"/>
          <p:cNvSpPr/>
          <p:nvPr/>
        </p:nvSpPr>
        <p:spPr>
          <a:xfrm>
            <a:off x="6039701" y="5235137"/>
            <a:ext cx="256721" cy="23322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4" name="Gerade Verbindung mit Pfeil 53"/>
          <p:cNvCxnSpPr/>
          <p:nvPr/>
        </p:nvCxnSpPr>
        <p:spPr>
          <a:xfrm>
            <a:off x="4793098" y="6421027"/>
            <a:ext cx="300664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2405072" y="2154596"/>
            <a:ext cx="31341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rgbClr val="292934"/>
                </a:solidFill>
                <a:cs typeface="Chalkduster"/>
              </a:rPr>
              <a:t>2b) Welche Geschäftsfälle gehören nicht in die EAR</a:t>
            </a:r>
            <a:endParaRPr lang="de-DE" sz="1000" dirty="0">
              <a:solidFill>
                <a:srgbClr val="292934"/>
              </a:solidFill>
              <a:cs typeface="Chalkduster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0" y="1231266"/>
            <a:ext cx="22429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de-DE" sz="700" dirty="0" smtClean="0">
                <a:cs typeface="Chalkduster"/>
              </a:rPr>
              <a:t>Kann nach Brutto oder Netto Methode gemacht werden</a:t>
            </a:r>
          </a:p>
          <a:p>
            <a:pPr marL="171450" indent="-171450">
              <a:buFont typeface="Arial"/>
              <a:buChar char="•"/>
            </a:pPr>
            <a:r>
              <a:rPr lang="de-DE" sz="700" dirty="0" smtClean="0">
                <a:cs typeface="Chalkduster"/>
              </a:rPr>
              <a:t>Wareneingangsbuch und ggf. Kassabuch müssen geführt werden</a:t>
            </a:r>
          </a:p>
          <a:p>
            <a:pPr marL="171450" indent="-171450">
              <a:buFont typeface="Arial"/>
              <a:buChar char="•"/>
            </a:pPr>
            <a:r>
              <a:rPr lang="de-DE" sz="700" dirty="0" err="1" smtClean="0">
                <a:cs typeface="Chalkduster"/>
              </a:rPr>
              <a:t>Einzelunt</a:t>
            </a:r>
            <a:r>
              <a:rPr lang="de-DE" sz="700" dirty="0" smtClean="0">
                <a:cs typeface="Chalkduster"/>
              </a:rPr>
              <a:t>. &amp; </a:t>
            </a:r>
            <a:r>
              <a:rPr lang="de-DE" sz="700" dirty="0" err="1" smtClean="0">
                <a:cs typeface="Chalkduster"/>
              </a:rPr>
              <a:t>Persges</a:t>
            </a:r>
            <a:r>
              <a:rPr lang="de-DE" sz="700" dirty="0">
                <a:cs typeface="Chalkduster"/>
              </a:rPr>
              <a:t> </a:t>
            </a:r>
            <a:r>
              <a:rPr lang="de-DE" sz="700" dirty="0" smtClean="0">
                <a:cs typeface="Chalkduster"/>
              </a:rPr>
              <a:t>können wenn Umsatz &lt; 700.000 (2 Jahre hintereinander)</a:t>
            </a:r>
          </a:p>
          <a:p>
            <a:pPr marL="171450" indent="-171450">
              <a:buFont typeface="Arial"/>
              <a:buChar char="•"/>
            </a:pPr>
            <a:r>
              <a:rPr lang="de-DE" sz="700" dirty="0" smtClean="0">
                <a:cs typeface="Chalkduster"/>
              </a:rPr>
              <a:t>Freiberufler können</a:t>
            </a:r>
          </a:p>
          <a:p>
            <a:pPr marL="171450" indent="-171450">
              <a:buFont typeface="Arial"/>
              <a:buChar char="•"/>
            </a:pPr>
            <a:r>
              <a:rPr lang="de-DE" sz="700" dirty="0" smtClean="0">
                <a:cs typeface="Chalkduster"/>
              </a:rPr>
              <a:t>Landwirte können bei EHW &lt; 400.000</a:t>
            </a:r>
          </a:p>
          <a:p>
            <a:pPr marL="171450" indent="-171450">
              <a:buFont typeface="Arial"/>
              <a:buChar char="•"/>
            </a:pPr>
            <a:r>
              <a:rPr lang="de-DE" sz="700" dirty="0" smtClean="0">
                <a:cs typeface="Chalkduster"/>
              </a:rPr>
              <a:t>Kapitalgesellschaften dürfen nicht, sie müssen eine doppelte Buchhaltung machen.</a:t>
            </a: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9445" y="3146240"/>
            <a:ext cx="5260093" cy="2322125"/>
          </a:xfrm>
          <a:prstGeom prst="rect">
            <a:avLst/>
          </a:prstGeom>
        </p:spPr>
      </p:pic>
      <p:pic>
        <p:nvPicPr>
          <p:cNvPr id="5" name="Bild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417" y="4741154"/>
            <a:ext cx="7240121" cy="1304069"/>
          </a:xfrm>
          <a:prstGeom prst="rect">
            <a:avLst/>
          </a:prstGeom>
        </p:spPr>
      </p:pic>
      <p:sp>
        <p:nvSpPr>
          <p:cNvPr id="21" name="Textfeld 20"/>
          <p:cNvSpPr txBox="1"/>
          <p:nvPr/>
        </p:nvSpPr>
        <p:spPr>
          <a:xfrm>
            <a:off x="2548778" y="6092485"/>
            <a:ext cx="27658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cs typeface="Chalkduster"/>
              </a:rPr>
              <a:t>Summen der Verteilungstabelle sachlich gegliedert:</a:t>
            </a:r>
          </a:p>
          <a:p>
            <a:endParaRPr lang="de-DE" sz="800" dirty="0" smtClean="0">
              <a:cs typeface="Chalkduster"/>
            </a:endParaRPr>
          </a:p>
          <a:p>
            <a:r>
              <a:rPr lang="de-DE" sz="800" dirty="0" smtClean="0">
                <a:cs typeface="Chalkduster"/>
              </a:rPr>
              <a:t>Einnahmen </a:t>
            </a:r>
            <a:r>
              <a:rPr lang="mr-IN" sz="800" dirty="0" smtClean="0">
                <a:cs typeface="Chalkduster"/>
              </a:rPr>
              <a:t>–</a:t>
            </a:r>
            <a:r>
              <a:rPr lang="de-DE" sz="800" dirty="0" smtClean="0">
                <a:cs typeface="Chalkduster"/>
              </a:rPr>
              <a:t> Ausgaben = Gewinn/Verlust</a:t>
            </a:r>
          </a:p>
          <a:p>
            <a:endParaRPr lang="de-DE" sz="800" dirty="0" smtClean="0">
              <a:cs typeface="Chalkduster"/>
            </a:endParaRPr>
          </a:p>
          <a:p>
            <a:r>
              <a:rPr lang="de-DE" sz="800" dirty="0" smtClean="0">
                <a:cs typeface="Chalkduster"/>
              </a:rPr>
              <a:t>UST </a:t>
            </a:r>
            <a:r>
              <a:rPr lang="mr-IN" sz="800" dirty="0" smtClean="0">
                <a:cs typeface="Chalkduster"/>
              </a:rPr>
              <a:t>–</a:t>
            </a:r>
            <a:r>
              <a:rPr lang="de-DE" sz="800" dirty="0" smtClean="0">
                <a:cs typeface="Chalkduster"/>
              </a:rPr>
              <a:t> VOST = Zahllast</a:t>
            </a:r>
            <a:endParaRPr lang="de-DE" sz="800" dirty="0">
              <a:cs typeface="Chalkduster"/>
            </a:endParaRPr>
          </a:p>
          <a:p>
            <a:endParaRPr lang="de-DE" sz="800" dirty="0" smtClean="0"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2571600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5" grpId="0"/>
      <p:bldP spid="16" grpId="0"/>
      <p:bldP spid="23" grpId="0"/>
      <p:bldP spid="19" grpId="0"/>
      <p:bldP spid="35" grpId="0" animBg="1"/>
      <p:bldP spid="36" grpId="0" animBg="1"/>
      <p:bldP spid="53" grpId="0" animBg="1"/>
      <p:bldP spid="28" grpId="1"/>
      <p:bldP spid="29" grpId="0"/>
      <p:bldP spid="21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it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Klarheit.thmx</Template>
  <TotalTime>0</TotalTime>
  <Words>336</Words>
  <Application>Microsoft Macintosh PowerPoint</Application>
  <PresentationFormat>Bildschirmpräsentation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Klarheit</vt:lpstr>
      <vt:lpstr>Concept Map: Einnahmen/Ausgaben Rechnung (EAR)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Finanzplan</dc:title>
  <dc:creator>werner holzheu</dc:creator>
  <cp:lastModifiedBy>werner holzheu</cp:lastModifiedBy>
  <cp:revision>87</cp:revision>
  <cp:lastPrinted>2017-12-20T07:17:10Z</cp:lastPrinted>
  <dcterms:created xsi:type="dcterms:W3CDTF">2014-09-21T21:30:01Z</dcterms:created>
  <dcterms:modified xsi:type="dcterms:W3CDTF">2019-06-27T07:44:38Z</dcterms:modified>
</cp:coreProperties>
</file>