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5A0A675A-E557-4025-8D4B-4F6162F2053F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8F05B2-4FA4-4E5A-8758-8651B4E8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68E5BB-6DC3-4462-B5C1-1482C701A013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F9A35D-87E5-42F6-97A3-257E5C1A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36C2A1-EE4E-40E1-9247-5DF2A6F1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AAB68D-5851-4C57-BAE1-99FFBE44CB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145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BDE8-436A-4511-9922-26D6348B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BBB9-8950-4601-B1C8-21130F57EC03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09D6-6210-431B-A1B7-C34EA783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10132-35D9-4258-9A03-33B32F6D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DCA1-86E7-4FE1-845E-FA7A7BA425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386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BDE8-436A-4511-9922-26D6348B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5E912-0A11-4DFD-A8DF-E2EE08D8AEE5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09D6-6210-431B-A1B7-C34EA783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10132-35D9-4258-9A03-33B32F6D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9C5E-C7BF-4E14-B050-6D2080AD78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80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BDE8-436A-4511-9922-26D6348B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E282-9FA4-4710-963C-C88E5B2EB19A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09D6-6210-431B-A1B7-C34EA783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10132-35D9-4258-9A03-33B32F6D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5403-80D8-45EE-B9E5-86040EB7910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893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354AC4C3-CAA2-4B3F-89F1-566C2C1AD5B4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677DF5-D4C0-4AB5-B0AE-4671E89D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CF4D08-D906-43CC-AF47-77155E9B4CCF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78BD5-EAE0-4AE8-B1D7-5D333EBF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E38800-4527-43AB-8493-09C456C3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EB7549-F11D-4889-AADF-317661B1CE8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1130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A8BDE8-436A-4511-9922-26D6348B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4AB6-C58E-4E95-8675-93984E485BC9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6D09D6-6210-431B-A1B7-C34EA783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010132-35D9-4258-9A03-33B32F6D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E2FE-EAA2-441C-B180-F0810533AB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374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C35EDD8-91FA-4C01-BF53-3B9E579BACBD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F5DAC00-B89D-444D-B046-44A2BF3F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4B1F11-F47F-4EE3-8922-85779E6CAA30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00411F0-1E27-4C04-A8BF-C093E796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78C035E-11A0-4CC2-89C8-343B80BB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38C041-82E6-4EE1-BD13-A19A1A0CAE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266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A8BDE8-436A-4511-9922-26D6348B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B443-7D08-4E8D-80FC-C456BDD5AE54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6D09D6-6210-431B-A1B7-C34EA783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010132-35D9-4258-9A03-33B32F6D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E762-F496-4CC8-B883-A69DBEEDFD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884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A8BDE8-436A-4511-9922-26D6348B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2EB8-2790-4150-B706-4DFC8E9CE7B8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6D09D6-6210-431B-A1B7-C34EA783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010132-35D9-4258-9A03-33B32F6D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AB64-F8D7-40CA-A8E0-CD158AB317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91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2FEB0F-A7FF-4659-A760-EB8F69DA8056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C05DF1D-015F-4735-A38B-E10E957B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966B42-C669-42BC-8F91-852160669999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18C9225-AD93-458C-B7EB-F8ECF909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117A2AC-0C0B-443E-A63A-5674A333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3AE77-330C-4427-B121-03131D036D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89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AT" noProof="0"/>
              <a:t>Bild auf Platzhalter ziehen oder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A8BDE8-436A-4511-9922-26D6348B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89A4-451B-45F4-9EAA-D3B55AAEA566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6D09D6-6210-431B-A1B7-C34EA783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010132-35D9-4258-9A03-33B32F6D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8629-DAD8-4CEE-BE65-6A6683D16C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771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0AF13-2C60-4998-868B-5CC5A9BE0321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ADD60-B043-4A29-AB33-44B99046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en-US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84267-93DD-4BC7-8A24-04B1F900F8EC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BDE8-436A-4511-9922-26D6348BB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E5B2C5-7D24-450F-B1D9-0478CD6191E9}" type="datetimeFigureOut">
              <a:rPr lang="de-DE" altLang="de-DE"/>
              <a:pPr>
                <a:defRPr/>
              </a:pPr>
              <a:t>31.03.22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09D6-6210-431B-A1B7-C34EA7838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10132-35D9-4258-9A03-33B32F6D7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921C32-996A-4CDD-A723-ED3E9C5F3F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15" r:id="rId5"/>
    <p:sldLayoutId id="2147483708" r:id="rId6"/>
    <p:sldLayoutId id="2147483709" r:id="rId7"/>
    <p:sldLayoutId id="2147483716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05574-E513-4D4F-9CCD-FCF62473DC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ea typeface="+mj-ea"/>
                <a:cs typeface="+mj-cs"/>
              </a:rPr>
              <a:t>Economics </a:t>
            </a:r>
            <a:br>
              <a:rPr lang="de-DE" dirty="0">
                <a:ea typeface="+mj-ea"/>
                <a:cs typeface="+mj-cs"/>
              </a:rPr>
            </a:br>
            <a:r>
              <a:rPr lang="de-DE" dirty="0">
                <a:ea typeface="+mj-ea"/>
                <a:cs typeface="+mj-cs"/>
              </a:rPr>
              <a:t>Intro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50E28AB-0A65-4DAA-8532-9570F41FC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n-ea"/>
                <a:cs typeface="+mn-cs"/>
              </a:rPr>
              <a:t>Vocab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Exercise</a:t>
            </a:r>
            <a:endParaRPr lang="de-DE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43895-B095-4F05-893B-1BDF2D75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 err="1">
                <a:ea typeface="ＭＳ Ｐゴシック" charset="0"/>
              </a:rPr>
              <a:t>Economic</a:t>
            </a:r>
            <a:r>
              <a:rPr lang="de-DE" dirty="0">
                <a:ea typeface="ＭＳ Ｐゴシック" charset="0"/>
              </a:rPr>
              <a:t> Systems: </a:t>
            </a:r>
            <a:r>
              <a:rPr lang="de-DE" dirty="0" err="1">
                <a:ea typeface="ＭＳ Ｐゴシック" charset="0"/>
              </a:rPr>
              <a:t>Planned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economic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system</a:t>
            </a:r>
            <a:endParaRPr lang="de-DE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0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In a </a:t>
            </a:r>
            <a:r>
              <a:rPr lang="de-DE" altLang="de-DE" dirty="0" err="1"/>
              <a:t>planned</a:t>
            </a:r>
            <a:r>
              <a:rPr lang="de-DE" altLang="de-DE" dirty="0"/>
              <a:t> </a:t>
            </a:r>
            <a:r>
              <a:rPr lang="de-DE" altLang="de-DE" dirty="0" err="1"/>
              <a:t>economy</a:t>
            </a:r>
            <a:r>
              <a:rPr lang="de-DE" altLang="de-DE" dirty="0"/>
              <a:t>, </a:t>
            </a:r>
            <a:r>
              <a:rPr lang="de-DE" altLang="de-DE" b="1" dirty="0" err="1"/>
              <a:t>the</a:t>
            </a:r>
            <a:r>
              <a:rPr lang="de-DE" altLang="de-DE" b="1" dirty="0"/>
              <a:t> </a:t>
            </a:r>
            <a:r>
              <a:rPr lang="de-DE" altLang="de-DE" b="1" dirty="0" err="1"/>
              <a:t>state</a:t>
            </a:r>
            <a:r>
              <a:rPr lang="de-DE" altLang="de-DE" b="1" dirty="0"/>
              <a:t> </a:t>
            </a:r>
            <a:r>
              <a:rPr lang="de-DE" altLang="de-DE" dirty="0" err="1"/>
              <a:t>makes</a:t>
            </a:r>
            <a:r>
              <a:rPr lang="de-DE" altLang="de-DE" dirty="0"/>
              <a:t> </a:t>
            </a:r>
            <a:r>
              <a:rPr lang="de-DE" altLang="de-DE" dirty="0" err="1"/>
              <a:t>most</a:t>
            </a:r>
            <a:r>
              <a:rPr lang="de-DE" altLang="de-DE" dirty="0"/>
              <a:t> </a:t>
            </a:r>
            <a:r>
              <a:rPr lang="de-DE" altLang="de-DE" dirty="0" err="1"/>
              <a:t>decisions</a:t>
            </a:r>
            <a:r>
              <a:rPr lang="de-DE" altLang="de-DE" dirty="0"/>
              <a:t> </a:t>
            </a:r>
            <a:r>
              <a:rPr lang="de-DE" altLang="de-DE" dirty="0" err="1"/>
              <a:t>about</a:t>
            </a:r>
            <a:r>
              <a:rPr lang="de-DE" altLang="de-DE" dirty="0"/>
              <a:t> </a:t>
            </a:r>
            <a:r>
              <a:rPr lang="de-DE" altLang="de-DE" b="1" dirty="0" err="1"/>
              <a:t>who</a:t>
            </a:r>
            <a:r>
              <a:rPr lang="de-DE" altLang="de-DE" dirty="0"/>
              <a:t> </a:t>
            </a:r>
            <a:r>
              <a:rPr lang="de-DE" altLang="de-DE" dirty="0" err="1"/>
              <a:t>produces</a:t>
            </a:r>
            <a:r>
              <a:rPr lang="de-DE" altLang="de-DE" dirty="0"/>
              <a:t> </a:t>
            </a:r>
            <a:r>
              <a:rPr lang="de-DE" altLang="de-DE" b="1" dirty="0" err="1"/>
              <a:t>what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b="1" dirty="0" err="1"/>
              <a:t>whom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about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distribution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income</a:t>
            </a:r>
            <a:r>
              <a:rPr lang="de-DE" altLang="de-DE" dirty="0"/>
              <a:t>,  </a:t>
            </a:r>
            <a:r>
              <a:rPr lang="de-DE" altLang="de-DE" dirty="0" err="1"/>
              <a:t>resources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ownership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machines</a:t>
            </a:r>
            <a:r>
              <a:rPr lang="de-DE" altLang="de-DE" dirty="0"/>
              <a:t>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D939E9D-4EA6-484F-A570-AA49D1C754D1}"/>
              </a:ext>
            </a:extLst>
          </p:cNvPr>
          <p:cNvSpPr txBox="1">
            <a:spLocks/>
          </p:cNvSpPr>
          <p:nvPr/>
        </p:nvSpPr>
        <p:spPr>
          <a:xfrm>
            <a:off x="339725" y="4462463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39725" y="5157788"/>
            <a:ext cx="83804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de-DE" altLang="de-DE" dirty="0" err="1"/>
              <a:t>Since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1990s,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governments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many</a:t>
            </a:r>
            <a:r>
              <a:rPr lang="de-DE" altLang="de-DE" dirty="0"/>
              <a:t> </a:t>
            </a:r>
            <a:r>
              <a:rPr lang="de-DE" altLang="de-DE" dirty="0" err="1"/>
              <a:t>planned</a:t>
            </a:r>
            <a:r>
              <a:rPr lang="de-DE" altLang="de-DE" dirty="0"/>
              <a:t> </a:t>
            </a:r>
            <a:r>
              <a:rPr lang="de-DE" altLang="de-DE" dirty="0" err="1"/>
              <a:t>economies</a:t>
            </a:r>
            <a:r>
              <a:rPr lang="de-DE" altLang="de-DE" dirty="0"/>
              <a:t> (China, </a:t>
            </a:r>
            <a:r>
              <a:rPr lang="de-DE" altLang="de-DE" dirty="0" err="1"/>
              <a:t>Russia</a:t>
            </a:r>
            <a:r>
              <a:rPr lang="de-DE" altLang="de-DE" dirty="0"/>
              <a:t>)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introduced</a:t>
            </a:r>
            <a:r>
              <a:rPr lang="de-DE" altLang="de-DE" dirty="0"/>
              <a:t> </a:t>
            </a:r>
            <a:r>
              <a:rPr lang="de-DE" altLang="de-DE" dirty="0" err="1"/>
              <a:t>policies</a:t>
            </a:r>
            <a:r>
              <a:rPr lang="de-DE" altLang="de-DE" dirty="0"/>
              <a:t> </a:t>
            </a:r>
            <a:r>
              <a:rPr lang="de-DE" altLang="de-DE" dirty="0" err="1"/>
              <a:t>that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increased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role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market</a:t>
            </a:r>
            <a:r>
              <a:rPr lang="de-DE" altLang="de-DE" dirty="0"/>
              <a:t> </a:t>
            </a:r>
            <a:r>
              <a:rPr lang="de-DE" altLang="de-DE" dirty="0" err="1"/>
              <a:t>economic</a:t>
            </a:r>
            <a:r>
              <a:rPr lang="de-DE" altLang="de-DE" dirty="0"/>
              <a:t> </a:t>
            </a:r>
            <a:r>
              <a:rPr lang="de-DE" altLang="de-DE" dirty="0" err="1"/>
              <a:t>system</a:t>
            </a:r>
            <a:r>
              <a:rPr lang="de-DE" altLang="de-DE" dirty="0"/>
              <a:t> in </a:t>
            </a:r>
            <a:r>
              <a:rPr lang="de-DE" altLang="de-DE" dirty="0" err="1"/>
              <a:t>their</a:t>
            </a:r>
            <a:r>
              <a:rPr lang="de-DE" altLang="de-DE" dirty="0"/>
              <a:t> </a:t>
            </a:r>
            <a:r>
              <a:rPr lang="de-DE" altLang="de-DE" dirty="0" err="1"/>
              <a:t>economies</a:t>
            </a:r>
            <a:r>
              <a:rPr lang="de-DE" altLang="de-DE" dirty="0"/>
              <a:t>.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72" y="2760663"/>
            <a:ext cx="3520528" cy="23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7C02D-D1C0-442A-9FB0-37DCC7AD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>
                <a:ea typeface="ＭＳ Ｐゴシック" charset="0"/>
              </a:rPr>
              <a:t>Economic</a:t>
            </a:r>
            <a:r>
              <a:rPr lang="de-DE" dirty="0">
                <a:ea typeface="ＭＳ Ｐゴシック" charset="0"/>
              </a:rPr>
              <a:t> Systems: </a:t>
            </a:r>
            <a:r>
              <a:rPr lang="de-DE" dirty="0" err="1">
                <a:ea typeface="ＭＳ Ｐゴシック" charset="0"/>
              </a:rPr>
              <a:t>mixed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systems</a:t>
            </a:r>
            <a:endParaRPr lang="de-DE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0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In </a:t>
            </a:r>
            <a:r>
              <a:rPr lang="de-DE" altLang="de-DE" dirty="0" err="1"/>
              <a:t>reality</a:t>
            </a:r>
            <a:r>
              <a:rPr lang="de-DE" altLang="de-DE" dirty="0"/>
              <a:t> </a:t>
            </a:r>
            <a:r>
              <a:rPr lang="de-DE" altLang="de-DE" dirty="0" err="1"/>
              <a:t>there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no</a:t>
            </a:r>
            <a:r>
              <a:rPr lang="de-DE" altLang="de-DE" dirty="0"/>
              <a:t> </a:t>
            </a:r>
            <a:r>
              <a:rPr lang="de-DE" altLang="de-DE" dirty="0" err="1"/>
              <a:t>totally</a:t>
            </a:r>
            <a:r>
              <a:rPr lang="de-DE" altLang="de-DE" dirty="0"/>
              <a:t> 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market</a:t>
            </a:r>
            <a:r>
              <a:rPr lang="de-DE" altLang="de-DE" dirty="0"/>
              <a:t> </a:t>
            </a:r>
            <a:r>
              <a:rPr lang="de-DE" altLang="de-DE" dirty="0" err="1"/>
              <a:t>or</a:t>
            </a:r>
            <a:r>
              <a:rPr lang="de-DE" altLang="de-DE" dirty="0"/>
              <a:t> </a:t>
            </a:r>
            <a:r>
              <a:rPr lang="de-DE" altLang="de-DE" dirty="0" err="1"/>
              <a:t>planned</a:t>
            </a:r>
            <a:r>
              <a:rPr lang="de-DE" altLang="de-DE" dirty="0"/>
              <a:t> </a:t>
            </a:r>
            <a:r>
              <a:rPr lang="de-DE" altLang="de-DE" dirty="0" err="1"/>
              <a:t>economies</a:t>
            </a:r>
            <a:r>
              <a:rPr lang="de-DE" altLang="de-DE" dirty="0"/>
              <a:t>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A95F36-3DFC-4BDA-8313-DDE1225F8F72}"/>
              </a:ext>
            </a:extLst>
          </p:cNvPr>
          <p:cNvSpPr txBox="1">
            <a:spLocks/>
          </p:cNvSpPr>
          <p:nvPr/>
        </p:nvSpPr>
        <p:spPr>
          <a:xfrm>
            <a:off x="339725" y="4462463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06388" y="5453063"/>
            <a:ext cx="83804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None/>
            </a:pPr>
            <a:r>
              <a:rPr lang="de-DE" altLang="de-DE" dirty="0" err="1"/>
              <a:t>One</a:t>
            </a:r>
            <a:r>
              <a:rPr lang="de-DE" altLang="de-DE" dirty="0"/>
              <a:t> </a:t>
            </a:r>
            <a:r>
              <a:rPr lang="de-DE" altLang="de-DE" dirty="0" err="1"/>
              <a:t>example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a </a:t>
            </a:r>
            <a:r>
              <a:rPr lang="de-DE" altLang="de-DE" dirty="0" err="1"/>
              <a:t>mixed</a:t>
            </a:r>
            <a:r>
              <a:rPr lang="de-DE" altLang="de-DE" dirty="0"/>
              <a:t> </a:t>
            </a:r>
            <a:r>
              <a:rPr lang="de-DE" altLang="de-DE" dirty="0" err="1"/>
              <a:t>economy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eco-social</a:t>
            </a:r>
            <a:r>
              <a:rPr lang="de-DE" altLang="de-DE" dirty="0"/>
              <a:t> </a:t>
            </a:r>
            <a:r>
              <a:rPr lang="de-DE" altLang="de-DE" dirty="0" err="1"/>
              <a:t>market</a:t>
            </a:r>
            <a:r>
              <a:rPr lang="de-DE" altLang="de-DE" dirty="0"/>
              <a:t> </a:t>
            </a:r>
            <a:r>
              <a:rPr lang="de-DE" altLang="de-DE" dirty="0" err="1"/>
              <a:t>economy</a:t>
            </a:r>
            <a:r>
              <a:rPr lang="de-DE" altLang="de-DE" dirty="0"/>
              <a:t>. </a:t>
            </a:r>
            <a:r>
              <a:rPr lang="de-DE" altLang="de-DE" dirty="0" err="1"/>
              <a:t>However</a:t>
            </a:r>
            <a:r>
              <a:rPr lang="de-DE" altLang="de-DE" dirty="0"/>
              <a:t>,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ecological</a:t>
            </a:r>
            <a:r>
              <a:rPr lang="de-DE" altLang="de-DE" dirty="0"/>
              <a:t> </a:t>
            </a:r>
            <a:r>
              <a:rPr lang="de-DE" altLang="de-DE" dirty="0" err="1"/>
              <a:t>aspects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a </a:t>
            </a:r>
            <a:r>
              <a:rPr lang="de-DE" altLang="de-DE" dirty="0" err="1"/>
              <a:t>much</a:t>
            </a:r>
            <a:r>
              <a:rPr lang="de-DE" altLang="de-DE" dirty="0"/>
              <a:t> </a:t>
            </a:r>
            <a:r>
              <a:rPr lang="de-DE" altLang="de-DE" dirty="0" err="1"/>
              <a:t>stronger</a:t>
            </a:r>
            <a:r>
              <a:rPr lang="de-DE" altLang="de-DE" dirty="0"/>
              <a:t> </a:t>
            </a:r>
            <a:r>
              <a:rPr lang="de-DE" altLang="de-DE" dirty="0" err="1"/>
              <a:t>focus</a:t>
            </a:r>
            <a:r>
              <a:rPr lang="de-DE" altLang="de-DE" dirty="0"/>
              <a:t> in </a:t>
            </a:r>
            <a:r>
              <a:rPr lang="de-DE" altLang="de-DE" dirty="0" err="1"/>
              <a:t>future</a:t>
            </a:r>
            <a:r>
              <a:rPr lang="de-DE" altLang="de-DE" dirty="0"/>
              <a:t>.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274888"/>
            <a:ext cx="447516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06249-F12B-4F35-AA90-763CFE0B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>
                <a:ea typeface="ＭＳ Ｐゴシック" charset="0"/>
              </a:rPr>
              <a:t>Social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partnership</a:t>
            </a:r>
            <a:endParaRPr lang="de-DE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4488" y="1379538"/>
            <a:ext cx="8229600" cy="1000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dirty="0" err="1"/>
              <a:t>Social</a:t>
            </a:r>
            <a:r>
              <a:rPr lang="de-DE" altLang="de-DE" dirty="0"/>
              <a:t> </a:t>
            </a:r>
            <a:r>
              <a:rPr lang="de-DE" altLang="de-DE" dirty="0" err="1"/>
              <a:t>partnership</a:t>
            </a:r>
            <a:r>
              <a:rPr lang="de-DE" altLang="de-DE" dirty="0"/>
              <a:t> (</a:t>
            </a:r>
            <a:r>
              <a:rPr lang="de-DE" altLang="de-DE" dirty="0" err="1"/>
              <a:t>institutionalized</a:t>
            </a:r>
            <a:r>
              <a:rPr lang="de-DE" altLang="de-DE" dirty="0"/>
              <a:t> </a:t>
            </a:r>
            <a:r>
              <a:rPr lang="de-DE" altLang="de-DE" dirty="0" err="1"/>
              <a:t>cooperation</a:t>
            </a:r>
            <a:r>
              <a:rPr lang="de-DE" altLang="de-DE" dirty="0"/>
              <a:t> </a:t>
            </a:r>
            <a:r>
              <a:rPr lang="de-DE" altLang="de-DE" dirty="0" err="1"/>
              <a:t>between</a:t>
            </a:r>
            <a:r>
              <a:rPr lang="de-DE" altLang="de-DE" dirty="0"/>
              <a:t> </a:t>
            </a:r>
            <a:r>
              <a:rPr lang="de-DE" altLang="de-DE" dirty="0" err="1"/>
              <a:t>labor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business</a:t>
            </a:r>
            <a:r>
              <a:rPr lang="de-DE" altLang="de-DE" dirty="0"/>
              <a:t> </a:t>
            </a:r>
            <a:r>
              <a:rPr lang="de-DE" altLang="de-DE" dirty="0" err="1"/>
              <a:t>representative</a:t>
            </a:r>
            <a:r>
              <a:rPr lang="de-DE" altLang="de-DE" dirty="0"/>
              <a:t> </a:t>
            </a:r>
            <a:r>
              <a:rPr lang="de-DE" altLang="de-DE" dirty="0" err="1"/>
              <a:t>bodies</a:t>
            </a:r>
            <a:r>
              <a:rPr lang="de-DE" altLang="de-DE" dirty="0"/>
              <a:t>) </a:t>
            </a:r>
            <a:r>
              <a:rPr lang="de-DE" altLang="de-DE" dirty="0" err="1"/>
              <a:t>is</a:t>
            </a:r>
            <a:r>
              <a:rPr lang="de-DE" altLang="de-DE" dirty="0"/>
              <a:t> an </a:t>
            </a:r>
            <a:r>
              <a:rPr lang="de-DE" altLang="de-DE" dirty="0" err="1"/>
              <a:t>important</a:t>
            </a:r>
            <a:r>
              <a:rPr lang="de-DE" altLang="de-DE" dirty="0"/>
              <a:t> </a:t>
            </a:r>
            <a:r>
              <a:rPr lang="de-DE" altLang="de-DE" dirty="0" err="1"/>
              <a:t>instrument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Austrian </a:t>
            </a:r>
            <a:r>
              <a:rPr lang="de-DE" altLang="de-DE" dirty="0" err="1"/>
              <a:t>social</a:t>
            </a:r>
            <a:r>
              <a:rPr lang="de-DE" altLang="de-DE" dirty="0"/>
              <a:t> </a:t>
            </a:r>
            <a:r>
              <a:rPr lang="de-DE" altLang="de-DE" dirty="0" err="1"/>
              <a:t>market</a:t>
            </a:r>
            <a:r>
              <a:rPr lang="de-DE" altLang="de-DE" dirty="0"/>
              <a:t> </a:t>
            </a:r>
            <a:r>
              <a:rPr lang="de-DE" altLang="de-DE" dirty="0" err="1"/>
              <a:t>economy</a:t>
            </a:r>
            <a:r>
              <a:rPr lang="de-DE" altLang="de-DE" dirty="0"/>
              <a:t>.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03ACC41-2145-42E1-BBC7-00FB7ECE52A0}"/>
              </a:ext>
            </a:extLst>
          </p:cNvPr>
          <p:cNvSpPr txBox="1">
            <a:spLocks/>
          </p:cNvSpPr>
          <p:nvPr/>
        </p:nvSpPr>
        <p:spPr>
          <a:xfrm>
            <a:off x="339725" y="4462463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06388" y="5453063"/>
            <a:ext cx="83804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de-DE" altLang="de-DE" dirty="0" err="1"/>
              <a:t>Experts</a:t>
            </a:r>
            <a:r>
              <a:rPr lang="de-DE" altLang="de-DE" dirty="0"/>
              <a:t> </a:t>
            </a:r>
            <a:r>
              <a:rPr lang="de-DE" altLang="de-DE" dirty="0" err="1"/>
              <a:t>argue</a:t>
            </a:r>
            <a:r>
              <a:rPr lang="de-DE" altLang="de-DE" dirty="0"/>
              <a:t> due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social</a:t>
            </a:r>
            <a:r>
              <a:rPr lang="de-DE" altLang="de-DE" dirty="0"/>
              <a:t> </a:t>
            </a:r>
            <a:r>
              <a:rPr lang="de-DE" altLang="de-DE" dirty="0" err="1"/>
              <a:t>partnership</a:t>
            </a:r>
            <a:r>
              <a:rPr lang="de-DE" altLang="de-DE" dirty="0"/>
              <a:t>,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level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strike</a:t>
            </a:r>
            <a:r>
              <a:rPr lang="de-DE" altLang="de-DE" dirty="0"/>
              <a:t> </a:t>
            </a:r>
            <a:r>
              <a:rPr lang="de-DE" altLang="de-DE" dirty="0" err="1"/>
              <a:t>action</a:t>
            </a:r>
            <a:r>
              <a:rPr lang="de-DE" altLang="de-DE" dirty="0"/>
              <a:t> in Austria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extremely</a:t>
            </a:r>
            <a:r>
              <a:rPr lang="de-DE" altLang="de-DE" dirty="0"/>
              <a:t> </a:t>
            </a:r>
            <a:r>
              <a:rPr lang="de-DE" altLang="de-DE" dirty="0" err="1"/>
              <a:t>low</a:t>
            </a:r>
            <a:r>
              <a:rPr lang="de-DE" altLang="de-DE" dirty="0"/>
              <a:t>, </a:t>
            </a:r>
            <a:r>
              <a:rPr lang="de-DE" altLang="de-DE" dirty="0" err="1"/>
              <a:t>compared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other</a:t>
            </a:r>
            <a:r>
              <a:rPr lang="de-DE" altLang="de-DE" dirty="0"/>
              <a:t> countries.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2568575"/>
            <a:ext cx="55419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4AB12-5F20-4AAC-9632-343E9635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ea typeface="ＭＳ Ｐゴシック" charset="0"/>
              </a:rPr>
              <a:t>Business Cycle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00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/>
              <a:t>The business cycle refers to the pattern of recurrent ups and downs (or cyclical fluctuations) in an economy.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563E1DC-03C6-4CEF-AC03-3F757F037416}"/>
              </a:ext>
            </a:extLst>
          </p:cNvPr>
          <p:cNvSpPr txBox="1">
            <a:spLocks/>
          </p:cNvSpPr>
          <p:nvPr/>
        </p:nvSpPr>
        <p:spPr>
          <a:xfrm>
            <a:off x="339725" y="4462463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06388" y="5453063"/>
            <a:ext cx="83804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de-DE" altLang="de-DE"/>
              <a:t>Real GDP (growth domestic product) is used to measure the ups and downs in an economy.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317750"/>
            <a:ext cx="6100762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516DD7-71D5-4439-BE27-BD4159BA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ea typeface="ＭＳ Ｐゴシック" charset="0"/>
              </a:rPr>
              <a:t>Goals </a:t>
            </a:r>
            <a:r>
              <a:rPr lang="de-DE" dirty="0" err="1">
                <a:ea typeface="ＭＳ Ｐゴシック" charset="0"/>
              </a:rPr>
              <a:t>of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economic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 err="1">
                <a:ea typeface="ＭＳ Ｐゴシック" charset="0"/>
              </a:rPr>
              <a:t>policy</a:t>
            </a:r>
            <a:endParaRPr lang="de-DE" dirty="0">
              <a:ea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00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dirty="0" err="1"/>
              <a:t>Economic</a:t>
            </a:r>
            <a:r>
              <a:rPr lang="de-DE" altLang="de-DE" dirty="0"/>
              <a:t> </a:t>
            </a:r>
            <a:r>
              <a:rPr lang="de-DE" altLang="de-DE" dirty="0" err="1"/>
              <a:t>policy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sum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all </a:t>
            </a:r>
            <a:r>
              <a:rPr lang="de-DE" altLang="de-DE" dirty="0" err="1"/>
              <a:t>planned</a:t>
            </a:r>
            <a:r>
              <a:rPr lang="de-DE" altLang="de-DE" dirty="0"/>
              <a:t> </a:t>
            </a:r>
            <a:r>
              <a:rPr lang="de-DE" altLang="de-DE" dirty="0" err="1"/>
              <a:t>measures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state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other</a:t>
            </a:r>
            <a:r>
              <a:rPr lang="de-DE" altLang="de-DE" dirty="0"/>
              <a:t> </a:t>
            </a:r>
            <a:r>
              <a:rPr lang="de-DE" altLang="de-DE" dirty="0" err="1"/>
              <a:t>institutions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stimulate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economy</a:t>
            </a:r>
            <a:r>
              <a:rPr lang="de-DE" altLang="de-DE" dirty="0"/>
              <a:t>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222DF7F-B5D2-4A64-A540-95C713EF2D06}"/>
              </a:ext>
            </a:extLst>
          </p:cNvPr>
          <p:cNvSpPr txBox="1">
            <a:spLocks/>
          </p:cNvSpPr>
          <p:nvPr/>
        </p:nvSpPr>
        <p:spPr>
          <a:xfrm>
            <a:off x="339725" y="4462463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06388" y="5453063"/>
            <a:ext cx="83804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very</a:t>
            </a:r>
            <a:r>
              <a:rPr lang="de-DE" altLang="de-DE" dirty="0"/>
              <a:t> </a:t>
            </a:r>
            <a:r>
              <a:rPr lang="de-DE" altLang="de-DE" dirty="0" err="1"/>
              <a:t>difficult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realize</a:t>
            </a:r>
            <a:r>
              <a:rPr lang="de-DE" altLang="de-DE" dirty="0"/>
              <a:t> </a:t>
            </a:r>
            <a:r>
              <a:rPr lang="de-DE" altLang="de-DE" dirty="0" err="1"/>
              <a:t>more</a:t>
            </a:r>
            <a:r>
              <a:rPr lang="de-DE" altLang="de-DE" dirty="0"/>
              <a:t> </a:t>
            </a:r>
            <a:r>
              <a:rPr lang="de-DE" altLang="de-DE" dirty="0" err="1"/>
              <a:t>than</a:t>
            </a:r>
            <a:r>
              <a:rPr lang="de-DE" altLang="de-DE" dirty="0"/>
              <a:t> </a:t>
            </a:r>
            <a:r>
              <a:rPr lang="de-DE" altLang="de-DE" dirty="0" err="1"/>
              <a:t>one</a:t>
            </a:r>
            <a:r>
              <a:rPr lang="de-DE" altLang="de-DE" dirty="0"/>
              <a:t> </a:t>
            </a:r>
            <a:r>
              <a:rPr lang="de-DE" altLang="de-DE" dirty="0" err="1"/>
              <a:t>economic</a:t>
            </a:r>
            <a:r>
              <a:rPr lang="de-DE" altLang="de-DE" dirty="0"/>
              <a:t> </a:t>
            </a:r>
            <a:r>
              <a:rPr lang="de-DE" altLang="de-DE" dirty="0" err="1"/>
              <a:t>goal</a:t>
            </a:r>
            <a:r>
              <a:rPr lang="de-DE" altLang="de-DE" dirty="0"/>
              <a:t> at </a:t>
            </a:r>
            <a:r>
              <a:rPr lang="de-DE" altLang="de-DE" dirty="0" err="1"/>
              <a:t>the</a:t>
            </a:r>
            <a:r>
              <a:rPr lang="de-DE" altLang="de-DE" dirty="0"/>
              <a:t> same time.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38400"/>
            <a:ext cx="4479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A3824-2BB9-418C-AC3F-EB09BF38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48799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98925" cy="32797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/>
              <a:t>A need is something that is necessary for an organism to survive.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/>
              <a:t>Needs are distinguished from wants. A want is a desire, wish or aspiration.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368675"/>
            <a:ext cx="21812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F18CD1A-A2A9-435B-9FF2-5C4C4CC22CC6}"/>
              </a:ext>
            </a:extLst>
          </p:cNvPr>
          <p:cNvSpPr txBox="1">
            <a:spLocks/>
          </p:cNvSpPr>
          <p:nvPr/>
        </p:nvSpPr>
        <p:spPr>
          <a:xfrm>
            <a:off x="339725" y="57785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Needs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4C2D52-07CE-4018-A1B3-A4BD2FDEC9CD}"/>
              </a:ext>
            </a:extLst>
          </p:cNvPr>
          <p:cNvSpPr txBox="1">
            <a:spLocks/>
          </p:cNvSpPr>
          <p:nvPr/>
        </p:nvSpPr>
        <p:spPr>
          <a:xfrm>
            <a:off x="339725" y="5870575"/>
            <a:ext cx="8380413" cy="5683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Abraham Maslow, </a:t>
            </a:r>
            <a:r>
              <a:rPr lang="de-DE" dirty="0" err="1"/>
              <a:t>food</a:t>
            </a:r>
            <a:r>
              <a:rPr lang="de-DE" dirty="0"/>
              <a:t> </a:t>
            </a:r>
            <a:r>
              <a:rPr lang="de-DE" dirty="0" err="1"/>
              <a:t>belongs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54583-BBD1-4D03-8BD1-BA50F53B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48799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5775" cy="32797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Resources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used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produce</a:t>
            </a:r>
            <a:r>
              <a:rPr lang="de-DE" altLang="de-DE" dirty="0"/>
              <a:t> </a:t>
            </a:r>
            <a:r>
              <a:rPr lang="de-DE" altLang="de-DE" dirty="0" err="1"/>
              <a:t>goods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services</a:t>
            </a:r>
            <a:r>
              <a:rPr lang="de-DE" altLang="de-DE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Resources </a:t>
            </a:r>
            <a:r>
              <a:rPr lang="de-DE" altLang="de-DE" dirty="0" err="1"/>
              <a:t>are</a:t>
            </a:r>
            <a:r>
              <a:rPr lang="de-DE" altLang="de-DE" dirty="0"/>
              <a:t> also </a:t>
            </a:r>
            <a:r>
              <a:rPr lang="de-DE" altLang="de-DE" dirty="0" err="1"/>
              <a:t>known</a:t>
            </a:r>
            <a:r>
              <a:rPr lang="de-DE" altLang="de-DE" dirty="0"/>
              <a:t> </a:t>
            </a:r>
            <a:r>
              <a:rPr lang="de-DE" altLang="de-DE" dirty="0" err="1"/>
              <a:t>as</a:t>
            </a:r>
            <a:r>
              <a:rPr lang="de-DE" altLang="de-DE" dirty="0"/>
              <a:t> </a:t>
            </a:r>
            <a:r>
              <a:rPr lang="de-DE" altLang="de-DE" dirty="0" err="1"/>
              <a:t>factors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production</a:t>
            </a:r>
            <a:r>
              <a:rPr lang="de-DE" altLang="de-DE" dirty="0"/>
              <a:t> (</a:t>
            </a:r>
            <a:r>
              <a:rPr lang="de-DE" altLang="de-DE" dirty="0" err="1"/>
              <a:t>land</a:t>
            </a:r>
            <a:r>
              <a:rPr lang="de-DE" altLang="de-DE" dirty="0"/>
              <a:t>, </a:t>
            </a:r>
            <a:r>
              <a:rPr lang="de-DE" altLang="de-DE" dirty="0" err="1"/>
              <a:t>labor</a:t>
            </a:r>
            <a:r>
              <a:rPr lang="de-DE" altLang="de-DE" dirty="0"/>
              <a:t>, </a:t>
            </a:r>
            <a:r>
              <a:rPr lang="de-DE" altLang="de-DE" dirty="0" err="1"/>
              <a:t>capital</a:t>
            </a:r>
            <a:r>
              <a:rPr lang="de-DE" altLang="de-DE" dirty="0"/>
              <a:t>, </a:t>
            </a:r>
            <a:r>
              <a:rPr lang="de-DE" altLang="de-DE" dirty="0" err="1"/>
              <a:t>information</a:t>
            </a:r>
            <a:r>
              <a:rPr lang="de-DE" altLang="de-DE" dirty="0"/>
              <a:t>, </a:t>
            </a:r>
            <a:r>
              <a:rPr lang="de-DE" altLang="de-DE" dirty="0" err="1"/>
              <a:t>innovation</a:t>
            </a:r>
            <a:r>
              <a:rPr lang="de-DE" altLang="de-DE" dirty="0"/>
              <a:t>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7224728-4173-4E24-8362-E6B51D60DA16}"/>
              </a:ext>
            </a:extLst>
          </p:cNvPr>
          <p:cNvSpPr txBox="1">
            <a:spLocks/>
          </p:cNvSpPr>
          <p:nvPr/>
        </p:nvSpPr>
        <p:spPr>
          <a:xfrm>
            <a:off x="339725" y="57785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Resources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production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80ADAC4-2794-4EBC-B59A-8EE511D7C81B}"/>
              </a:ext>
            </a:extLst>
          </p:cNvPr>
          <p:cNvSpPr txBox="1">
            <a:spLocks/>
          </p:cNvSpPr>
          <p:nvPr/>
        </p:nvSpPr>
        <p:spPr>
          <a:xfrm>
            <a:off x="339725" y="5870575"/>
            <a:ext cx="8380413" cy="5683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planet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limited,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live </a:t>
            </a:r>
            <a:r>
              <a:rPr lang="de-DE" dirty="0" err="1"/>
              <a:t>sustainably</a:t>
            </a:r>
            <a:r>
              <a:rPr lang="de-DE" dirty="0"/>
              <a:t>.</a:t>
            </a:r>
          </a:p>
        </p:txBody>
      </p:sp>
      <p:pic>
        <p:nvPicPr>
          <p:cNvPr id="7" name="Bild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409950"/>
            <a:ext cx="26447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B549E-6C74-406F-8E1C-14C48709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48799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4B78A9-96F4-4AC3-9F50-939B10323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95775" cy="32797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ea typeface="+mn-ea"/>
                <a:cs typeface="+mn-cs"/>
              </a:rPr>
              <a:t>The </a:t>
            </a:r>
            <a:r>
              <a:rPr lang="de-DE" dirty="0" err="1">
                <a:ea typeface="+mn-ea"/>
                <a:cs typeface="+mn-cs"/>
              </a:rPr>
              <a:t>basic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circular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flow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model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the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economy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is</a:t>
            </a:r>
            <a:r>
              <a:rPr lang="de-DE" dirty="0">
                <a:ea typeface="+mn-ea"/>
                <a:cs typeface="+mn-cs"/>
              </a:rPr>
              <a:t> a simple </a:t>
            </a:r>
            <a:r>
              <a:rPr lang="de-DE" dirty="0" err="1">
                <a:ea typeface="+mn-ea"/>
                <a:cs typeface="+mn-cs"/>
              </a:rPr>
              <a:t>visualisation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the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key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elements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economic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transactions</a:t>
            </a:r>
            <a:r>
              <a:rPr lang="de-DE" dirty="0"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err="1">
                <a:ea typeface="+mn-ea"/>
                <a:cs typeface="+mn-cs"/>
              </a:rPr>
              <a:t>It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consists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households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and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firms</a:t>
            </a:r>
            <a:r>
              <a:rPr lang="de-DE" dirty="0">
                <a:ea typeface="+mn-ea"/>
                <a:cs typeface="+mn-cs"/>
              </a:rPr>
              <a:t>, </a:t>
            </a:r>
            <a:r>
              <a:rPr lang="de-DE" dirty="0" err="1">
                <a:ea typeface="+mn-ea"/>
                <a:cs typeface="+mn-cs"/>
              </a:rPr>
              <a:t>the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flows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goods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and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services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and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the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flow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money</a:t>
            </a:r>
            <a:r>
              <a:rPr lang="de-DE" dirty="0">
                <a:ea typeface="+mn-ea"/>
                <a:cs typeface="+mn-cs"/>
              </a:rPr>
              <a:t>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7D0D463-E9C3-4BCE-A834-D1607267AC6D}"/>
              </a:ext>
            </a:extLst>
          </p:cNvPr>
          <p:cNvSpPr txBox="1">
            <a:spLocks/>
          </p:cNvSpPr>
          <p:nvPr/>
        </p:nvSpPr>
        <p:spPr>
          <a:xfrm>
            <a:off x="339725" y="57785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ECB06DA-E718-4F16-A584-CA45586153BD}"/>
              </a:ext>
            </a:extLst>
          </p:cNvPr>
          <p:cNvSpPr txBox="1">
            <a:spLocks/>
          </p:cNvSpPr>
          <p:nvPr/>
        </p:nvSpPr>
        <p:spPr>
          <a:xfrm>
            <a:off x="339725" y="5870575"/>
            <a:ext cx="8380413" cy="5683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/>
              <a:t>The simple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expanded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banks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countries.</a:t>
            </a:r>
          </a:p>
        </p:txBody>
      </p:sp>
      <p:pic>
        <p:nvPicPr>
          <p:cNvPr id="8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094038"/>
            <a:ext cx="360838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2560A-28F7-41B6-89F9-6208E598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48799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5775" cy="32797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Division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labor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separation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tasks</a:t>
            </a:r>
            <a:r>
              <a:rPr lang="de-DE" altLang="de-DE" dirty="0"/>
              <a:t> in an </a:t>
            </a:r>
            <a:r>
              <a:rPr lang="de-DE" altLang="de-DE" dirty="0" err="1"/>
              <a:t>economic</a:t>
            </a:r>
            <a:r>
              <a:rPr lang="de-DE" altLang="de-DE" dirty="0"/>
              <a:t> </a:t>
            </a:r>
            <a:r>
              <a:rPr lang="de-DE" altLang="de-DE" dirty="0" err="1"/>
              <a:t>system</a:t>
            </a:r>
            <a:r>
              <a:rPr lang="de-DE" altLang="de-DE" dirty="0"/>
              <a:t> so </a:t>
            </a:r>
            <a:r>
              <a:rPr lang="de-DE" altLang="de-DE" dirty="0" err="1"/>
              <a:t>that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participants</a:t>
            </a:r>
            <a:r>
              <a:rPr lang="de-DE" altLang="de-DE" dirty="0"/>
              <a:t> in </a:t>
            </a:r>
            <a:r>
              <a:rPr lang="de-DE" altLang="de-DE" dirty="0" err="1"/>
              <a:t>this</a:t>
            </a:r>
            <a:r>
              <a:rPr lang="de-DE" altLang="de-DE" dirty="0"/>
              <a:t> </a:t>
            </a:r>
            <a:r>
              <a:rPr lang="de-DE" altLang="de-DE" dirty="0" err="1"/>
              <a:t>system</a:t>
            </a:r>
            <a:r>
              <a:rPr lang="de-DE" altLang="de-DE" dirty="0"/>
              <a:t> </a:t>
            </a:r>
            <a:r>
              <a:rPr lang="de-DE" altLang="de-DE" dirty="0" err="1"/>
              <a:t>can</a:t>
            </a:r>
            <a:r>
              <a:rPr lang="de-DE" altLang="de-DE" dirty="0"/>
              <a:t> </a:t>
            </a:r>
            <a:r>
              <a:rPr lang="de-DE" altLang="de-DE" dirty="0" err="1"/>
              <a:t>specialize</a:t>
            </a:r>
            <a:r>
              <a:rPr lang="de-DE" altLang="de-DE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de-DE" altLang="de-DE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Division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labor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origin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our</a:t>
            </a:r>
            <a:r>
              <a:rPr lang="de-DE" altLang="de-DE" dirty="0"/>
              <a:t> modern </a:t>
            </a:r>
            <a:r>
              <a:rPr lang="de-DE" altLang="de-DE" dirty="0" err="1"/>
              <a:t>professions</a:t>
            </a:r>
            <a:r>
              <a:rPr lang="de-DE" altLang="de-DE" dirty="0"/>
              <a:t>.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B039FB5-16CB-442B-9FD2-2A3999FD2EEB}"/>
              </a:ext>
            </a:extLst>
          </p:cNvPr>
          <p:cNvSpPr txBox="1">
            <a:spLocks/>
          </p:cNvSpPr>
          <p:nvPr/>
        </p:nvSpPr>
        <p:spPr>
          <a:xfrm>
            <a:off x="339725" y="57785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Division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labor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D3D8689-D344-4F34-B21A-7EE418CA7BFB}"/>
              </a:ext>
            </a:extLst>
          </p:cNvPr>
          <p:cNvSpPr txBox="1">
            <a:spLocks/>
          </p:cNvSpPr>
          <p:nvPr/>
        </p:nvSpPr>
        <p:spPr>
          <a:xfrm>
            <a:off x="339725" y="5870575"/>
            <a:ext cx="8380413" cy="833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economist</a:t>
            </a:r>
            <a:r>
              <a:rPr lang="de-DE" dirty="0"/>
              <a:t> Adam Smith,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division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labor</a:t>
            </a:r>
            <a:r>
              <a:rPr lang="de-DE" dirty="0"/>
              <a:t> in a </a:t>
            </a:r>
            <a:r>
              <a:rPr lang="de-DE" dirty="0" err="1"/>
              <a:t>society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contributers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wealth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nations</a:t>
            </a:r>
            <a:r>
              <a:rPr lang="de-DE" dirty="0"/>
              <a:t>.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00300"/>
            <a:ext cx="29083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8064-155C-4FFD-8EB8-09A5863C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48799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B53231-ACC5-4F1C-B22A-C8B0355A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95775" cy="32797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ea typeface="+mn-ea"/>
                <a:cs typeface="+mn-cs"/>
              </a:rPr>
              <a:t>A </a:t>
            </a:r>
            <a:r>
              <a:rPr lang="de-DE" dirty="0" err="1">
                <a:ea typeface="+mn-ea"/>
                <a:cs typeface="+mn-cs"/>
              </a:rPr>
              <a:t>market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model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is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used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to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visualize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how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the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forces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demand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and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supply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interact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and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determine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prices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and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quantities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sold</a:t>
            </a:r>
            <a:r>
              <a:rPr lang="de-DE" dirty="0">
                <a:ea typeface="+mn-ea"/>
                <a:cs typeface="+mn-cs"/>
              </a:rPr>
              <a:t> on a </a:t>
            </a:r>
            <a:r>
              <a:rPr lang="de-DE" dirty="0" err="1">
                <a:ea typeface="+mn-ea"/>
                <a:cs typeface="+mn-cs"/>
              </a:rPr>
              <a:t>market</a:t>
            </a:r>
            <a:r>
              <a:rPr lang="de-DE" dirty="0"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ea typeface="+mn-ea"/>
                <a:cs typeface="+mn-cs"/>
              </a:rPr>
              <a:t>In a </a:t>
            </a:r>
            <a:r>
              <a:rPr lang="de-DE" dirty="0" err="1">
                <a:ea typeface="+mn-ea"/>
                <a:cs typeface="+mn-cs"/>
              </a:rPr>
              <a:t>market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model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you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can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see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the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equilibrium</a:t>
            </a:r>
            <a:r>
              <a:rPr lang="de-DE" dirty="0">
                <a:ea typeface="+mn-ea"/>
                <a:cs typeface="+mn-cs"/>
              </a:rPr>
              <a:t> (</a:t>
            </a:r>
            <a:r>
              <a:rPr lang="de-DE" dirty="0" err="1">
                <a:ea typeface="+mn-ea"/>
                <a:cs typeface="+mn-cs"/>
              </a:rPr>
              <a:t>where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demand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curve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and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supply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curve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meet</a:t>
            </a:r>
            <a:r>
              <a:rPr lang="de-DE" dirty="0">
                <a:ea typeface="+mn-ea"/>
                <a:cs typeface="+mn-cs"/>
              </a:rPr>
              <a:t>).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C1A8992-EF71-419F-932F-24E44F71DDB5}"/>
              </a:ext>
            </a:extLst>
          </p:cNvPr>
          <p:cNvSpPr txBox="1">
            <a:spLocks/>
          </p:cNvSpPr>
          <p:nvPr/>
        </p:nvSpPr>
        <p:spPr>
          <a:xfrm>
            <a:off x="339725" y="57785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Market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39725" y="5870575"/>
            <a:ext cx="83804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The </a:t>
            </a:r>
            <a:r>
              <a:rPr lang="de-DE" altLang="de-DE" dirty="0" err="1"/>
              <a:t>market</a:t>
            </a:r>
            <a:r>
              <a:rPr lang="de-DE" altLang="de-DE" dirty="0"/>
              <a:t> </a:t>
            </a:r>
            <a:r>
              <a:rPr lang="de-DE" altLang="de-DE" dirty="0" err="1"/>
              <a:t>model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one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most</a:t>
            </a:r>
            <a:r>
              <a:rPr lang="de-DE" altLang="de-DE" dirty="0"/>
              <a:t> </a:t>
            </a:r>
            <a:r>
              <a:rPr lang="de-DE" altLang="de-DE" dirty="0" err="1"/>
              <a:t>important</a:t>
            </a:r>
            <a:r>
              <a:rPr lang="de-DE" altLang="de-DE" dirty="0"/>
              <a:t> </a:t>
            </a:r>
            <a:r>
              <a:rPr lang="de-DE" altLang="de-DE" dirty="0" err="1"/>
              <a:t>models</a:t>
            </a:r>
            <a:r>
              <a:rPr lang="de-DE" altLang="de-DE" dirty="0"/>
              <a:t> in Economics. </a:t>
            </a:r>
            <a:r>
              <a:rPr lang="de-DE" altLang="de-DE" dirty="0" err="1"/>
              <a:t>However</a:t>
            </a:r>
            <a:r>
              <a:rPr lang="de-DE" altLang="de-DE" dirty="0"/>
              <a:t> </a:t>
            </a: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often</a:t>
            </a:r>
            <a:r>
              <a:rPr lang="de-DE" altLang="de-DE" dirty="0"/>
              <a:t> </a:t>
            </a:r>
            <a:r>
              <a:rPr lang="de-DE" altLang="de-DE" dirty="0" err="1"/>
              <a:t>criticised</a:t>
            </a:r>
            <a:r>
              <a:rPr lang="de-DE" altLang="de-DE" dirty="0"/>
              <a:t>.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3101975"/>
            <a:ext cx="3208337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171575"/>
            <a:ext cx="24447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02DE1-D2BE-43CE-8C52-2B2D836B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4910138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4A52F-719D-418A-89F2-6A78AB0BD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65638" cy="32797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ea typeface="+mn-ea"/>
                <a:cs typeface="+mn-cs"/>
              </a:rPr>
              <a:t>Money </a:t>
            </a:r>
            <a:r>
              <a:rPr lang="de-DE" dirty="0" err="1">
                <a:ea typeface="+mn-ea"/>
                <a:cs typeface="+mn-cs"/>
              </a:rPr>
              <a:t>is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everything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you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can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use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for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payments</a:t>
            </a:r>
            <a:r>
              <a:rPr lang="de-DE" dirty="0"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ea typeface="+mn-ea"/>
                <a:cs typeface="+mn-cs"/>
              </a:rPr>
              <a:t>The </a:t>
            </a:r>
            <a:r>
              <a:rPr lang="de-DE" dirty="0" err="1">
                <a:ea typeface="+mn-ea"/>
                <a:cs typeface="+mn-cs"/>
              </a:rPr>
              <a:t>functions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money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include</a:t>
            </a:r>
            <a:r>
              <a:rPr lang="de-DE" dirty="0">
                <a:ea typeface="+mn-ea"/>
                <a:cs typeface="+mn-cs"/>
              </a:rPr>
              <a:t>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n-ea"/>
                <a:cs typeface="+mn-cs"/>
              </a:rPr>
              <a:t>Means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exchange</a:t>
            </a:r>
            <a:endParaRPr lang="de-DE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n-ea"/>
                <a:cs typeface="+mn-cs"/>
              </a:rPr>
              <a:t>Preservation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of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value</a:t>
            </a:r>
            <a:endParaRPr lang="de-DE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n-ea"/>
                <a:cs typeface="+mn-cs"/>
              </a:rPr>
              <a:t>Calculations</a:t>
            </a:r>
            <a:endParaRPr lang="de-DE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n-ea"/>
                <a:cs typeface="+mn-cs"/>
              </a:rPr>
              <a:t>Use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for</a:t>
            </a:r>
            <a:r>
              <a:rPr lang="de-DE" dirty="0">
                <a:ea typeface="+mn-ea"/>
                <a:cs typeface="+mn-cs"/>
              </a:rPr>
              <a:t> </a:t>
            </a:r>
            <a:r>
              <a:rPr lang="de-DE" dirty="0" err="1">
                <a:ea typeface="+mn-ea"/>
                <a:cs typeface="+mn-cs"/>
              </a:rPr>
              <a:t>financing</a:t>
            </a:r>
            <a:endParaRPr lang="de-DE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de-DE" dirty="0">
              <a:ea typeface="+mn-ea"/>
              <a:cs typeface="+mn-cs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566F712-B842-4453-9FF8-EF3B246DF5B0}"/>
              </a:ext>
            </a:extLst>
          </p:cNvPr>
          <p:cNvSpPr txBox="1">
            <a:spLocks/>
          </p:cNvSpPr>
          <p:nvPr/>
        </p:nvSpPr>
        <p:spPr>
          <a:xfrm>
            <a:off x="339725" y="57785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Money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39725" y="5870575"/>
            <a:ext cx="83804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Inflation </a:t>
            </a:r>
            <a:r>
              <a:rPr lang="de-DE" altLang="de-DE" dirty="0" err="1"/>
              <a:t>is</a:t>
            </a:r>
            <a:r>
              <a:rPr lang="de-DE" altLang="de-DE" dirty="0"/>
              <a:t> .... </a:t>
            </a:r>
            <a:r>
              <a:rPr lang="de-DE" altLang="de-DE" dirty="0" err="1"/>
              <a:t>when</a:t>
            </a:r>
            <a:r>
              <a:rPr lang="de-DE" altLang="de-DE" dirty="0"/>
              <a:t> </a:t>
            </a:r>
            <a:r>
              <a:rPr lang="de-DE" altLang="de-DE" dirty="0" err="1"/>
              <a:t>money</a:t>
            </a:r>
            <a:r>
              <a:rPr lang="de-DE" altLang="de-DE" dirty="0"/>
              <a:t> loses </a:t>
            </a:r>
            <a:r>
              <a:rPr lang="de-DE" altLang="de-DE" dirty="0" err="1"/>
              <a:t>value</a:t>
            </a:r>
            <a:r>
              <a:rPr lang="de-DE" altLang="de-DE" dirty="0"/>
              <a:t> (</a:t>
            </a:r>
            <a:r>
              <a:rPr lang="de-DE" altLang="de-DE" dirty="0" err="1"/>
              <a:t>its</a:t>
            </a:r>
            <a:r>
              <a:rPr lang="de-DE" altLang="de-DE" dirty="0"/>
              <a:t> </a:t>
            </a:r>
            <a:r>
              <a:rPr lang="de-DE" altLang="de-DE" dirty="0" err="1"/>
              <a:t>buying</a:t>
            </a:r>
            <a:r>
              <a:rPr lang="de-DE" altLang="de-DE" dirty="0"/>
              <a:t> power).</a:t>
            </a:r>
          </a:p>
        </p:txBody>
      </p:sp>
      <p:pic>
        <p:nvPicPr>
          <p:cNvPr id="7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897188"/>
            <a:ext cx="33940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50888"/>
            <a:ext cx="35004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4343A-3F51-416B-851E-A7558AE3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 err="1">
                <a:ea typeface="ＭＳ Ｐゴシック" charset="0"/>
              </a:rPr>
              <a:t>Economic</a:t>
            </a:r>
            <a:r>
              <a:rPr lang="de-DE" dirty="0">
                <a:ea typeface="ＭＳ Ｐゴシック" charset="0"/>
              </a:rPr>
              <a:t> Systems: Free Market Economy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0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/>
              <a:t>In a free market economic system all decisions are taken by private sector organisations.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9B89B6D-7875-419C-BAEF-18AF4849A6BC}"/>
              </a:ext>
            </a:extLst>
          </p:cNvPr>
          <p:cNvSpPr txBox="1">
            <a:spLocks/>
          </p:cNvSpPr>
          <p:nvPr/>
        </p:nvSpPr>
        <p:spPr>
          <a:xfrm>
            <a:off x="339725" y="4879975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39725" y="5870575"/>
            <a:ext cx="83804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de-DE" altLang="de-DE" dirty="0"/>
              <a:t>In a </a:t>
            </a:r>
            <a:r>
              <a:rPr lang="de-DE" altLang="de-DE" dirty="0" err="1"/>
              <a:t>free</a:t>
            </a:r>
            <a:r>
              <a:rPr lang="de-DE" altLang="de-DE" dirty="0"/>
              <a:t> </a:t>
            </a:r>
            <a:r>
              <a:rPr lang="de-DE" altLang="de-DE" dirty="0" err="1"/>
              <a:t>market</a:t>
            </a:r>
            <a:r>
              <a:rPr lang="de-DE" altLang="de-DE" dirty="0"/>
              <a:t> </a:t>
            </a:r>
            <a:r>
              <a:rPr lang="de-DE" altLang="de-DE" dirty="0" err="1"/>
              <a:t>system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role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government</a:t>
            </a:r>
            <a:r>
              <a:rPr lang="de-DE" altLang="de-DE" dirty="0"/>
              <a:t> </a:t>
            </a: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very</a:t>
            </a:r>
            <a:r>
              <a:rPr lang="de-DE" altLang="de-DE" dirty="0"/>
              <a:t> limited; </a:t>
            </a: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only</a:t>
            </a:r>
            <a:r>
              <a:rPr lang="de-DE" altLang="de-DE" dirty="0"/>
              <a:t> </a:t>
            </a:r>
            <a:r>
              <a:rPr lang="de-DE" altLang="de-DE" dirty="0" err="1"/>
              <a:t>provides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frame</a:t>
            </a:r>
            <a:r>
              <a:rPr lang="de-DE" altLang="de-DE" dirty="0"/>
              <a:t>.</a:t>
            </a:r>
          </a:p>
        </p:txBody>
      </p:sp>
      <p:pic>
        <p:nvPicPr>
          <p:cNvPr id="6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5907087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88418-642B-41F1-B32B-7FB03628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 err="1">
                <a:ea typeface="ＭＳ Ｐゴシック" charset="0"/>
              </a:rPr>
              <a:t>Economic</a:t>
            </a:r>
            <a:r>
              <a:rPr lang="de-DE" dirty="0">
                <a:ea typeface="ＭＳ Ｐゴシック" charset="0"/>
              </a:rPr>
              <a:t> Systems: Free Market Economy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01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/>
              <a:t>In a free market economic system all decisions are taken by private sector organisations.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C26C215-CA93-4616-8F89-0E4A24424DFB}"/>
              </a:ext>
            </a:extLst>
          </p:cNvPr>
          <p:cNvSpPr txBox="1">
            <a:spLocks/>
          </p:cNvSpPr>
          <p:nvPr/>
        </p:nvSpPr>
        <p:spPr>
          <a:xfrm>
            <a:off x="339725" y="4879975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>
                <a:ea typeface="+mj-ea"/>
                <a:cs typeface="+mj-cs"/>
              </a:rPr>
              <a:t>Example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39725" y="5870575"/>
            <a:ext cx="83804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de-DE" altLang="de-DE"/>
              <a:t>In a free market system the role for the government is very limited, it only provides the frame.</a:t>
            </a:r>
          </a:p>
        </p:txBody>
      </p:sp>
      <p:pic>
        <p:nvPicPr>
          <p:cNvPr id="6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5907087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larheit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657</Words>
  <Application>Microsoft Macintosh PowerPoint</Application>
  <PresentationFormat>Bildschirmpräsentation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Arial</vt:lpstr>
      <vt:lpstr>Klarheit</vt:lpstr>
      <vt:lpstr>Economics  Intro</vt:lpstr>
      <vt:lpstr>Example</vt:lpstr>
      <vt:lpstr>Example</vt:lpstr>
      <vt:lpstr>Example</vt:lpstr>
      <vt:lpstr>Example</vt:lpstr>
      <vt:lpstr>Example</vt:lpstr>
      <vt:lpstr>Example</vt:lpstr>
      <vt:lpstr>Economic Systems: Free Market Economy</vt:lpstr>
      <vt:lpstr>Economic Systems: Free Market Economy</vt:lpstr>
      <vt:lpstr>Economic Systems: Planned economic system</vt:lpstr>
      <vt:lpstr>Economic Systems: mixed systems</vt:lpstr>
      <vt:lpstr>Social partnership</vt:lpstr>
      <vt:lpstr>Business Cycle</vt:lpstr>
      <vt:lpstr>Goals of economic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Introduction</dc:title>
  <dc:creator>werner holzheu</dc:creator>
  <cp:lastModifiedBy>HOLZHEU Werner</cp:lastModifiedBy>
  <cp:revision>19</cp:revision>
  <cp:lastPrinted>2018-10-08T09:28:08Z</cp:lastPrinted>
  <dcterms:created xsi:type="dcterms:W3CDTF">2018-10-02T15:07:19Z</dcterms:created>
  <dcterms:modified xsi:type="dcterms:W3CDTF">2022-03-31T16:36:21Z</dcterms:modified>
</cp:coreProperties>
</file>