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notesMasterIdLst>
    <p:notesMasterId r:id="rId5"/>
  </p:notesMasterIdLst>
  <p:sldIdLst>
    <p:sldId id="269" r:id="rId2"/>
    <p:sldId id="271" r:id="rId3"/>
    <p:sldId id="273" r:id="rId4"/>
  </p:sldIdLst>
  <p:sldSz cx="9144000" cy="6858000" type="screen4x3"/>
  <p:notesSz cx="6858000" cy="9144000"/>
  <p:defaultTextStyle>
    <a:defPPr>
      <a:defRPr lang="de-DE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/>
    <p:restoredTop sz="94694"/>
  </p:normalViewPr>
  <p:slideViewPr>
    <p:cSldViewPr snapToGrid="0" snapToObjects="1">
      <p:cViewPr varScale="1">
        <p:scale>
          <a:sx n="109" d="100"/>
          <a:sy n="109" d="100"/>
        </p:scale>
        <p:origin x="168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>
            <a:extLst>
              <a:ext uri="{FF2B5EF4-FFF2-40B4-BE49-F238E27FC236}">
                <a16:creationId xmlns:a16="http://schemas.microsoft.com/office/drawing/2014/main" id="{B0A04A59-CE67-D53C-0C73-5FA90DC905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28DC664-F07D-BA22-CA38-B26521E1229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46F2F77-4BDB-0749-BA84-52E707FF312C}" type="datetimeFigureOut">
              <a:rPr lang="de-DE" altLang="de-DE"/>
              <a:pPr>
                <a:defRPr/>
              </a:pPr>
              <a:t>17.05.22</a:t>
            </a:fld>
            <a:endParaRPr lang="de-DE" alt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F7C24420-347A-173F-8CCF-CFC400F167B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9353CEAE-83E3-C62F-1A3A-2C418C3988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noProof="0"/>
              <a:t>Mastertextformat bearbeiten</a:t>
            </a:r>
          </a:p>
          <a:p>
            <a:pPr lvl="1"/>
            <a:r>
              <a:rPr lang="de-AT" altLang="de-DE" noProof="0"/>
              <a:t>Zweite Ebene</a:t>
            </a:r>
          </a:p>
          <a:p>
            <a:pPr lvl="2"/>
            <a:r>
              <a:rPr lang="de-AT" altLang="de-DE" noProof="0"/>
              <a:t>Dritte Ebene</a:t>
            </a:r>
          </a:p>
          <a:p>
            <a:pPr lvl="3"/>
            <a:r>
              <a:rPr lang="de-AT" altLang="de-DE" noProof="0"/>
              <a:t>Vierte Ebene</a:t>
            </a:r>
          </a:p>
          <a:p>
            <a:pPr lvl="4"/>
            <a:r>
              <a:rPr lang="de-AT" altLang="de-DE" noProof="0"/>
              <a:t>Fünfte Ebene</a:t>
            </a:r>
            <a:endParaRPr lang="de-DE" altLang="de-DE" noProof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450E8BB-16FF-501F-494F-15B4DE638A9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7ADB78F-01A4-4C92-E464-F04C64C8A2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7AF6728-44A5-D24F-B3E8-1918374F08E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/>
              <a:t>Master-Untertitelformat bearbeiten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57E5BC-ADCD-A322-4D4B-F620619F6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15742-5DB5-D842-A4F5-372F63C674F0}" type="datetimeFigureOut">
              <a:rPr lang="de-DE" altLang="de-DE"/>
              <a:pPr>
                <a:defRPr/>
              </a:pPr>
              <a:t>17.05.22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367006D-97BD-9B4E-2DB6-FAF96088B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4DC6CA9-47AE-B99F-2A21-FDBECFCB0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EB7A1-C0BF-A64A-8EEC-95991B50BAB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1784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40288E4-AB4A-76C5-C91C-ED5845BC6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23F0E-AE21-E343-9908-03A1E29443E7}" type="datetimeFigureOut">
              <a:rPr lang="de-DE" altLang="de-DE"/>
              <a:pPr>
                <a:defRPr/>
              </a:pPr>
              <a:t>17.05.22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66F5842-7D95-1307-D81E-0C390C32F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5A2AC4A-6B56-D033-358E-D813CB319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A292C-F0C9-1547-BDB1-358D53AE694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9647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391649E-5025-626D-D673-A116616B8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A253C-5B6A-4544-B6AC-652BA82A9CEE}" type="datetimeFigureOut">
              <a:rPr lang="de-DE" altLang="de-DE"/>
              <a:pPr>
                <a:defRPr/>
              </a:pPr>
              <a:t>17.05.22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8B42DD-C9C7-93C1-E7AB-042AC4D0E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744BE66-15F1-439B-996E-B93C695EF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1387B-3381-3C4F-A3E5-10C7B32D71E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75625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145A670-F504-BD67-8250-6EF2CF864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FEE4B-EE75-0E41-9E82-EF009502FAD3}" type="datetimeFigureOut">
              <a:rPr lang="de-DE" altLang="de-DE"/>
              <a:pPr>
                <a:defRPr/>
              </a:pPr>
              <a:t>17.05.22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A520E5-F758-BC86-0996-F9303C015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0519A77-8A0A-4A3C-7D37-126849D3A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EAF89-3AED-0F46-9463-083B55469F2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3881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F6755F3-6E52-26F8-E36C-561296816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A9D6C-93B2-8349-904E-7850FAFBAEE3}" type="datetimeFigureOut">
              <a:rPr lang="de-DE" altLang="de-DE"/>
              <a:pPr>
                <a:defRPr/>
              </a:pPr>
              <a:t>17.05.22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C76C3D2-E6DA-5E51-C4E4-33FC50DE4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EB5B8A0-99F8-2571-086A-20FD3B888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2FC82-77B3-5C4B-A758-F87D54F120B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7707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D034B03F-CB42-654C-50A2-959920C31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06793-FA12-D14D-9D6F-C01C5238A78E}" type="datetimeFigureOut">
              <a:rPr lang="de-DE" altLang="de-DE"/>
              <a:pPr>
                <a:defRPr/>
              </a:pPr>
              <a:t>17.05.22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7A413F96-F4F3-001F-0548-CE55A34F7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70E370D3-3951-F19C-BDAA-67FEC214A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EF0C9-D2F3-604F-82F6-4D82307BD60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41758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95463D83-34AE-4189-A2B3-BB66577EA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D9EFA-A77E-FA44-A3D0-C8E52234D2A2}" type="datetimeFigureOut">
              <a:rPr lang="de-DE" altLang="de-DE"/>
              <a:pPr>
                <a:defRPr/>
              </a:pPr>
              <a:t>17.05.22</a:t>
            </a:fld>
            <a:endParaRPr lang="de-DE" alt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FC96CCBD-5F52-7F2F-1763-E1050EC8F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F2ECA0AE-BB68-E125-43D5-512BBA9F2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5FA31-158E-1943-B878-1B09AF304E9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86592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546BEE75-DBD8-7787-3018-A03CF2470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4BE3E-D32D-274F-8003-2CDB44AE240B}" type="datetimeFigureOut">
              <a:rPr lang="de-DE" altLang="de-DE"/>
              <a:pPr>
                <a:defRPr/>
              </a:pPr>
              <a:t>17.05.22</a:t>
            </a:fld>
            <a:endParaRPr lang="de-DE" altLang="de-DE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90B904F8-4068-5135-EC44-BEA85875B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8FE99693-320D-2055-900F-4362CE936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D4288-80FF-2C47-9D6C-0B7C95CFE0B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08872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E7287EED-625C-73E3-58EF-CAC5046B0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B896B-74D7-7A4E-88D4-C4FE26AA32AF}" type="datetimeFigureOut">
              <a:rPr lang="de-DE" altLang="de-DE"/>
              <a:pPr>
                <a:defRPr/>
              </a:pPr>
              <a:t>17.05.22</a:t>
            </a:fld>
            <a:endParaRPr lang="de-DE" alt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E4834F26-9C80-6C12-C9A6-E50E9BB28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22EE069C-8007-A32A-1C29-9977426E6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5A9CD-29AE-B54B-93E1-E34A42E8ACE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48725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2D154A4B-996E-CBF8-38A4-DC167EAEE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6CCB4-BB12-B143-ABC6-C6F20C328BC4}" type="datetimeFigureOut">
              <a:rPr lang="de-DE" altLang="de-DE"/>
              <a:pPr>
                <a:defRPr/>
              </a:pPr>
              <a:t>17.05.22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35C33CF0-E0F8-647E-EE51-0D0E83BA6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0691BC5E-2A8B-327F-AD4F-210F581DB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56B9A-5967-D247-849D-5461B3DAA80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75034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83EE83E0-01AA-9163-BBDC-F7016F380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A19E3-D82D-F34F-AB62-0B8596D51FA2}" type="datetimeFigureOut">
              <a:rPr lang="de-DE" altLang="de-DE"/>
              <a:pPr>
                <a:defRPr/>
              </a:pPr>
              <a:t>17.05.22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ACB8296B-E361-101B-066B-8B7CF7514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A15659DF-15D3-5D98-4C55-CDB4CF990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7DB59-FD0C-BB40-855C-3B421F9521C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12403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>
            <a:extLst>
              <a:ext uri="{FF2B5EF4-FFF2-40B4-BE49-F238E27FC236}">
                <a16:creationId xmlns:a16="http://schemas.microsoft.com/office/drawing/2014/main" id="{40C39BF3-9FAE-6660-4DD0-E8766C8AAF8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Mastertitelformat bearbeiten</a:t>
            </a:r>
            <a:endParaRPr lang="de-DE" altLang="de-DE"/>
          </a:p>
        </p:txBody>
      </p:sp>
      <p:sp>
        <p:nvSpPr>
          <p:cNvPr id="1027" name="Textplatzhalter 2">
            <a:extLst>
              <a:ext uri="{FF2B5EF4-FFF2-40B4-BE49-F238E27FC236}">
                <a16:creationId xmlns:a16="http://schemas.microsoft.com/office/drawing/2014/main" id="{F43AD88C-6190-D592-CFE9-5413A57037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Mastertextformat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  <a:endParaRPr lang="de-DE" alt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90F233B-A4A2-651D-58A2-654045DF8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3F4D67A-B3E2-6F4C-886B-046D73BF5ABB}" type="datetimeFigureOut">
              <a:rPr lang="de-DE" altLang="de-DE"/>
              <a:pPr>
                <a:defRPr/>
              </a:pPr>
              <a:t>17.05.22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BD4444E-8A9A-BF0D-4F55-265F851A0E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1F1A83-BD50-56A8-C2FC-BA9FF3602A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2A199C6-7505-DD46-A56F-0599DE53305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5198F47F-73A7-F314-9E40-B3DFB6A3BF00}"/>
              </a:ext>
            </a:extLst>
          </p:cNvPr>
          <p:cNvSpPr txBox="1"/>
          <p:nvPr/>
        </p:nvSpPr>
        <p:spPr>
          <a:xfrm>
            <a:off x="0" y="0"/>
            <a:ext cx="3317875" cy="3381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sz="1600" dirty="0">
                <a:latin typeface="+mj-lt"/>
                <a:ea typeface="ＭＳ Ｐゴシック" charset="0"/>
                <a:cs typeface="Chalkduster"/>
              </a:rPr>
              <a:t>Management Grundlagen</a:t>
            </a:r>
          </a:p>
        </p:txBody>
      </p:sp>
      <p:sp>
        <p:nvSpPr>
          <p:cNvPr id="15362" name="Textfeld 2">
            <a:extLst>
              <a:ext uri="{FF2B5EF4-FFF2-40B4-BE49-F238E27FC236}">
                <a16:creationId xmlns:a16="http://schemas.microsoft.com/office/drawing/2014/main" id="{83A8C724-3EEB-355B-54D7-CBA55B4A8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7875" y="0"/>
            <a:ext cx="5826125" cy="33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800"/>
              <a:t>Ziel/Kompetenzen: 	&gt;Management Grundlagen beschreiben können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800"/>
              <a:t>		&gt;Managementfunktionen erklären können</a:t>
            </a:r>
            <a:endParaRPr lang="de-AT" altLang="de-DE" sz="800"/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1EE0E725-6B51-0E2D-6B4E-A1E7D781CC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6838"/>
            <a:ext cx="34798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 4">
            <a:extLst>
              <a:ext uri="{FF2B5EF4-FFF2-40B4-BE49-F238E27FC236}">
                <a16:creationId xmlns:a16="http://schemas.microsoft.com/office/drawing/2014/main" id="{DE61F326-E94A-623F-B23C-657E17BDA2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38488"/>
            <a:ext cx="3479800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 5">
            <a:extLst>
              <a:ext uri="{FF2B5EF4-FFF2-40B4-BE49-F238E27FC236}">
                <a16:creationId xmlns:a16="http://schemas.microsoft.com/office/drawing/2014/main" id="{D5074F1E-9C46-3CE7-3E7C-3EB7035B4D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94288"/>
            <a:ext cx="34798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Tabelle 15">
            <a:extLst>
              <a:ext uri="{FF2B5EF4-FFF2-40B4-BE49-F238E27FC236}">
                <a16:creationId xmlns:a16="http://schemas.microsoft.com/office/drawing/2014/main" id="{B523203F-16D6-30B0-934D-DB2CBC36A99E}"/>
              </a:ext>
            </a:extLst>
          </p:cNvPr>
          <p:cNvGraphicFramePr>
            <a:graphicFrameLocks noGrp="1"/>
          </p:cNvGraphicFramePr>
          <p:nvPr/>
        </p:nvGraphicFramePr>
        <p:xfrm>
          <a:off x="0" y="406400"/>
          <a:ext cx="9144000" cy="674690"/>
        </p:xfrm>
        <a:graphic>
          <a:graphicData uri="http://schemas.openxmlformats.org/drawingml/2006/table">
            <a:tbl>
              <a:tblPr/>
              <a:tblGrid>
                <a:gridCol w="1428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15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4938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Management Orientierung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9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Shareholder Value Management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Begründer: Rappaport; Interessen des Shareholders </a:t>
                      </a: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sollen im Vordergrund stehen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9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Focus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Focus auf Gewinn und Unternehmenswert (z.B. Aktienkurse), andere Stakeholder wie Kunde oder Mitarbeiter untergeordnete Bedeutung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9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Umsetzung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Bonus bei Zielerreichung z.B. Erhöhung des Gewinn pro Aktie (Earning per Share)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49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Kritik: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Ansprüche anderer Stakeholder werden vernachlässigt, ethische Kritik, Qualität u Kundenzufriedenheit leiden &gt; Kritik führe zu Entwicklung von Normativen Ansatz z.B. St Galler Modell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5" name="Tabelle 34">
            <a:extLst>
              <a:ext uri="{FF2B5EF4-FFF2-40B4-BE49-F238E27FC236}">
                <a16:creationId xmlns:a16="http://schemas.microsoft.com/office/drawing/2014/main" id="{5D85B507-6694-4086-C667-70E035A3E789}"/>
              </a:ext>
            </a:extLst>
          </p:cNvPr>
          <p:cNvGraphicFramePr>
            <a:graphicFrameLocks noGrp="1"/>
          </p:cNvGraphicFramePr>
          <p:nvPr/>
        </p:nvGraphicFramePr>
        <p:xfrm>
          <a:off x="3771900" y="3614738"/>
          <a:ext cx="5159375" cy="3203575"/>
        </p:xfrm>
        <a:graphic>
          <a:graphicData uri="http://schemas.openxmlformats.org/drawingml/2006/table">
            <a:tbl>
              <a:tblPr/>
              <a:tblGrid>
                <a:gridCol w="1068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4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7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4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0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Planen</a:t>
                      </a:r>
                    </a:p>
                  </a:txBody>
                  <a:tcPr marL="12700" marR="12700" marT="1269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8E2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Entscheiden</a:t>
                      </a:r>
                    </a:p>
                  </a:txBody>
                  <a:tcPr marL="12700" marR="12700" marT="1269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Steuern &amp; Organisieren</a:t>
                      </a:r>
                    </a:p>
                  </a:txBody>
                  <a:tcPr marL="12700" marR="12700" marT="1269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6DC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Kontrollieren</a:t>
                      </a:r>
                    </a:p>
                  </a:txBody>
                  <a:tcPr marL="12700" marR="12700" marT="1269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67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Formulierung von Zielen 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7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nach SMART Kriterien (specific, measurable, attractive, realistic, time);</a:t>
                      </a:r>
                    </a:p>
                  </a:txBody>
                  <a:tcPr marL="12700" marR="12700" marT="1269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Treffen von Entscheidungen im Hinblick auf Ziele, beste Handlungsalternativen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Entscheidungsprozess: </a:t>
                      </a: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Problemdefinition &gt; Kriterien festlegen &gt; Handlungsalternativen finden &gt; Bewertung der Alternativen &gt; Entscheiden</a:t>
                      </a:r>
                    </a:p>
                  </a:txBody>
                  <a:tcPr marL="12700" marR="12700" marT="1269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Organisieren: 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&gt; Aufbauorganisation:</a:t>
                      </a: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regelt die Verteilung von Aufgaben an Mitarbeiter und Abteilungen 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&gt; Ablauforganisation:</a:t>
                      </a: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regelt den Ablauf der Aufgaben</a:t>
                      </a:r>
                    </a:p>
                  </a:txBody>
                  <a:tcPr marL="12700" marR="12700" marT="1269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Beurteilung </a:t>
                      </a: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der umgesetzten Maßnahmen, Korrektivmaßnahmen</a:t>
                      </a:r>
                    </a:p>
                  </a:txBody>
                  <a:tcPr marL="12700" marR="12700" marT="1269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63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Tools des strategischen Managements (s. Tools)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7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&gt; Analyse der Umwelt (z.B. Pest Analyse), Analyse der 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Branche (5 Forces) (extern)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&gt; Analyse der Stärken und Schwächen (intern)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&gt; SWOT (extern &amp; intern)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7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&gt; Entwicklung der Strategien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z.B. Wachstum (Porter)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7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Integrierte Modelle u. Systeme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7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„Balanced Scorecard“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7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St. Galler Mgmt. Modell</a:t>
                      </a:r>
                    </a:p>
                  </a:txBody>
                  <a:tcPr marL="12700" marR="12700" marT="1269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Entscheidungen: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Intuitiv 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oder Rational 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auf Bais von Tools: 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Tools des operativen Managements (s. Tools)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Scoring Methode (Punktebewertung)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7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Ishikawa Diagramm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7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Investitionsrechenverfahren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(Rentabilitätsmethode, Amortisationsverfahren)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Organisationstools: 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Aufbauorganisation (Wer) : Abteilungen, Wer ist zuständig,     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Aufgaben, Stellen, Abteilungen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Organisationen: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Funktionale Organisation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Divisional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Mehrlinien-, Matrixorganisation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Ablauforganisation (Wie): Beschreibung von Prozessen (Flow charts)</a:t>
                      </a:r>
                    </a:p>
                  </a:txBody>
                  <a:tcPr marL="12700" marR="12700" marT="1269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Kontrolltools: 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7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&gt; Abweichungsanalyse, 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&gt; Soll-Ist Vergleich und 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und anschließend: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entsprechende Kommunikation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69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6" name="Tabelle 35">
            <a:extLst>
              <a:ext uri="{FF2B5EF4-FFF2-40B4-BE49-F238E27FC236}">
                <a16:creationId xmlns:a16="http://schemas.microsoft.com/office/drawing/2014/main" id="{A8C8339F-DFF5-7ECE-845B-608BE8528C89}"/>
              </a:ext>
            </a:extLst>
          </p:cNvPr>
          <p:cNvGraphicFramePr>
            <a:graphicFrameLocks noGrp="1"/>
          </p:cNvGraphicFramePr>
          <p:nvPr/>
        </p:nvGraphicFramePr>
        <p:xfrm>
          <a:off x="3800475" y="1543050"/>
          <a:ext cx="5130800" cy="1595439"/>
        </p:xfrm>
        <a:graphic>
          <a:graphicData uri="http://schemas.openxmlformats.org/drawingml/2006/table">
            <a:tbl>
              <a:tblPr/>
              <a:tblGrid>
                <a:gridCol w="1063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6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6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7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684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708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Vision</a:t>
                      </a:r>
                    </a:p>
                  </a:txBody>
                  <a:tcPr marL="12700" marR="12700" marT="1270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Mission </a:t>
                      </a:r>
                    </a:p>
                  </a:txBody>
                  <a:tcPr marL="12700" marR="12700" marT="1270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Unternehmensphilosophie</a:t>
                      </a:r>
                    </a:p>
                  </a:txBody>
                  <a:tcPr marL="12700" marR="12700" marT="1270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Unternehmensziele</a:t>
                      </a:r>
                    </a:p>
                  </a:txBody>
                  <a:tcPr marL="12700" marR="12700" marT="1270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99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Wohin Will das Unternehmen? </a:t>
                      </a: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(Vorstellungsbild der angestrebten Zukunft)</a:t>
                      </a:r>
                    </a:p>
                  </a:txBody>
                  <a:tcPr marL="12700" marR="12700" marT="1270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Warum existiert </a:t>
                      </a: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das Unternehmen? Was ist der Auftrag?</a:t>
                      </a:r>
                    </a:p>
                  </a:txBody>
                  <a:tcPr marL="12700" marR="12700" marT="1270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Welche Werte sind dem Unternehmen </a:t>
                      </a: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wichtig? (...sind Grundlagen des alltäglichen Handelns)</a:t>
                      </a:r>
                    </a:p>
                  </a:txBody>
                  <a:tcPr marL="12700" marR="12700" marT="1270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Sie beschreiben einen in der </a:t>
                      </a:r>
                      <a:r>
                        <a:rPr kumimoji="0" lang="de-DE" altLang="de-DE" sz="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Zukunft angestrebten Zustand </a:t>
                      </a: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oder daraus abgeleitete Ziele (</a:t>
                      </a:r>
                      <a:r>
                        <a:rPr kumimoji="0" lang="de-DE" altLang="de-DE" sz="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SMART </a:t>
                      </a:r>
                      <a:r>
                        <a:rPr kumimoji="0" lang="mr-IN" altLang="de-DE" sz="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–</a:t>
                      </a:r>
                      <a:r>
                        <a:rPr kumimoji="0" lang="de-DE" altLang="de-DE" sz="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Kriterien)</a:t>
                      </a:r>
                    </a:p>
                  </a:txBody>
                  <a:tcPr marL="12700" marR="12700" marT="1270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36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z.B. Mc Donalds .. To be the worlds best quick-service restaurang"</a:t>
                      </a:r>
                    </a:p>
                  </a:txBody>
                  <a:tcPr marL="12700" marR="12700" marT="1270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z.B Tui: "Wir wollen möglichst viele Menschen Urlaub ermöglichen, wie an neue Ziele, und sie zum lächeln bringen"</a:t>
                      </a:r>
                    </a:p>
                  </a:txBody>
                  <a:tcPr marL="12700" marR="12700" marT="1270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z.B.Weltweitwandern: wertschätzende Begegnung von Menschen ... versus Lidl: Überwachungsskandal Bespitzelung von Mitarbeitern</a:t>
                      </a:r>
                    </a:p>
                  </a:txBody>
                  <a:tcPr marL="12700" marR="12700" marT="1270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0" marR="12700" marT="1270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strategisch: langfristiges Ziel (smart): Aufbau einer europaweiten Hotelgäste für junge Gäste in 5 Jahren                operativ: Nächtigung von deutschen Gästen um 3% im nächsten Jahr steigern</a:t>
                      </a:r>
                    </a:p>
                  </a:txBody>
                  <a:tcPr marL="12700" marR="12700" marT="1270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7" name="Tabelle 36">
            <a:extLst>
              <a:ext uri="{FF2B5EF4-FFF2-40B4-BE49-F238E27FC236}">
                <a16:creationId xmlns:a16="http://schemas.microsoft.com/office/drawing/2014/main" id="{1D3B5C41-ED44-A074-6F81-7EE1737C1B12}"/>
              </a:ext>
            </a:extLst>
          </p:cNvPr>
          <p:cNvGraphicFramePr>
            <a:graphicFrameLocks noGrp="1"/>
          </p:cNvGraphicFramePr>
          <p:nvPr/>
        </p:nvGraphicFramePr>
        <p:xfrm>
          <a:off x="3800475" y="1274763"/>
          <a:ext cx="5130800" cy="227012"/>
        </p:xfrm>
        <a:graphic>
          <a:graphicData uri="http://schemas.openxmlformats.org/drawingml/2006/table">
            <a:tbl>
              <a:tblPr/>
              <a:tblGrid>
                <a:gridCol w="1025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5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70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Unternehmensleitbild</a:t>
                      </a:r>
                    </a:p>
                  </a:txBody>
                  <a:tcPr marL="12700" marR="12700" marT="127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schriftliche Dokumentation von Vision, Mission, Werten und Normen und Unternehmenszielen eines Unternehmens ... Zur Orientierung aller am Unternehmen beteiligten, .... Unterstützt bessere Identifikation</a:t>
                      </a:r>
                    </a:p>
                  </a:txBody>
                  <a:tcPr marL="12700" marR="12700" marT="127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" name="Tabelle 37">
            <a:extLst>
              <a:ext uri="{FF2B5EF4-FFF2-40B4-BE49-F238E27FC236}">
                <a16:creationId xmlns:a16="http://schemas.microsoft.com/office/drawing/2014/main" id="{9AC91889-6CD5-3AB8-9610-D1BF85C3A935}"/>
              </a:ext>
            </a:extLst>
          </p:cNvPr>
          <p:cNvGraphicFramePr>
            <a:graphicFrameLocks noGrp="1"/>
          </p:cNvGraphicFramePr>
          <p:nvPr/>
        </p:nvGraphicFramePr>
        <p:xfrm>
          <a:off x="3800475" y="3135313"/>
          <a:ext cx="5130800" cy="439737"/>
        </p:xfrm>
        <a:graphic>
          <a:graphicData uri="http://schemas.openxmlformats.org/drawingml/2006/table">
            <a:tbl>
              <a:tblPr/>
              <a:tblGrid>
                <a:gridCol w="107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97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Umsetzung strategisch und operativ durch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Managementfunktionen</a:t>
                      </a:r>
                    </a:p>
                  </a:txBody>
                  <a:tcPr marL="12700" marR="12700" marT="127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Die im </a:t>
                      </a:r>
                      <a:r>
                        <a:rPr kumimoji="0" lang="de-DE" altLang="de-DE" sz="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normativen</a:t>
                      </a: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Management </a:t>
                      </a:r>
                      <a:r>
                        <a:rPr kumimoji="0" lang="de-DE" altLang="de-DE" sz="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definierten Leitsätze.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Diese sollen durch das </a:t>
                      </a:r>
                      <a:r>
                        <a:rPr kumimoji="0" lang="de-DE" altLang="de-DE" sz="7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strategische (langfristige) </a:t>
                      </a: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und </a:t>
                      </a:r>
                      <a:r>
                        <a:rPr kumimoji="0" lang="de-DE" altLang="de-DE" sz="7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operative (kurzfristige</a:t>
                      </a:r>
                      <a:r>
                        <a:rPr kumimoji="0" lang="de-DE" altLang="de-DE" sz="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) </a:t>
                      </a: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Management umgesetzt werden: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Strategisches Management: </a:t>
                      </a: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„die richtigen Dinge tun“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Operatives Management </a:t>
                      </a: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„die Dinge richtig tun“</a:t>
                      </a:r>
                    </a:p>
                  </a:txBody>
                  <a:tcPr marL="12700" marR="12700" marT="1270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68CDDCD9-6699-436A-1551-093B90FA5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60463"/>
            <a:ext cx="16605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/>
              <a:t>3 Ebenen des Managements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feld 33">
            <a:extLst>
              <a:ext uri="{FF2B5EF4-FFF2-40B4-BE49-F238E27FC236}">
                <a16:creationId xmlns:a16="http://schemas.microsoft.com/office/drawing/2014/main" id="{B8754131-4340-24EE-A67E-3BB64462F2DB}"/>
              </a:ext>
            </a:extLst>
          </p:cNvPr>
          <p:cNvSpPr txBox="1"/>
          <p:nvPr/>
        </p:nvSpPr>
        <p:spPr>
          <a:xfrm>
            <a:off x="0" y="0"/>
            <a:ext cx="3746500" cy="5238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sz="1400" dirty="0">
                <a:latin typeface="+mj-lt"/>
                <a:ea typeface="ＭＳ Ｐゴシック" charset="0"/>
                <a:cs typeface="Chalkduster"/>
              </a:rPr>
              <a:t>Planen &amp; Entscheiden: Management Konzepte und Integrierte Modelle / Systeme</a:t>
            </a:r>
          </a:p>
        </p:txBody>
      </p:sp>
      <p:sp>
        <p:nvSpPr>
          <p:cNvPr id="16386" name="Textfeld 34">
            <a:extLst>
              <a:ext uri="{FF2B5EF4-FFF2-40B4-BE49-F238E27FC236}">
                <a16:creationId xmlns:a16="http://schemas.microsoft.com/office/drawing/2014/main" id="{7825E196-A263-4D51-68B3-FDE70915B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6500" y="0"/>
            <a:ext cx="53975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800"/>
              <a:t>Ziel/Kompetenzen: 	&gt; Unterschiedliche Managementkonzepte erkennen können, beschreiben können und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800"/>
              <a:t>		&gt; Einsatzmöglichkeiten vorschlagen können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800"/>
              <a:t>		&gt; Integrierte Management Modelle (St. Gallen) und Systeme (Balanced Scorecard erklären können</a:t>
            </a:r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ABCF3280-0DC1-FFAC-7666-D1925BA2E9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75" y="4978400"/>
            <a:ext cx="2657475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 3">
            <a:extLst>
              <a:ext uri="{FF2B5EF4-FFF2-40B4-BE49-F238E27FC236}">
                <a16:creationId xmlns:a16="http://schemas.microsoft.com/office/drawing/2014/main" id="{23DDD28E-186A-505C-8D0B-F7768F851E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63" y="774700"/>
            <a:ext cx="349567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 1">
            <a:extLst>
              <a:ext uri="{FF2B5EF4-FFF2-40B4-BE49-F238E27FC236}">
                <a16:creationId xmlns:a16="http://schemas.microsoft.com/office/drawing/2014/main" id="{697A213C-5CD8-49F1-21AC-8C79C76C28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075" y="2727325"/>
            <a:ext cx="2657475" cy="1760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DD10F86D-B0EE-25BE-4146-95AD3D6D1A38}"/>
              </a:ext>
            </a:extLst>
          </p:cNvPr>
          <p:cNvGraphicFramePr>
            <a:graphicFrameLocks noGrp="1"/>
          </p:cNvGraphicFramePr>
          <p:nvPr/>
        </p:nvGraphicFramePr>
        <p:xfrm>
          <a:off x="4868863" y="2749550"/>
          <a:ext cx="1517650" cy="1476375"/>
        </p:xfrm>
        <a:graphic>
          <a:graphicData uri="http://schemas.openxmlformats.org/drawingml/2006/table">
            <a:tbl>
              <a:tblPr/>
              <a:tblGrid>
                <a:gridCol w="151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763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Balanced Scorecard: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(z.B. bei Spar oder bei IBM)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Ab 1990 Studie von Harvard Prof. Kaplan &amp; Norton entwickelt.: 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Unterstützung der materiellen Aspekte 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(Finanzziele </a:t>
                      </a: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z.B. Return on Investment ROI, Umsatzwachstum, 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durch nicht materielle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z.B. </a:t>
                      </a:r>
                      <a:r>
                        <a:rPr kumimoji="0" lang="de-DE" altLang="de-DE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Kunden, Prozesse und Lernen/Mitarbeiter </a:t>
                      </a: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(Kundenzufriedenheit)</a:t>
                      </a:r>
                      <a:endParaRPr kumimoji="0" lang="de-DE" altLang="de-DE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708" marR="12708" marT="1270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1ADF31B8-4F5A-B56E-B1C7-63BFA83E18D4}"/>
              </a:ext>
            </a:extLst>
          </p:cNvPr>
          <p:cNvGraphicFramePr>
            <a:graphicFrameLocks noGrp="1"/>
          </p:cNvGraphicFramePr>
          <p:nvPr/>
        </p:nvGraphicFramePr>
        <p:xfrm>
          <a:off x="4794250" y="4625975"/>
          <a:ext cx="1352550" cy="2208213"/>
        </p:xfrm>
        <a:graphic>
          <a:graphicData uri="http://schemas.openxmlformats.org/drawingml/2006/table">
            <a:tbl>
              <a:tblPr/>
              <a:tblGrid>
                <a:gridCol w="1352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082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St. Galler Management Modell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(Unternehmen: z.B. J. </a:t>
                      </a:r>
                      <a:r>
                        <a:rPr kumimoji="0" lang="de-DE" altLang="de-DE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Zotter</a:t>
                      </a:r>
                      <a:r>
                        <a:rPr kumimoji="0" lang="de-DE" alt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)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Ab 1960er entwickelte die Uni St. Gallen (Ulrich: Begründer der systemorientierten Management Lehre) einen Managementbezugsrahmen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3 Ebenen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Normativ, Strategisch, Operativ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6 Grundkategorien: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 Umweltsphären, 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 Stakeholder, 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3 deren Interessen (</a:t>
                      </a:r>
                      <a:r>
                        <a:rPr kumimoji="0" lang="de-DE" altLang="de-DE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Int.akt</a:t>
                      </a:r>
                      <a:r>
                        <a:rPr kumimoji="0" lang="de-DE" altLang="de-DE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.)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4 Prozesse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5 Ordnungsmodi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6 Entwicklungsmodi</a:t>
                      </a:r>
                    </a:p>
                  </a:txBody>
                  <a:tcPr marL="12700" marR="12700" marT="1270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F0687BFF-5D0D-C722-CA4B-7025AD59BB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812800"/>
          <a:ext cx="4722813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9" name="Dokument" r:id="rId6" imgW="11480800" imgH="15036800" progId="Word.Document.12">
                  <p:embed/>
                </p:oleObj>
              </mc:Choice>
              <mc:Fallback>
                <p:oleObj name="Dokument" r:id="rId6" imgW="11480800" imgH="15036800" progId="Word.Document.12">
                  <p:embed/>
                  <p:pic>
                    <p:nvPicPr>
                      <p:cNvPr id="0" name="Objek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12800"/>
                        <a:ext cx="4722813" cy="601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Bild 4">
            <a:extLst>
              <a:ext uri="{FF2B5EF4-FFF2-40B4-BE49-F238E27FC236}">
                <a16:creationId xmlns:a16="http://schemas.microsoft.com/office/drawing/2014/main" id="{50EF8BE3-F8B0-75AB-8F21-5E4B4B67E1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350" y="1316038"/>
            <a:ext cx="242888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 5">
            <a:extLst>
              <a:ext uri="{FF2B5EF4-FFF2-40B4-BE49-F238E27FC236}">
                <a16:creationId xmlns:a16="http://schemas.microsoft.com/office/drawing/2014/main" id="{AA2BA570-2B31-A9CC-1C4B-0BF30C6742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63" y="1808163"/>
            <a:ext cx="542925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 6">
            <a:extLst>
              <a:ext uri="{FF2B5EF4-FFF2-40B4-BE49-F238E27FC236}">
                <a16:creationId xmlns:a16="http://schemas.microsoft.com/office/drawing/2014/main" id="{006DC6F3-8BE1-1D5E-99D9-C2B368502FE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700" y="4640263"/>
            <a:ext cx="762000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d 10">
            <a:extLst>
              <a:ext uri="{FF2B5EF4-FFF2-40B4-BE49-F238E27FC236}">
                <a16:creationId xmlns:a16="http://schemas.microsoft.com/office/drawing/2014/main" id="{5D1A6A56-F170-7444-DE75-E072AE60DF6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63" y="5370513"/>
            <a:ext cx="542925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Bild 11">
            <a:extLst>
              <a:ext uri="{FF2B5EF4-FFF2-40B4-BE49-F238E27FC236}">
                <a16:creationId xmlns:a16="http://schemas.microsoft.com/office/drawing/2014/main" id="{4F564D38-40F5-B1B2-4C30-C3FA9C26A85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63" y="4502150"/>
            <a:ext cx="4953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Bild 12">
            <a:extLst>
              <a:ext uri="{FF2B5EF4-FFF2-40B4-BE49-F238E27FC236}">
                <a16:creationId xmlns:a16="http://schemas.microsoft.com/office/drawing/2014/main" id="{7449CD93-9F60-B735-A9E3-A3E1E4C7DB5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463" y="3800475"/>
            <a:ext cx="292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Bild 13">
            <a:extLst>
              <a:ext uri="{FF2B5EF4-FFF2-40B4-BE49-F238E27FC236}">
                <a16:creationId xmlns:a16="http://schemas.microsoft.com/office/drawing/2014/main" id="{F85815BD-F1ED-3AEC-D78F-5B653014B0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488" y="2733675"/>
            <a:ext cx="5080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Bild 14">
            <a:extLst>
              <a:ext uri="{FF2B5EF4-FFF2-40B4-BE49-F238E27FC236}">
                <a16:creationId xmlns:a16="http://schemas.microsoft.com/office/drawing/2014/main" id="{ED3BBE0F-552D-20F0-FF3B-6C23E25B96E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3" y="3451225"/>
            <a:ext cx="2381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d 15">
            <a:extLst>
              <a:ext uri="{FF2B5EF4-FFF2-40B4-BE49-F238E27FC236}">
                <a16:creationId xmlns:a16="http://schemas.microsoft.com/office/drawing/2014/main" id="{32118274-F82E-5516-FC93-5DF6C442B83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5964238"/>
            <a:ext cx="45085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Bild 18">
            <a:extLst>
              <a:ext uri="{FF2B5EF4-FFF2-40B4-BE49-F238E27FC236}">
                <a16:creationId xmlns:a16="http://schemas.microsoft.com/office/drawing/2014/main" id="{6A782F0D-2EE2-D03D-85BB-FD5D74FEA20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063" y="2911475"/>
            <a:ext cx="312737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Bild 16">
            <a:extLst>
              <a:ext uri="{FF2B5EF4-FFF2-40B4-BE49-F238E27FC236}">
                <a16:creationId xmlns:a16="http://schemas.microsoft.com/office/drawing/2014/main" id="{331861AE-08B1-367C-6BA5-85A9F453478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264275"/>
            <a:ext cx="298450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Bild 17">
            <a:extLst>
              <a:ext uri="{FF2B5EF4-FFF2-40B4-BE49-F238E27FC236}">
                <a16:creationId xmlns:a16="http://schemas.microsoft.com/office/drawing/2014/main" id="{0D4349D1-8660-3471-8432-61B8683AA4F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263" y="903288"/>
            <a:ext cx="527050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Bild 19">
            <a:extLst>
              <a:ext uri="{FF2B5EF4-FFF2-40B4-BE49-F238E27FC236}">
                <a16:creationId xmlns:a16="http://schemas.microsoft.com/office/drawing/2014/main" id="{2F50C16C-CE66-9208-1065-F0DBBFFC3E7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813" y="1260475"/>
            <a:ext cx="33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Bild 20">
            <a:extLst>
              <a:ext uri="{FF2B5EF4-FFF2-40B4-BE49-F238E27FC236}">
                <a16:creationId xmlns:a16="http://schemas.microsoft.com/office/drawing/2014/main" id="{0984FD1D-233A-7BC1-BCB8-F5C92AE655C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63" y="1582738"/>
            <a:ext cx="512762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0DF34BB9-11D1-1886-0324-80DD0D8AE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2925"/>
            <a:ext cx="13922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b="1"/>
              <a:t>Managementkonzepte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A88163F8-2F59-2B29-85C6-2ED0A3703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8850" y="471488"/>
            <a:ext cx="43751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b="1"/>
              <a:t>Integrierte Managementmodelle: Balanced Scorecard, St. Galler Mgmt. Modell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>
            <a:extLst>
              <a:ext uri="{FF2B5EF4-FFF2-40B4-BE49-F238E27FC236}">
                <a16:creationId xmlns:a16="http://schemas.microsoft.com/office/drawing/2014/main" id="{7B5808F7-1823-341F-9EAA-084CDE88D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3422650"/>
            <a:ext cx="3063875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d 10">
            <a:extLst>
              <a:ext uri="{FF2B5EF4-FFF2-40B4-BE49-F238E27FC236}">
                <a16:creationId xmlns:a16="http://schemas.microsoft.com/office/drawing/2014/main" id="{72865EFA-95E6-B9BD-1DB3-7ADD8985A5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88" y="5610225"/>
            <a:ext cx="2868612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d 9">
            <a:extLst>
              <a:ext uri="{FF2B5EF4-FFF2-40B4-BE49-F238E27FC236}">
                <a16:creationId xmlns:a16="http://schemas.microsoft.com/office/drawing/2014/main" id="{AE37BE49-3732-A7BB-DD9E-CD4C69FA64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88" y="3422650"/>
            <a:ext cx="2868612" cy="2187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 12">
            <a:extLst>
              <a:ext uri="{FF2B5EF4-FFF2-40B4-BE49-F238E27FC236}">
                <a16:creationId xmlns:a16="http://schemas.microsoft.com/office/drawing/2014/main" id="{C566BDCD-4C69-3353-F6DB-6BD4F8FEE3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113" y="3422650"/>
            <a:ext cx="2632075" cy="2317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Textfeld 33">
            <a:extLst>
              <a:ext uri="{FF2B5EF4-FFF2-40B4-BE49-F238E27FC236}">
                <a16:creationId xmlns:a16="http://schemas.microsoft.com/office/drawing/2014/main" id="{C9370D23-FAC1-3D7D-797B-7A4A00C76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317875" cy="33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/>
              <a:t>Führung </a:t>
            </a:r>
          </a:p>
        </p:txBody>
      </p:sp>
      <p:sp>
        <p:nvSpPr>
          <p:cNvPr id="17414" name="Textfeld 34">
            <a:extLst>
              <a:ext uri="{FF2B5EF4-FFF2-40B4-BE49-F238E27FC236}">
                <a16:creationId xmlns:a16="http://schemas.microsoft.com/office/drawing/2014/main" id="{BC3FED63-2BC0-B134-59A4-ADCA39527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7875" y="0"/>
            <a:ext cx="5826125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900"/>
              <a:t>Ziel/Kompetenzen: &gt; </a:t>
            </a:r>
            <a:r>
              <a:rPr lang="de-AT" altLang="de-DE" sz="900"/>
              <a:t>Führungstheorien erläutern können,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900"/>
              <a:t>		</a:t>
            </a:r>
            <a:endParaRPr lang="de-DE" altLang="de-DE" sz="900"/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59420218-4678-CBA7-9831-F71EBE536724}"/>
              </a:ext>
            </a:extLst>
          </p:cNvPr>
          <p:cNvGraphicFramePr>
            <a:graphicFrameLocks noGrp="1"/>
          </p:cNvGraphicFramePr>
          <p:nvPr/>
        </p:nvGraphicFramePr>
        <p:xfrm>
          <a:off x="80963" y="577850"/>
          <a:ext cx="9063037" cy="973138"/>
        </p:xfrm>
        <a:graphic>
          <a:graphicData uri="http://schemas.openxmlformats.org/drawingml/2006/table">
            <a:tbl>
              <a:tblPr/>
              <a:tblGrid>
                <a:gridCol w="1812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2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2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79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73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Fürhungs-konzept</a:t>
                      </a:r>
                    </a:p>
                  </a:txBody>
                  <a:tcPr marL="12699" marR="12699" marT="1270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1) Mit bestimmten </a:t>
                      </a:r>
                      <a:r>
                        <a:rPr kumimoji="0" lang="de-DE" altLang="de-DE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Eigenschaften</a:t>
                      </a:r>
                      <a:r>
                        <a:rPr kumimoji="0" lang="de-DE" altLang="de-DE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führen</a:t>
                      </a:r>
                    </a:p>
                  </a:txBody>
                  <a:tcPr marL="12699" marR="12699" marT="1270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2) Mit bestimtem Verhalten führen a) </a:t>
                      </a:r>
                      <a:r>
                        <a:rPr kumimoji="0" lang="de-DE" altLang="de-DE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Kontinuum Theorie nach Tannenbaum / Schmidt</a:t>
                      </a:r>
                      <a:endParaRPr kumimoji="0" lang="de-DE" altLang="de-DE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699" marR="12699" marT="1270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2b) Mit bestimtem Verhalten führen: </a:t>
                      </a:r>
                      <a:r>
                        <a:rPr kumimoji="0" lang="de-DE" altLang="de-DE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Managerial Grid</a:t>
                      </a:r>
                    </a:p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(Blake &amp; Mouton)</a:t>
                      </a:r>
                      <a:endParaRPr kumimoji="0" lang="de-DE" altLang="de-DE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699" marR="12699" marT="1270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3)</a:t>
                      </a:r>
                      <a:r>
                        <a:rPr kumimoji="0" lang="de-DE" altLang="de-DE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Situativer Reifegrad </a:t>
                      </a:r>
                    </a:p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(Hersley &amp; Blanchard)</a:t>
                      </a:r>
                      <a:r>
                        <a:rPr kumimoji="0" lang="de-DE" altLang="de-DE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Es werden Gruppen, Aufgaben u Organisation in der jeweiligen Situation berücksichtigt, um den</a:t>
                      </a:r>
                    </a:p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Nachteil vom Eigenschafts- und Verhaltensansatz (Vernachlässigung der Situation) auszugleichen.</a:t>
                      </a:r>
                    </a:p>
                  </a:txBody>
                  <a:tcPr marL="12699" marR="12699" marT="1270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CA3426CC-31B6-0B9C-440B-AFBB3B700AB3}"/>
              </a:ext>
            </a:extLst>
          </p:cNvPr>
          <p:cNvGraphicFramePr>
            <a:graphicFrameLocks noGrp="1"/>
          </p:cNvGraphicFramePr>
          <p:nvPr/>
        </p:nvGraphicFramePr>
        <p:xfrm>
          <a:off x="254000" y="4297363"/>
          <a:ext cx="3063875" cy="1312862"/>
        </p:xfrm>
        <a:graphic>
          <a:graphicData uri="http://schemas.openxmlformats.org/drawingml/2006/table">
            <a:tbl>
              <a:tblPr/>
              <a:tblGrid>
                <a:gridCol w="612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2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2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2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autoritär</a:t>
                      </a:r>
                    </a:p>
                  </a:txBody>
                  <a:tcPr marL="12699" marR="12699" marT="1269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partriachalisch</a:t>
                      </a:r>
                    </a:p>
                  </a:txBody>
                  <a:tcPr marL="12699" marR="12699" marT="1269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personalistisch</a:t>
                      </a:r>
                    </a:p>
                  </a:txBody>
                  <a:tcPr marL="12699" marR="12699" marT="1269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partizipativ</a:t>
                      </a:r>
                    </a:p>
                  </a:txBody>
                  <a:tcPr marL="12699" marR="12699" marT="1269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delegativ</a:t>
                      </a:r>
                    </a:p>
                  </a:txBody>
                  <a:tcPr marL="12699" marR="12699" marT="1269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59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Vorgesetzter ordnet an</a:t>
                      </a:r>
                    </a:p>
                  </a:txBody>
                  <a:tcPr marL="12699" marR="12699" marT="1269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Einbindung Mitarbeiter durch Rückfragen</a:t>
                      </a:r>
                    </a:p>
                  </a:txBody>
                  <a:tcPr marL="12699" marR="12699" marT="1269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Einbindung der Gruppe durch persönlichen Kontakt u. Vorbild</a:t>
                      </a:r>
                    </a:p>
                  </a:txBody>
                  <a:tcPr marL="12699" marR="12699" marT="1269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Gruppe entwickelt Vorschläge auf deren Basis entschieden wird</a:t>
                      </a:r>
                    </a:p>
                  </a:txBody>
                  <a:tcPr marL="12699" marR="12699" marT="1269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Vorgesetze gebe Spielraum vor, Gruppe entscheidet</a:t>
                      </a:r>
                    </a:p>
                  </a:txBody>
                  <a:tcPr marL="12699" marR="12699" marT="1269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161EB994-A2D8-6E18-D401-042C1F9DA124}"/>
              </a:ext>
            </a:extLst>
          </p:cNvPr>
          <p:cNvGraphicFramePr>
            <a:graphicFrameLocks noGrp="1"/>
          </p:cNvGraphicFramePr>
          <p:nvPr/>
        </p:nvGraphicFramePr>
        <p:xfrm>
          <a:off x="80963" y="1663700"/>
          <a:ext cx="9063037" cy="642938"/>
        </p:xfrm>
        <a:graphic>
          <a:graphicData uri="http://schemas.openxmlformats.org/drawingml/2006/table">
            <a:tbl>
              <a:tblPr/>
              <a:tblGrid>
                <a:gridCol w="1812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9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8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86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29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Entscheidend für Erfolg</a:t>
                      </a:r>
                    </a:p>
                  </a:txBody>
                  <a:tcPr marL="12699" marR="12699" marT="1269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Eigenschafte</a:t>
                      </a: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n u. Persönlichkeits-merkmale sind für Erfolg entscheidend</a:t>
                      </a:r>
                    </a:p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z.B. Charisma</a:t>
                      </a:r>
                      <a:endParaRPr kumimoji="0" lang="de-DE" altLang="de-DE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699" marR="12699" marT="1269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Optimaler </a:t>
                      </a:r>
                      <a:r>
                        <a:rPr kumimoji="0" lang="de-DE" altLang="de-DE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Führungsstil im Spektrum </a:t>
                      </a: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von autoritär, partiachalisch, personalistisch, partizipativ und delegativ (Verhalten) ist entscheidend</a:t>
                      </a:r>
                    </a:p>
                  </a:txBody>
                  <a:tcPr marL="12699" marR="12699" marT="1269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 Faktoren:</a:t>
                      </a:r>
                      <a:r>
                        <a:rPr kumimoji="0" lang="de-DE" altLang="de-DE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Leistungsorientierung </a:t>
                      </a:r>
                    </a:p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(Concern for Results) </a:t>
                      </a: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und </a:t>
                      </a:r>
                      <a:r>
                        <a:rPr kumimoji="0" lang="de-DE" altLang="de-DE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Personenorientierung (Concern for People)</a:t>
                      </a: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stehen in Gegenseitiger Abhängigkeit &gt; </a:t>
                      </a:r>
                    </a:p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5 Mögliche Führungsstile</a:t>
                      </a:r>
                    </a:p>
                  </a:txBody>
                  <a:tcPr marL="12699" marR="12699" marT="1269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Wahl des Führungsstils abhängig von </a:t>
                      </a:r>
                      <a:r>
                        <a:rPr kumimoji="0" lang="de-DE" altLang="de-DE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Motivation</a:t>
                      </a: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und </a:t>
                      </a:r>
                      <a:r>
                        <a:rPr kumimoji="0" lang="de-DE" altLang="de-DE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Qualifikation (Fähigkeiten)</a:t>
                      </a: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der Mitarbeiter</a:t>
                      </a:r>
                    </a:p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Mögliche Alternativen:</a:t>
                      </a:r>
                    </a:p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Delegieren, Unterstützen, Coachen, Dirigieren</a:t>
                      </a:r>
                    </a:p>
                  </a:txBody>
                  <a:tcPr marL="12699" marR="12699" marT="1269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8BB7302A-5EDF-144F-3871-E4626007177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930400" y="2306638"/>
            <a:ext cx="1922463" cy="111601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8F86380D-6E28-C435-B582-3E775E34BFE3}"/>
              </a:ext>
            </a:extLst>
          </p:cNvPr>
          <p:cNvCxnSpPr>
            <a:cxnSpLocks noChangeShapeType="1"/>
            <a:endCxn id="13" idx="0"/>
          </p:cNvCxnSpPr>
          <p:nvPr/>
        </p:nvCxnSpPr>
        <p:spPr bwMode="auto">
          <a:xfrm flipH="1">
            <a:off x="4756150" y="2306638"/>
            <a:ext cx="1230313" cy="111601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9" name="Gerade Verbindung 18">
            <a:extLst>
              <a:ext uri="{FF2B5EF4-FFF2-40B4-BE49-F238E27FC236}">
                <a16:creationId xmlns:a16="http://schemas.microsoft.com/office/drawing/2014/main" id="{CAB0BFA4-332C-F24B-51F7-72CBF853C7F7}"/>
              </a:ext>
            </a:extLst>
          </p:cNvPr>
          <p:cNvCxnSpPr>
            <a:cxnSpLocks noChangeShapeType="1"/>
            <a:endCxn id="10" idx="0"/>
          </p:cNvCxnSpPr>
          <p:nvPr/>
        </p:nvCxnSpPr>
        <p:spPr bwMode="auto">
          <a:xfrm flipH="1">
            <a:off x="7708900" y="2306638"/>
            <a:ext cx="233363" cy="111601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948</Words>
  <Application>Microsoft Macintosh PowerPoint</Application>
  <PresentationFormat>Bildschirmpräsentation (4:3)</PresentationFormat>
  <Paragraphs>164</Paragraphs>
  <Slides>3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10" baseType="lpstr">
      <vt:lpstr>Calibri</vt:lpstr>
      <vt:lpstr>ＭＳ Ｐゴシック</vt:lpstr>
      <vt:lpstr>Arial</vt:lpstr>
      <vt:lpstr>Mangal</vt:lpstr>
      <vt:lpstr>Chalkduster</vt:lpstr>
      <vt:lpstr>Office-Design</vt:lpstr>
      <vt:lpstr>Microsoft Word-Dokument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</dc:title>
  <dc:creator>werner holzheu</dc:creator>
  <cp:lastModifiedBy>HOLZHEU Werner</cp:lastModifiedBy>
  <cp:revision>46</cp:revision>
  <dcterms:created xsi:type="dcterms:W3CDTF">2018-01-08T20:21:24Z</dcterms:created>
  <dcterms:modified xsi:type="dcterms:W3CDTF">2022-05-17T20:39:39Z</dcterms:modified>
</cp:coreProperties>
</file>