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3"/>
    <p:restoredTop sz="98364" autoAdjust="0"/>
  </p:normalViewPr>
  <p:slideViewPr>
    <p:cSldViewPr snapToGrid="0" snapToObjects="1">
      <p:cViewPr varScale="1">
        <p:scale>
          <a:sx n="116" d="100"/>
          <a:sy n="116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408766" y="537805"/>
            <a:ext cx="3604718" cy="1660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89583"/>
            <a:ext cx="22205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Bilanzanalyse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0" y="885787"/>
            <a:ext cx="1689972" cy="8682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78576" y="467313"/>
            <a:ext cx="77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Woher?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936" y="1794207"/>
            <a:ext cx="147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Wer ist interessiert?</a:t>
            </a:r>
          </a:p>
        </p:txBody>
      </p:sp>
      <p:pic>
        <p:nvPicPr>
          <p:cNvPr id="18" name="Bild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75" y="1821057"/>
            <a:ext cx="389684" cy="1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907" y="517373"/>
            <a:ext cx="383764" cy="239853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-3114" y="3090120"/>
            <a:ext cx="1269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cs typeface="Chalkduster"/>
              </a:rPr>
              <a:t>Warum Analyse?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726050" y="2618583"/>
            <a:ext cx="187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Wie wird sie gemacht?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-16319" y="3294387"/>
            <a:ext cx="1817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gesund? &gt;  </a:t>
            </a:r>
          </a:p>
          <a:p>
            <a:r>
              <a:rPr lang="de-DE" sz="1000" b="1" dirty="0">
                <a:latin typeface="+mj-lt"/>
                <a:cs typeface="Chalkduster"/>
              </a:rPr>
              <a:t>(Finanzielle Stabilität: &gt; Bilanz</a:t>
            </a:r>
            <a:r>
              <a:rPr lang="de-DE" sz="1000" dirty="0">
                <a:latin typeface="+mj-lt"/>
                <a:cs typeface="Chalkduster"/>
              </a:rPr>
              <a:t>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200" y="4528634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Wie erfolgreich? &gt; </a:t>
            </a:r>
          </a:p>
          <a:p>
            <a:r>
              <a:rPr lang="de-DE" sz="1000" b="1" dirty="0">
                <a:latin typeface="+mj-lt"/>
                <a:cs typeface="Chalkduster"/>
              </a:rPr>
              <a:t>(Ertragskraft &gt; G&amp;V)</a:t>
            </a:r>
          </a:p>
        </p:txBody>
      </p:sp>
      <p:pic>
        <p:nvPicPr>
          <p:cNvPr id="30" name="Bild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247" y="3132464"/>
            <a:ext cx="429079" cy="715872"/>
          </a:xfrm>
          <a:prstGeom prst="rect">
            <a:avLst/>
          </a:prstGeom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589" y="4645510"/>
            <a:ext cx="658183" cy="207092"/>
          </a:xfrm>
          <a:prstGeom prst="rect">
            <a:avLst/>
          </a:prstGeom>
        </p:spPr>
      </p:pic>
      <p:graphicFrame>
        <p:nvGraphicFramePr>
          <p:cNvPr id="41" name="Tabelle 40"/>
          <p:cNvGraphicFramePr>
            <a:graphicFrameLocks noGrp="1"/>
          </p:cNvGraphicFramePr>
          <p:nvPr/>
        </p:nvGraphicFramePr>
        <p:xfrm>
          <a:off x="68936" y="2125444"/>
          <a:ext cx="957466" cy="937260"/>
        </p:xfrm>
        <a:graphic>
          <a:graphicData uri="http://schemas.openxmlformats.org/drawingml/2006/table">
            <a:tbl>
              <a:tblPr/>
              <a:tblGrid>
                <a:gridCol w="95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Stakeholder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Eigentümer (Shareholder)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Banken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Ratingagenturen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Finanzanalysten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Journalisten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Mitarbeiter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Wirtaftsprüfer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Staat / Finanzbehörden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1016279" y="2125444"/>
          <a:ext cx="1549394" cy="930107"/>
        </p:xfrm>
        <a:graphic>
          <a:graphicData uri="http://schemas.openxmlformats.org/drawingml/2006/table">
            <a:tbl>
              <a:tblPr/>
              <a:tblGrid>
                <a:gridCol w="154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147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Interessen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Gewinn, Dividende, Stabilität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Bonität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Investment Analysen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Artikeln, Berichte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Jobsicherheit, Boni, ...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7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Haftung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24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Steuern,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... § URG: Eigenmittelquote 8%, Schuldentilgungsdauer 15 Jahre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" name="Textfeld 43"/>
          <p:cNvSpPr txBox="1"/>
          <p:nvPr/>
        </p:nvSpPr>
        <p:spPr>
          <a:xfrm>
            <a:off x="2726050" y="2983782"/>
            <a:ext cx="6521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Schritte: 1) Bilanz, G&amp;V lesen 2) Kennzahl berechnen 3) Interpretieren 4) Empfehlung (Investition od. Kreditvergabe, ...)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2703406" y="2785705"/>
            <a:ext cx="4542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  <a:cs typeface="Chalkduster"/>
              </a:rPr>
              <a:t>Beachtung: Welches Unternehmen / Branche / Zeitraum (mehr Jahre)</a:t>
            </a:r>
          </a:p>
        </p:txBody>
      </p:sp>
      <p:graphicFrame>
        <p:nvGraphicFramePr>
          <p:cNvPr id="64" name="Tabelle 63"/>
          <p:cNvGraphicFramePr>
            <a:graphicFrameLocks noGrp="1"/>
          </p:cNvGraphicFramePr>
          <p:nvPr/>
        </p:nvGraphicFramePr>
        <p:xfrm>
          <a:off x="2737362" y="3254691"/>
          <a:ext cx="6216696" cy="177800"/>
        </p:xfrm>
        <a:graphic>
          <a:graphicData uri="http://schemas.openxmlformats.org/drawingml/2006/table">
            <a:tbl>
              <a:tblPr/>
              <a:tblGrid>
                <a:gridCol w="169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8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elle 66"/>
          <p:cNvGraphicFramePr>
            <a:graphicFrameLocks noGrp="1"/>
          </p:cNvGraphicFramePr>
          <p:nvPr/>
        </p:nvGraphicFramePr>
        <p:xfrm>
          <a:off x="2769241" y="3449719"/>
          <a:ext cx="1694169" cy="1397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Cash Flow (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Praktikermethode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elle 67"/>
          <p:cNvGraphicFramePr>
            <a:graphicFrameLocks noGrp="1"/>
          </p:cNvGraphicFramePr>
          <p:nvPr/>
        </p:nvGraphicFramePr>
        <p:xfrm>
          <a:off x="4472098" y="3449719"/>
          <a:ext cx="1155700" cy="1397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EBT+AfA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elle 68"/>
          <p:cNvGraphicFramePr>
            <a:graphicFrameLocks noGrp="1"/>
          </p:cNvGraphicFramePr>
          <p:nvPr/>
        </p:nvGraphicFramePr>
        <p:xfrm>
          <a:off x="5627798" y="3449719"/>
          <a:ext cx="3326260" cy="139700"/>
        </p:xfrm>
        <a:graphic>
          <a:graphicData uri="http://schemas.openxmlformats.org/drawingml/2006/table">
            <a:tbl>
              <a:tblPr/>
              <a:tblGrid>
                <a:gridCol w="3326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Selbstfinanzierungskraft, Investition, Ausschüttung,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Tilgung von Verb.,... (EBT=EGT)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elle 69"/>
          <p:cNvGraphicFramePr>
            <a:graphicFrameLocks noGrp="1"/>
          </p:cNvGraphicFramePr>
          <p:nvPr/>
        </p:nvGraphicFramePr>
        <p:xfrm>
          <a:off x="2769241" y="3646058"/>
          <a:ext cx="1702857" cy="932180"/>
        </p:xfrm>
        <a:graphic>
          <a:graphicData uri="http://schemas.openxmlformats.org/drawingml/2006/table">
            <a:tbl>
              <a:tblPr/>
              <a:tblGrid>
                <a:gridCol w="170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Quicktest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1) Eigenkapitalquote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Eigenmittelquote URG)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Entschuldungsdauer (vgl.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 Jahres </a:t>
                      </a:r>
                      <a:r>
                        <a:rPr lang="de-DE" sz="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Schuldentilgungsdauer URG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3) Cash Flow - Leistungsrate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4) Gesamtkapitalrentabilität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1" name="Tabelle 70"/>
          <p:cNvGraphicFramePr>
            <a:graphicFrameLocks noGrp="1"/>
          </p:cNvGraphicFramePr>
          <p:nvPr/>
        </p:nvGraphicFramePr>
        <p:xfrm>
          <a:off x="4472099" y="3846719"/>
          <a:ext cx="1155700" cy="73152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EK*100/GK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(FK-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liqu.Mittel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)/CF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CF*100/Umsatz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EGT+Zinsen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)*100/GK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elle 71"/>
          <p:cNvGraphicFramePr>
            <a:graphicFrameLocks noGrp="1"/>
          </p:cNvGraphicFramePr>
          <p:nvPr/>
        </p:nvGraphicFramePr>
        <p:xfrm>
          <a:off x="5627800" y="3846719"/>
          <a:ext cx="2246758" cy="731520"/>
        </p:xfrm>
        <a:graphic>
          <a:graphicData uri="http://schemas.openxmlformats.org/drawingml/2006/table">
            <a:tbl>
              <a:tblPr/>
              <a:tblGrid>
                <a:gridCol w="224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Stabilität in % des GK, je größer desto besser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theor. Jahre, bis Schulden aus CF bezahlt sind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CF in % des Umsatzes / wie ertragsstark...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% Verzinsung des Kapitals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7874558" y="3589421"/>
          <a:ext cx="1079500" cy="988817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1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4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&gt;20%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71"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&lt;3J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&gt;30J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4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&gt;12%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&gt;8%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neg.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5" name="Tabelle 74"/>
          <p:cNvGraphicFramePr>
            <a:graphicFrameLocks noGrp="1"/>
          </p:cNvGraphicFramePr>
          <p:nvPr/>
        </p:nvGraphicFramePr>
        <p:xfrm>
          <a:off x="2777930" y="4633976"/>
          <a:ext cx="1694169" cy="69088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weitere Kennzahlen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Liquidität 2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Grades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Capital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Goldene Finanzierungsregel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Anl.d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2.°)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Anlagenintensität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6" name="Tabelle 75"/>
          <p:cNvGraphicFramePr>
            <a:graphicFrameLocks noGrp="1"/>
          </p:cNvGraphicFramePr>
          <p:nvPr/>
        </p:nvGraphicFramePr>
        <p:xfrm>
          <a:off x="4472100" y="4633975"/>
          <a:ext cx="1155700" cy="728981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.+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kfr.Ford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)*100/(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UV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)-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kurzfr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(EK+lf FK)*100/AV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3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AV*100/GV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elle 77"/>
          <p:cNvGraphicFramePr>
            <a:graphicFrameLocks noGrp="1"/>
          </p:cNvGraphicFramePr>
          <p:nvPr/>
        </p:nvGraphicFramePr>
        <p:xfrm>
          <a:off x="5627800" y="4633977"/>
          <a:ext cx="3326258" cy="728979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7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können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Verbindlichkeiten durch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Zahlungsm+kfr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Ford. abgedeckt werden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UV kurzfristig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AV fristenkonform (langfristig) finanziert?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6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Ist das Unternehmen anlage- oder umlaufintensiv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1" name="Textfeld 80"/>
          <p:cNvSpPr txBox="1"/>
          <p:nvPr/>
        </p:nvSpPr>
        <p:spPr>
          <a:xfrm>
            <a:off x="2220572" y="89583"/>
            <a:ext cx="67857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+mj-lt"/>
                <a:cs typeface="Chalkduster"/>
              </a:rPr>
              <a:t>Ziel: Kompetenz Sich ein Bild über die Lagen eines Unternehmens zu verschaffen, Empfehlungen abgeben können (z.B. Kreditvergabe, Investition in das Unternehmen)</a:t>
            </a:r>
          </a:p>
        </p:txBody>
      </p:sp>
      <p:sp>
        <p:nvSpPr>
          <p:cNvPr id="82" name="Textfeld 81"/>
          <p:cNvSpPr txBox="1"/>
          <p:nvPr/>
        </p:nvSpPr>
        <p:spPr>
          <a:xfrm>
            <a:off x="-16319" y="449449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latin typeface="+mj-lt"/>
                <a:cs typeface="Chalkduster"/>
              </a:rPr>
              <a:t>Bilanz &amp; </a:t>
            </a:r>
            <a:r>
              <a:rPr lang="de-DE" sz="1400" b="1" dirty="0" err="1">
                <a:latin typeface="+mj-lt"/>
                <a:cs typeface="Chalkduster"/>
              </a:rPr>
              <a:t>GuV</a:t>
            </a:r>
            <a:endParaRPr lang="de-DE" sz="1400" b="1" dirty="0">
              <a:latin typeface="+mj-lt"/>
              <a:cs typeface="Chalkduster"/>
            </a:endParaRPr>
          </a:p>
        </p:txBody>
      </p:sp>
      <p:graphicFrame>
        <p:nvGraphicFramePr>
          <p:cNvPr id="84" name="Tabelle 83"/>
          <p:cNvGraphicFramePr>
            <a:graphicFrameLocks noGrp="1"/>
          </p:cNvGraphicFramePr>
          <p:nvPr/>
        </p:nvGraphicFramePr>
        <p:xfrm>
          <a:off x="2760552" y="5341337"/>
          <a:ext cx="1694169" cy="558800"/>
        </p:xfrm>
        <a:graphic>
          <a:graphicData uri="http://schemas.openxmlformats.org/drawingml/2006/table">
            <a:tbl>
              <a:tblPr/>
              <a:tblGrid>
                <a:gridCol w="16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wichtige G&amp;V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Bilanzposten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Umsatz, Aufwände (WES,...) , Gewinn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von AV, Forderungen,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Entwicklung EK,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FK (Schulden)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6" name="Tabelle 85"/>
          <p:cNvGraphicFramePr>
            <a:graphicFrameLocks noGrp="1"/>
          </p:cNvGraphicFramePr>
          <p:nvPr/>
        </p:nvGraphicFramePr>
        <p:xfrm>
          <a:off x="5610423" y="5460771"/>
          <a:ext cx="3326256" cy="439365"/>
        </p:xfrm>
        <a:graphic>
          <a:graphicData uri="http://schemas.openxmlformats.org/drawingml/2006/table">
            <a:tbl>
              <a:tblPr/>
              <a:tblGrid>
                <a:gridCol w="3326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Gründe deuten: z.B. Marktwachstum, Einsparung,..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Zusammenhänge, z.B. Umsatz u. Forderungen, etc.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55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Zusammenhänge z.B. Kredite und Zinsen, 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7" name="Bild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090" y="3485370"/>
            <a:ext cx="259061" cy="443915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8752724" y="3311925"/>
            <a:ext cx="385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+mj-lt"/>
                <a:cs typeface="Chalkduster"/>
              </a:rPr>
              <a:t>mehr</a:t>
            </a:r>
          </a:p>
          <a:p>
            <a:r>
              <a:rPr lang="de-DE" sz="600" dirty="0">
                <a:latin typeface="+mj-lt"/>
                <a:cs typeface="Chalkduster"/>
              </a:rPr>
              <a:t> als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05723" y="728902"/>
            <a:ext cx="3066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>
                <a:cs typeface="Chalkduster"/>
              </a:rPr>
              <a:t>Geschäftsbericht / Jahresabschluss: Firmenbuch, </a:t>
            </a:r>
          </a:p>
          <a:p>
            <a:r>
              <a:rPr lang="de-DE" sz="700" dirty="0">
                <a:cs typeface="Chalkduster"/>
              </a:rPr>
              <a:t>Unternehmenswebsite: Investors </a:t>
            </a:r>
            <a:r>
              <a:rPr lang="de-DE" sz="700" dirty="0" err="1">
                <a:cs typeface="Chalkduster"/>
              </a:rPr>
              <a:t>Relaitions</a:t>
            </a:r>
            <a:endParaRPr lang="de-DE" sz="700" dirty="0">
              <a:cs typeface="Chalkduster"/>
            </a:endParaRPr>
          </a:p>
          <a:p>
            <a:r>
              <a:rPr lang="de-DE" sz="700" dirty="0">
                <a:cs typeface="Chalkduster"/>
              </a:rPr>
              <a:t>Börsennotierende Ges. müssen veröffentlichen Konzerne</a:t>
            </a:r>
          </a:p>
          <a:p>
            <a:r>
              <a:rPr lang="de-DE" sz="700" dirty="0">
                <a:cs typeface="Chalkduster"/>
              </a:rPr>
              <a:t> Bilanz + G&amp;V + Geldflussrechnung , Anhang, Lagebericht, </a:t>
            </a:r>
          </a:p>
          <a:p>
            <a:r>
              <a:rPr lang="de-DE" sz="700" dirty="0">
                <a:cs typeface="Chalkduster"/>
              </a:rPr>
              <a:t>Konzerne bilanzieren </a:t>
            </a:r>
            <a:r>
              <a:rPr lang="de-DE" sz="700" dirty="0" err="1">
                <a:cs typeface="Chalkduster"/>
              </a:rPr>
              <a:t>i.d.R.nach</a:t>
            </a:r>
            <a:r>
              <a:rPr lang="de-DE" sz="700" dirty="0">
                <a:cs typeface="Chalkduster"/>
              </a:rPr>
              <a:t> IFRS = Int. Financial Reporting Standards &gt; </a:t>
            </a:r>
          </a:p>
          <a:p>
            <a:endParaRPr lang="de-DE" sz="700" dirty="0">
              <a:cs typeface="Chalkduster"/>
            </a:endParaRPr>
          </a:p>
          <a:p>
            <a:r>
              <a:rPr lang="de-DE" sz="700" b="1" dirty="0">
                <a:cs typeface="Chalkduster"/>
              </a:rPr>
              <a:t>Unterschiede Bilanzierung: IFRS (US GAAP) versus UGB:</a:t>
            </a:r>
          </a:p>
          <a:p>
            <a:r>
              <a:rPr lang="de-DE" sz="700" dirty="0">
                <a:cs typeface="Chalkduster"/>
              </a:rPr>
              <a:t>(IFRS, US GAAP: andere Formvorschriften, weniger konservativ) </a:t>
            </a:r>
          </a:p>
          <a:p>
            <a:r>
              <a:rPr lang="de-DE" sz="700" dirty="0">
                <a:cs typeface="Chalkduster"/>
              </a:rPr>
              <a:t>(z.B. Mercedes hatte bei Erstnotiz Verlust in HGB und Gewinn in US GAAP)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Gliederung (</a:t>
            </a:r>
            <a:r>
              <a:rPr lang="de-DE" sz="700" dirty="0" err="1">
                <a:cs typeface="Chalkduster"/>
              </a:rPr>
              <a:t>kfr</a:t>
            </a:r>
            <a:r>
              <a:rPr lang="de-DE" sz="700" dirty="0">
                <a:cs typeface="Chalkduster"/>
              </a:rPr>
              <a:t>. / </a:t>
            </a:r>
            <a:r>
              <a:rPr lang="de-DE" sz="700" dirty="0" err="1">
                <a:cs typeface="Chalkduster"/>
              </a:rPr>
              <a:t>lfr</a:t>
            </a:r>
            <a:r>
              <a:rPr lang="de-DE" sz="700" dirty="0">
                <a:cs typeface="Chalkduster"/>
              </a:rPr>
              <a:t> Vermögen </a:t>
            </a:r>
            <a:r>
              <a:rPr lang="de-DE" sz="700" dirty="0" err="1">
                <a:cs typeface="Chalkduster"/>
              </a:rPr>
              <a:t>u</a:t>
            </a:r>
            <a:r>
              <a:rPr lang="de-DE" sz="700" dirty="0">
                <a:cs typeface="Chalkduster"/>
              </a:rPr>
              <a:t> Verbindlichkeiten)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Ziele: UGB &gt; </a:t>
            </a:r>
            <a:r>
              <a:rPr lang="de-DE" sz="700" dirty="0" err="1">
                <a:cs typeface="Chalkduster"/>
              </a:rPr>
              <a:t>Gläbigerschutz</a:t>
            </a:r>
            <a:r>
              <a:rPr lang="de-DE" sz="700" dirty="0">
                <a:cs typeface="Chalkduster"/>
              </a:rPr>
              <a:t>, IFRS &gt; Anlegerschutz, Infopflicht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Grundsätze: UGB &gt; Vorsicht, IFRS &gt; „</a:t>
            </a:r>
            <a:r>
              <a:rPr lang="de-DE" sz="700" dirty="0" err="1">
                <a:cs typeface="Chalkduster"/>
              </a:rPr>
              <a:t>true</a:t>
            </a:r>
            <a:r>
              <a:rPr lang="de-DE" sz="700" dirty="0">
                <a:cs typeface="Chalkduster"/>
              </a:rPr>
              <a:t> &amp; fair </a:t>
            </a:r>
            <a:r>
              <a:rPr lang="de-DE" sz="700" dirty="0" err="1">
                <a:cs typeface="Chalkduster"/>
              </a:rPr>
              <a:t>view</a:t>
            </a:r>
            <a:r>
              <a:rPr lang="de-DE" sz="700" dirty="0">
                <a:cs typeface="Chalkduster"/>
              </a:rPr>
              <a:t>“</a:t>
            </a:r>
          </a:p>
          <a:p>
            <a:r>
              <a:rPr lang="de-DE" sz="700" dirty="0">
                <a:cs typeface="Chalkduster"/>
              </a:rPr>
              <a:t>	IFRS z.B. (höhere Werte im AV </a:t>
            </a:r>
            <a:r>
              <a:rPr lang="de-DE" sz="700" dirty="0" err="1">
                <a:cs typeface="Chalkduster"/>
              </a:rPr>
              <a:t>mgl</a:t>
            </a:r>
            <a:r>
              <a:rPr lang="de-DE" sz="700" dirty="0">
                <a:cs typeface="Chalkduster"/>
              </a:rPr>
              <a:t>, weniger Rückstellungen,...)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Bilanzpolitik: UGB &gt; Wahlrechte, IFRS &gt; keine Wahlrechte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Bestandteile: 	IFRS mehr: &gt; Kapitalflussrechnung, EK </a:t>
            </a:r>
            <a:r>
              <a:rPr lang="de-DE" sz="700" dirty="0" err="1">
                <a:cs typeface="Chalkduster"/>
              </a:rPr>
              <a:t>Veränd.r</a:t>
            </a:r>
            <a:r>
              <a:rPr lang="de-DE" sz="700" dirty="0">
                <a:cs typeface="Chalkduster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de-DE" sz="700" dirty="0">
                <a:cs typeface="Chalkduster"/>
              </a:rPr>
              <a:t>Offenlegung &amp; Prüfungspflicht: UGB abhängig von Größe und Rechtsform</a:t>
            </a:r>
          </a:p>
        </p:txBody>
      </p:sp>
      <p:pic>
        <p:nvPicPr>
          <p:cNvPr id="43" name="Bild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" y="668292"/>
            <a:ext cx="360771" cy="25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ild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1" y="804602"/>
            <a:ext cx="370217" cy="2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6840" y="3573896"/>
            <a:ext cx="27710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Investitions-struktur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Finanzierung-struktur</a:t>
            </a: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Liquidität</a:t>
            </a:r>
          </a:p>
          <a:p>
            <a:r>
              <a:rPr lang="de-DE" sz="800" dirty="0">
                <a:latin typeface="+mj-lt"/>
                <a:cs typeface="Chalkduster"/>
              </a:rPr>
              <a:t>(wie gut können </a:t>
            </a:r>
            <a:r>
              <a:rPr lang="de-DE" sz="800" dirty="0" err="1">
                <a:latin typeface="+mj-lt"/>
                <a:cs typeface="Chalkduster"/>
              </a:rPr>
              <a:t>kfr</a:t>
            </a:r>
            <a:r>
              <a:rPr lang="de-DE" sz="800" dirty="0">
                <a:latin typeface="+mj-lt"/>
                <a:cs typeface="Chalkduster"/>
              </a:rPr>
              <a:t>. Verb. zurückgezahlt werden mit 1.° Cash, 2.° </a:t>
            </a:r>
            <a:r>
              <a:rPr lang="de-DE" sz="800" dirty="0" err="1">
                <a:latin typeface="+mj-lt"/>
                <a:cs typeface="Chalkduster"/>
              </a:rPr>
              <a:t>Cash+Ford</a:t>
            </a:r>
            <a:r>
              <a:rPr lang="de-DE" sz="800" dirty="0">
                <a:latin typeface="+mj-lt"/>
                <a:cs typeface="Chalkduster"/>
              </a:rPr>
              <a:t>, 3.° UV, Working Capital)</a:t>
            </a:r>
          </a:p>
        </p:txBody>
      </p:sp>
      <p:sp>
        <p:nvSpPr>
          <p:cNvPr id="47" name="Rechteck 46"/>
          <p:cNvSpPr/>
          <p:nvPr/>
        </p:nvSpPr>
        <p:spPr>
          <a:xfrm>
            <a:off x="68936" y="4852602"/>
            <a:ext cx="2436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Ergebnisanalyse (</a:t>
            </a:r>
            <a:r>
              <a:rPr lang="de-DE" sz="1000" dirty="0" err="1">
                <a:latin typeface="+mj-lt"/>
                <a:cs typeface="Chalkduster"/>
              </a:rPr>
              <a:t>GuV</a:t>
            </a:r>
            <a:r>
              <a:rPr lang="de-DE" sz="1000" dirty="0">
                <a:latin typeface="+mj-lt"/>
                <a:cs typeface="Chalkduster"/>
              </a:rPr>
              <a:t> Bestandteile)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(woher kommt Ergebnis)</a:t>
            </a:r>
            <a:endParaRPr lang="de-DE" sz="1000" dirty="0">
              <a:latin typeface="+mj-lt"/>
              <a:cs typeface="Chalkduster"/>
            </a:endParaRPr>
          </a:p>
          <a:p>
            <a:pPr marL="171450" indent="-171450">
              <a:buFont typeface="Arial"/>
              <a:buChar char="•"/>
            </a:pPr>
            <a:r>
              <a:rPr lang="de-DE" sz="1000" dirty="0">
                <a:latin typeface="+mj-lt"/>
                <a:cs typeface="Chalkduster"/>
              </a:rPr>
              <a:t>Rentabilitätsanalyse</a:t>
            </a:r>
          </a:p>
          <a:p>
            <a:pPr lvl="1"/>
            <a:r>
              <a:rPr lang="de-DE" sz="800" dirty="0">
                <a:latin typeface="+mj-lt"/>
                <a:cs typeface="Chalkduster"/>
              </a:rPr>
              <a:t>(wie sehr lohnt sich...)</a:t>
            </a:r>
          </a:p>
        </p:txBody>
      </p:sp>
      <p:graphicFrame>
        <p:nvGraphicFramePr>
          <p:cNvPr id="52" name="Tabelle 51"/>
          <p:cNvGraphicFramePr>
            <a:graphicFrameLocks noGrp="1"/>
          </p:cNvGraphicFramePr>
          <p:nvPr/>
        </p:nvGraphicFramePr>
        <p:xfrm>
          <a:off x="4454721" y="5460399"/>
          <a:ext cx="1155701" cy="439737"/>
        </p:xfrm>
        <a:graphic>
          <a:graphicData uri="http://schemas.openxmlformats.org/drawingml/2006/table">
            <a:tbl>
              <a:tblPr/>
              <a:tblGrid>
                <a:gridCol w="115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Delta in% (+ oder -)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=(akt.*100/Vj Wert)-100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579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bzw. Delta absolut</a:t>
                      </a:r>
                    </a:p>
                  </a:txBody>
                  <a:tcPr marL="12700" marR="12700" marT="12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959" y="489693"/>
            <a:ext cx="467525" cy="40606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310" y="526526"/>
            <a:ext cx="1069290" cy="2307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6158" y="526526"/>
            <a:ext cx="1816301" cy="1660176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3476" y="804602"/>
            <a:ext cx="1768849" cy="132084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7129" y="1102244"/>
            <a:ext cx="1988281" cy="1606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7662" y="2244328"/>
            <a:ext cx="1458708" cy="71819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3" name="Tabelle 52"/>
          <p:cNvGraphicFramePr>
            <a:graphicFrameLocks noGrp="1"/>
          </p:cNvGraphicFramePr>
          <p:nvPr/>
        </p:nvGraphicFramePr>
        <p:xfrm>
          <a:off x="2759035" y="5899569"/>
          <a:ext cx="1660566" cy="889000"/>
        </p:xfrm>
        <a:graphic>
          <a:graphicData uri="http://schemas.openxmlformats.org/drawingml/2006/table">
            <a:tbl>
              <a:tblPr/>
              <a:tblGrid>
                <a:gridCol w="166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Kennzahlen (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börsennot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de-D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Ges. / IFRS)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2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 -Marge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(EBIT Leistungsrate: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Earnings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before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&amp;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tax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% des Umsatzes)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EBIT-DA (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Earnings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de-DE" sz="700" b="0" i="0" u="none" strike="noStrike" kern="12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amortization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Marktkapitalisierung (in Euro)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KGV (in Jahren)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/>
        </p:nvGraphicFramePr>
        <p:xfrm>
          <a:off x="4437970" y="6113554"/>
          <a:ext cx="1155700" cy="66040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=EBIT*100 / Umsatz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EBIT +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Preis der Aktie*Anzahl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 Kurs / Gewinn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 Aktie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Tabelle 57"/>
          <p:cNvGraphicFramePr>
            <a:graphicFrameLocks noGrp="1"/>
          </p:cNvGraphicFramePr>
          <p:nvPr/>
        </p:nvGraphicFramePr>
        <p:xfrm>
          <a:off x="5593893" y="6113556"/>
          <a:ext cx="3326258" cy="669012"/>
        </p:xfrm>
        <a:graphic>
          <a:graphicData uri="http://schemas.openxmlformats.org/drawingml/2006/table">
            <a:tbl>
              <a:tblPr/>
              <a:tblGrid>
                <a:gridCol w="332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701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Vergleichszahl für die Ertragskraft: Profitabilität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(mit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Unt., oder im Zeitablauf), besser als CF Leistungsrate, weil viele Unternehmen diese Kennzahl veröffentlichen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Vergleichzahl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die Kerngeschäft (EBIT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ohne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AfA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berücksichtigt,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vgl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Cf prakt. M.</a:t>
                      </a:r>
                    </a:p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Dzt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Unternehmenswert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(Was muss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man für alle Aktien eines Unt. bezahlen)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2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Wie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lange dauert es, bis der Aktienkaufpreis aus dem Gewinn finanziert ist.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68935" y="5855004"/>
          <a:ext cx="1184131" cy="911860"/>
        </p:xfrm>
        <a:graphic>
          <a:graphicData uri="http://schemas.openxmlformats.org/drawingml/2006/table">
            <a:tbl>
              <a:tblPr/>
              <a:tblGrid>
                <a:gridCol w="118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UGB (öst. Unternehmensgesetzbuch)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Gläubigerschutz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Vorsicht  (Akt: mild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streng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Pass: Höchstwert)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Wahlrechte (GWG,...)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Akt.verbot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Niederstwert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Anlagevermögen, UV,...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1" name="Tabelle 60"/>
          <p:cNvGraphicFramePr>
            <a:graphicFrameLocks noGrp="1"/>
          </p:cNvGraphicFramePr>
          <p:nvPr/>
        </p:nvGraphicFramePr>
        <p:xfrm>
          <a:off x="1289073" y="5855004"/>
          <a:ext cx="1276600" cy="911860"/>
        </p:xfrm>
        <a:graphic>
          <a:graphicData uri="http://schemas.openxmlformats.org/drawingml/2006/table">
            <a:tbl>
              <a:tblPr/>
              <a:tblGrid>
                <a:gridCol w="1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39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Bilanzierung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IFRS (Int. Financial Reporting Standards)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Ziel: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Anlegerschutz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Prinzip: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True &amp; Fair View, höhere Gewinne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Keine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Wahlrechte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Selbst erstellte SW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Akt.pflicht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13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Forderungen Devisen: Stichtagskurs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66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Gliederung: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langfristiges Vermögen...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" name="Textfeld 61"/>
          <p:cNvSpPr txBox="1"/>
          <p:nvPr/>
        </p:nvSpPr>
        <p:spPr>
          <a:xfrm>
            <a:off x="-34971" y="5554070"/>
            <a:ext cx="2834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latin typeface="+mj-lt"/>
                <a:cs typeface="Chalkduster"/>
              </a:rPr>
              <a:t>Börsennotierende Konzerne bilanzieren nach IFRS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92085" y="6716505"/>
            <a:ext cx="20569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+ Geldfluss Rechnung, + Eigenkapitalveränderungsrechnung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8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2"/>
    </mc:Choice>
    <mc:Fallback xmlns="">
      <p:transition xmlns:p14="http://schemas.microsoft.com/office/powerpoint/2010/main" spd="slow" advTm="4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25" grpId="0"/>
      <p:bldP spid="26" grpId="0"/>
      <p:bldP spid="27" grpId="0"/>
      <p:bldP spid="28" grpId="0"/>
      <p:bldP spid="44" grpId="0"/>
      <p:bldP spid="45" grpId="0"/>
      <p:bldP spid="82" grpId="0"/>
      <p:bldP spid="88" grpId="0"/>
      <p:bldP spid="2" grpId="0"/>
      <p:bldP spid="6" grpId="0"/>
      <p:bldP spid="47" grpId="0"/>
      <p:bldP spid="6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33BA38B-1982-EE61-102E-709DB32F3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13" y="3520224"/>
            <a:ext cx="4087259" cy="32764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D315E0-0CA9-BBDF-95C6-E1A8D4E8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11" y="0"/>
            <a:ext cx="4649022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C92CA7B-AF71-D5E0-F7CB-49FD8AE25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480" y="42400"/>
            <a:ext cx="1994053" cy="26157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C73500-88A1-1CEB-0287-A475FB24A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67" y="152575"/>
            <a:ext cx="1818928" cy="240333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559D227-8C8E-4043-5679-CE9B8FFBA0FA}"/>
              </a:ext>
            </a:extLst>
          </p:cNvPr>
          <p:cNvSpPr txBox="1"/>
          <p:nvPr/>
        </p:nvSpPr>
        <p:spPr>
          <a:xfrm>
            <a:off x="23274" y="2581331"/>
            <a:ext cx="41585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Beispiel wichtiger Analysen bzw. Kennzahlen: Fokus Liquidität und Stabilität</a:t>
            </a:r>
          </a:p>
          <a:p>
            <a:r>
              <a:rPr lang="de-DE" sz="900" dirty="0"/>
              <a:t>1) Umsatzrückgang signifikant</a:t>
            </a:r>
          </a:p>
          <a:p>
            <a:r>
              <a:rPr lang="de-DE" sz="900" dirty="0"/>
              <a:t>2) Gewinn: EBT wird zu Loss bevor </a:t>
            </a:r>
            <a:r>
              <a:rPr lang="de-DE" sz="900" dirty="0" err="1"/>
              <a:t>taxes</a:t>
            </a:r>
            <a:endParaRPr lang="de-DE" sz="900" dirty="0"/>
          </a:p>
          <a:p>
            <a:r>
              <a:rPr lang="de-DE" sz="900" dirty="0"/>
              <a:t>3) Cash Flow: Negativ &gt; Entschuldungsdauer Beurteilung: negativ</a:t>
            </a:r>
          </a:p>
          <a:p>
            <a:r>
              <a:rPr lang="de-DE" sz="900" dirty="0"/>
              <a:t>4) EK Quote: sign. Verschlechterung, </a:t>
            </a:r>
            <a:r>
              <a:rPr lang="de-DE" sz="900" dirty="0" err="1"/>
              <a:t>bzw</a:t>
            </a:r>
            <a:r>
              <a:rPr lang="de-DE" sz="900" dirty="0"/>
              <a:t> Zuschüsse notwendig</a:t>
            </a:r>
          </a:p>
          <a:p>
            <a:r>
              <a:rPr lang="de-DE" sz="900" dirty="0"/>
              <a:t>5) Working Capital (</a:t>
            </a:r>
            <a:r>
              <a:rPr lang="de-DE" sz="900" dirty="0" err="1"/>
              <a:t>current</a:t>
            </a:r>
            <a:r>
              <a:rPr lang="de-DE" sz="900" dirty="0"/>
              <a:t> </a:t>
            </a:r>
            <a:r>
              <a:rPr lang="de-DE" sz="900" dirty="0" err="1"/>
              <a:t>assets</a:t>
            </a:r>
            <a:r>
              <a:rPr lang="de-DE" sz="900" dirty="0"/>
              <a:t> – </a:t>
            </a:r>
            <a:r>
              <a:rPr lang="de-DE" sz="900" dirty="0" err="1"/>
              <a:t>current</a:t>
            </a:r>
            <a:r>
              <a:rPr lang="de-DE" sz="900" dirty="0"/>
              <a:t> </a:t>
            </a:r>
            <a:r>
              <a:rPr lang="de-DE" sz="900" dirty="0" err="1"/>
              <a:t>liabilities</a:t>
            </a:r>
            <a:r>
              <a:rPr lang="de-DE" sz="900" dirty="0"/>
              <a:t>) negativ </a:t>
            </a:r>
          </a:p>
          <a:p>
            <a:r>
              <a:rPr lang="de-DE" sz="900" dirty="0"/>
              <a:t>bzw. Liquidität 2. Grades: Gegenüberstellung </a:t>
            </a:r>
            <a:r>
              <a:rPr lang="de-DE" sz="900" dirty="0" err="1"/>
              <a:t>kfr</a:t>
            </a:r>
            <a:r>
              <a:rPr lang="de-DE" sz="900" dirty="0"/>
              <a:t>. Vermögen vs. </a:t>
            </a:r>
            <a:r>
              <a:rPr lang="de-DE" sz="900" dirty="0" err="1"/>
              <a:t>kfr</a:t>
            </a:r>
            <a:r>
              <a:rPr lang="de-DE" sz="900" dirty="0"/>
              <a:t> Verbindlichkeiten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CA1872-9654-122A-DA81-64FA8D35BE11}"/>
              </a:ext>
            </a:extLst>
          </p:cNvPr>
          <p:cNvSpPr/>
          <p:nvPr/>
        </p:nvSpPr>
        <p:spPr>
          <a:xfrm>
            <a:off x="2345432" y="4538948"/>
            <a:ext cx="1641513" cy="23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96D6F0-4D74-A828-3A26-FE0998F9F8F2}"/>
              </a:ext>
            </a:extLst>
          </p:cNvPr>
          <p:cNvSpPr/>
          <p:nvPr/>
        </p:nvSpPr>
        <p:spPr>
          <a:xfrm>
            <a:off x="2292749" y="5979403"/>
            <a:ext cx="1641513" cy="23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98947C-1655-7067-52BE-C59151ABE2AA}"/>
              </a:ext>
            </a:extLst>
          </p:cNvPr>
          <p:cNvSpPr/>
          <p:nvPr/>
        </p:nvSpPr>
        <p:spPr>
          <a:xfrm>
            <a:off x="4383650" y="5605749"/>
            <a:ext cx="4352726" cy="3736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E7479-12E8-2836-EAA5-F9C0A28C69CE}"/>
              </a:ext>
            </a:extLst>
          </p:cNvPr>
          <p:cNvSpPr/>
          <p:nvPr/>
        </p:nvSpPr>
        <p:spPr>
          <a:xfrm>
            <a:off x="6709322" y="2934752"/>
            <a:ext cx="1641513" cy="23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D62C4C-E606-7D43-9931-FCB1783EEA68}"/>
              </a:ext>
            </a:extLst>
          </p:cNvPr>
          <p:cNvSpPr/>
          <p:nvPr/>
        </p:nvSpPr>
        <p:spPr>
          <a:xfrm>
            <a:off x="6709322" y="3869350"/>
            <a:ext cx="1641513" cy="23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004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3|0.8|0.7|0.6|0.9|0.8|0.8|1.3|0.9|1.3|0.9|0.7|0.6|0.8|0.8|0.6|0.6|0.8|0.8|0.8|0.7|0.8|0.6|0.8|1.3"/>
</p:tagLst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Macintosh PowerPoint</Application>
  <PresentationFormat>Bildschirmpräsentation (4:3)</PresentationFormat>
  <Paragraphs>163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HOLZHEU Werner</cp:lastModifiedBy>
  <cp:revision>68</cp:revision>
  <cp:lastPrinted>2016-09-23T06:29:07Z</cp:lastPrinted>
  <dcterms:created xsi:type="dcterms:W3CDTF">2016-09-03T09:05:14Z</dcterms:created>
  <dcterms:modified xsi:type="dcterms:W3CDTF">2022-05-17T21:21:39Z</dcterms:modified>
</cp:coreProperties>
</file>