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de-D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7"/>
    <p:restoredTop sz="94635"/>
  </p:normalViewPr>
  <p:slideViewPr>
    <p:cSldViewPr snapToGrid="0" snapToObjects="1">
      <p:cViewPr varScale="1">
        <p:scale>
          <a:sx n="120" d="100"/>
          <a:sy n="120" d="100"/>
        </p:scale>
        <p:origin x="164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/>
              <a:t>Master-Untertitelformat bearbeiten</a:t>
            </a:r>
            <a:endParaRPr 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C428C38-EB2D-487F-721E-8987D1036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E3BF73-C252-A447-B498-1A5C82DDB03C}" type="datetimeFigureOut">
              <a:rPr lang="de-DE" altLang="de-DE"/>
              <a:pPr/>
              <a:t>27.08.22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1B95211-005E-0ACA-22D1-2356FAD64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9D48A95-176F-7CF2-1A62-048CDFCC7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4B234A-90A1-284B-A878-0D439C04B12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0067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0D5C9ED-3904-4464-FF80-3D505F7F1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15305B-E010-314F-998E-C1D8997449E2}" type="datetimeFigureOut">
              <a:rPr lang="de-DE" altLang="de-DE"/>
              <a:pPr/>
              <a:t>27.08.22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50EE875-0EA5-365E-5BE1-73E698D1F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13CC0C-55FE-F84C-A9A5-69183B00C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C1C465-D77B-E848-B0AA-06BEAA032F4F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27219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B9129AB-F87C-22FA-30BC-DDFB0B132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1B9216-5D19-E347-A04D-C416F0F2A669}" type="datetimeFigureOut">
              <a:rPr lang="de-DE" altLang="de-DE"/>
              <a:pPr/>
              <a:t>27.08.22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299C969-D099-77FA-DBF4-60B264086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7F0DAC1-E934-31D7-80BA-00537C073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F4026A-7888-6846-BFE4-25011F7F767B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90759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2F5B19F-23E2-AE65-8158-57AD30745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932DA5-C35D-B34C-B69E-38E9BC5346EC}" type="datetimeFigureOut">
              <a:rPr lang="de-DE" altLang="de-DE"/>
              <a:pPr/>
              <a:t>27.08.22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3975E53-88F8-148B-17F4-DB8A88F32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41A7228-7B07-2078-A8AC-41590CB32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546D9C-AACB-A643-AC89-4723E2FC46D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78004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499653B-D1A9-9672-8376-C591068BF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BBB21B-1880-BC4E-BB33-6C63307C0651}" type="datetimeFigureOut">
              <a:rPr lang="de-DE" altLang="de-DE"/>
              <a:pPr/>
              <a:t>27.08.22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DD9D086-CEFA-CB96-53DD-03B11E90B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46BFB56-6D6A-F80F-E24E-88CDB3B34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F9F895-50AB-454F-A25C-35AD6D70F4ED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32710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1AD0E39F-3C14-26A0-487F-1A3FA3AB3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416A14-429B-CE49-AC27-7BBE1DCC897D}" type="datetimeFigureOut">
              <a:rPr lang="de-DE" altLang="de-DE"/>
              <a:pPr/>
              <a:t>27.08.22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FBC84F2-296E-ABDE-0118-29FFE5A31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9AE5A6D6-9584-13FE-AE6F-8E0435B8D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49A989-FAB7-164B-8A03-A56DA5F85221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55147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E8E369B2-B64A-6F9C-7658-11DB8D1EC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E6F950-30DE-4C4C-9FD1-596C4C3A8716}" type="datetimeFigureOut">
              <a:rPr lang="de-DE" altLang="de-DE"/>
              <a:pPr/>
              <a:t>27.08.22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8C8748DE-76FC-31FD-DBDC-A0FEFCFFD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7D7A5409-F601-5B68-3DB3-EC2136CD8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622B54-FBDC-F748-95B5-49078DBE27DC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93113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5EBAFDF1-9FA7-9998-D168-D2B72B597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15D682-F027-1C47-9150-EE8807DE43E6}" type="datetimeFigureOut">
              <a:rPr lang="de-DE" altLang="de-DE"/>
              <a:pPr/>
              <a:t>27.08.22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D7F458CD-4364-D962-7BDF-A4D81F22A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37376506-5938-7F87-E507-C01E2C7CB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6CE756-1D8C-1148-BB1B-6FA5E5F9AC8C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618924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5323CC47-DD3B-AE1A-2998-39823DB68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5A9E11-5762-D242-9AD3-2E95A0ED96BF}" type="datetimeFigureOut">
              <a:rPr lang="de-DE" altLang="de-DE"/>
              <a:pPr/>
              <a:t>27.08.22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36D42D61-F7BF-1528-15AD-CCBA0AA69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2FFA0928-E317-2438-2984-C3B370F78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6F9B6F-E6B1-564B-AFDE-F78ED4FF52A9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19137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F272501E-AA31-F3BF-4746-E4ACDB81E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BA038C-76B3-5F40-A956-F4FB3CA881BE}" type="datetimeFigureOut">
              <a:rPr lang="de-DE" altLang="de-DE"/>
              <a:pPr/>
              <a:t>27.08.22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3C2F9ADB-1252-DF6E-2327-03F9BBAF8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FC94165C-F5F8-DEAC-0C7D-62C863CE9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802EFE-81A3-D744-BB5B-CCB7B04AD9B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19855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35CF8E3F-FDE3-F92C-2205-040EF9C79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27FA27-77C7-5347-91AE-929033F920E9}" type="datetimeFigureOut">
              <a:rPr lang="de-DE" altLang="de-DE"/>
              <a:pPr/>
              <a:t>27.08.22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67CCBBA-8DCD-5525-9F5A-79A86DB97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A41F3298-882F-0A5E-F074-81AC91459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D911C3-18D8-824A-881C-CA43D7AE14CE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44381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>
            <a:extLst>
              <a:ext uri="{FF2B5EF4-FFF2-40B4-BE49-F238E27FC236}">
                <a16:creationId xmlns:a16="http://schemas.microsoft.com/office/drawing/2014/main" id="{E506400F-7D1F-1988-CC23-F4E534144AE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de-DE"/>
              <a:t>Mastertitelformat bearbeiten</a:t>
            </a:r>
            <a:endParaRPr lang="de-DE" altLang="de-DE"/>
          </a:p>
        </p:txBody>
      </p:sp>
      <p:sp>
        <p:nvSpPr>
          <p:cNvPr id="1027" name="Textplatzhalter 2">
            <a:extLst>
              <a:ext uri="{FF2B5EF4-FFF2-40B4-BE49-F238E27FC236}">
                <a16:creationId xmlns:a16="http://schemas.microsoft.com/office/drawing/2014/main" id="{650ADEEB-9A05-3FFB-009C-6DD98D0B520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de-DE"/>
              <a:t>Mastertextformat bearbeiten</a:t>
            </a:r>
          </a:p>
          <a:p>
            <a:pPr lvl="1"/>
            <a:r>
              <a:rPr lang="de-AT" altLang="de-DE"/>
              <a:t>Zweite Ebene</a:t>
            </a:r>
          </a:p>
          <a:p>
            <a:pPr lvl="2"/>
            <a:r>
              <a:rPr lang="de-AT" altLang="de-DE"/>
              <a:t>Dritte Ebene</a:t>
            </a:r>
          </a:p>
          <a:p>
            <a:pPr lvl="3"/>
            <a:r>
              <a:rPr lang="de-AT" altLang="de-DE"/>
              <a:t>Vierte Ebene</a:t>
            </a:r>
          </a:p>
          <a:p>
            <a:pPr lvl="4"/>
            <a:r>
              <a:rPr lang="de-AT" altLang="de-DE"/>
              <a:t>Fünfte Ebene</a:t>
            </a:r>
            <a:endParaRPr lang="de-DE" alt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2D21E46-4986-05B1-4304-35A9BEB270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E770F28A-DAA0-3F4C-A07E-86DCB46C3755}" type="datetimeFigureOut">
              <a:rPr lang="de-DE" altLang="de-DE"/>
              <a:pPr/>
              <a:t>27.08.22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B8209C9-400A-E62E-D7CF-6206925D2C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7BA7C37-49C6-08F5-E56D-DF1C7425BC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F2EB03DF-5976-3249-8AED-6333109F1516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anose="020B0600070205080204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657310-FCF7-8017-257E-BBA8F69AF4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88" y="138113"/>
            <a:ext cx="2517775" cy="601662"/>
          </a:xfrm>
          <a:ln>
            <a:solidFill>
              <a:schemeClr val="tx1"/>
            </a:solidFill>
          </a:ln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DE" sz="1800" dirty="0" err="1">
                <a:latin typeface="Chalkduster"/>
                <a:ea typeface="+mj-ea"/>
                <a:cs typeface="Chalkduster"/>
              </a:rPr>
              <a:t>Concept</a:t>
            </a:r>
            <a:r>
              <a:rPr lang="de-DE" sz="1800" dirty="0">
                <a:latin typeface="Chalkduster"/>
                <a:ea typeface="+mj-ea"/>
                <a:cs typeface="Chalkduster"/>
              </a:rPr>
              <a:t> </a:t>
            </a:r>
            <a:r>
              <a:rPr lang="de-DE" sz="1800" dirty="0" err="1">
                <a:latin typeface="Chalkduster"/>
                <a:ea typeface="+mj-ea"/>
                <a:cs typeface="Chalkduster"/>
              </a:rPr>
              <a:t>Map</a:t>
            </a:r>
            <a:r>
              <a:rPr lang="de-DE" sz="1800" dirty="0">
                <a:latin typeface="Chalkduster"/>
                <a:ea typeface="+mj-ea"/>
                <a:cs typeface="Chalkduster"/>
              </a:rPr>
              <a:t>:</a:t>
            </a:r>
            <a:br>
              <a:rPr lang="de-DE" sz="1800" dirty="0">
                <a:latin typeface="Chalkduster"/>
                <a:ea typeface="+mj-ea"/>
                <a:cs typeface="Chalkduster"/>
              </a:rPr>
            </a:br>
            <a:r>
              <a:rPr lang="de-DE" sz="1800" dirty="0">
                <a:latin typeface="Chalkduster"/>
                <a:ea typeface="+mj-ea"/>
                <a:cs typeface="Chalkduster"/>
              </a:rPr>
              <a:t>Finanzplan</a:t>
            </a:r>
          </a:p>
        </p:txBody>
      </p:sp>
      <p:graphicFrame>
        <p:nvGraphicFramePr>
          <p:cNvPr id="7" name="Tabelle 6">
            <a:extLst>
              <a:ext uri="{FF2B5EF4-FFF2-40B4-BE49-F238E27FC236}">
                <a16:creationId xmlns:a16="http://schemas.microsoft.com/office/drawing/2014/main" id="{D10B9AD8-8C51-E13A-76E9-CC684E5CAC91}"/>
              </a:ext>
            </a:extLst>
          </p:cNvPr>
          <p:cNvGraphicFramePr>
            <a:graphicFrameLocks noGrp="1"/>
          </p:cNvGraphicFramePr>
          <p:nvPr/>
        </p:nvGraphicFramePr>
        <p:xfrm>
          <a:off x="3879850" y="1397000"/>
          <a:ext cx="1935163" cy="4872054"/>
        </p:xfrm>
        <a:graphic>
          <a:graphicData uri="http://schemas.openxmlformats.org/drawingml/2006/table">
            <a:tbl>
              <a:tblPr/>
              <a:tblGrid>
                <a:gridCol w="1935163">
                  <a:extLst>
                    <a:ext uri="{9D8B030D-6E8A-4147-A177-3AD203B41FA5}">
                      <a16:colId xmlns:a16="http://schemas.microsoft.com/office/drawing/2014/main" val="2369757195"/>
                    </a:ext>
                  </a:extLst>
                </a:gridCol>
              </a:tblGrid>
              <a:tr h="147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halkduster" panose="03050602040202020205" pitchFamily="66" charset="77"/>
                        <a:ea typeface="ＭＳ Ｐゴシック" panose="020B0600070205080204" pitchFamily="34" charset="-128"/>
                      </a:endParaRPr>
                    </a:p>
                  </a:txBody>
                  <a:tcPr marL="9596" marR="9596" marT="9596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1914803"/>
                  </a:ext>
                </a:extLst>
              </a:tr>
              <a:tr h="147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halkduster" panose="03050602040202020205" pitchFamily="66" charset="77"/>
                          <a:ea typeface="ＭＳ Ｐゴシック" panose="020B0600070205080204" pitchFamily="34" charset="-128"/>
                        </a:rPr>
                        <a:t>Einnahmen</a:t>
                      </a:r>
                    </a:p>
                  </a:txBody>
                  <a:tcPr marL="9596" marR="9596" marT="9596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4876865"/>
                  </a:ext>
                </a:extLst>
              </a:tr>
              <a:tr h="147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halkduster" panose="03050602040202020205" pitchFamily="66" charset="77"/>
                        <a:ea typeface="ＭＳ Ｐゴシック" panose="020B0600070205080204" pitchFamily="34" charset="-128"/>
                      </a:endParaRPr>
                    </a:p>
                  </a:txBody>
                  <a:tcPr marL="9596" marR="9596" marT="9596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3579893"/>
                  </a:ext>
                </a:extLst>
              </a:tr>
              <a:tr h="147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halkduster" panose="03050602040202020205" pitchFamily="66" charset="77"/>
                        <a:ea typeface="ＭＳ Ｐゴシック" panose="020B0600070205080204" pitchFamily="34" charset="-128"/>
                      </a:endParaRPr>
                    </a:p>
                  </a:txBody>
                  <a:tcPr marL="9596" marR="9596" marT="9596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5726094"/>
                  </a:ext>
                </a:extLst>
              </a:tr>
              <a:tr h="147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halkduster" panose="03050602040202020205" pitchFamily="66" charset="77"/>
                          <a:ea typeface="ＭＳ Ｐゴシック" panose="020B0600070205080204" pitchFamily="34" charset="-128"/>
                        </a:rPr>
                        <a:t>Summe Einnahmen</a:t>
                      </a:r>
                    </a:p>
                  </a:txBody>
                  <a:tcPr marL="9596" marR="9596" marT="9596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4457109"/>
                  </a:ext>
                </a:extLst>
              </a:tr>
              <a:tr h="147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halkduster" panose="03050602040202020205" pitchFamily="66" charset="77"/>
                        <a:ea typeface="ＭＳ Ｐゴシック" panose="020B0600070205080204" pitchFamily="34" charset="-128"/>
                      </a:endParaRPr>
                    </a:p>
                  </a:txBody>
                  <a:tcPr marL="9596" marR="9596" marT="9596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9190412"/>
                  </a:ext>
                </a:extLst>
              </a:tr>
              <a:tr h="147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halkduster" panose="03050602040202020205" pitchFamily="66" charset="77"/>
                        <a:ea typeface="ＭＳ Ｐゴシック" panose="020B0600070205080204" pitchFamily="34" charset="-128"/>
                      </a:endParaRPr>
                    </a:p>
                  </a:txBody>
                  <a:tcPr marL="9596" marR="9596" marT="9596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3505964"/>
                  </a:ext>
                </a:extLst>
              </a:tr>
              <a:tr h="147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halkduster" panose="03050602040202020205" pitchFamily="66" charset="77"/>
                          <a:ea typeface="ＭＳ Ｐゴシック" panose="020B0600070205080204" pitchFamily="34" charset="-128"/>
                        </a:rPr>
                        <a:t>Ausgaben</a:t>
                      </a:r>
                    </a:p>
                  </a:txBody>
                  <a:tcPr marL="9596" marR="9596" marT="9596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867309"/>
                  </a:ext>
                </a:extLst>
              </a:tr>
              <a:tr h="147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halkduster" panose="03050602040202020205" pitchFamily="66" charset="77"/>
                        <a:ea typeface="ＭＳ Ｐゴシック" panose="020B0600070205080204" pitchFamily="34" charset="-128"/>
                      </a:endParaRPr>
                    </a:p>
                  </a:txBody>
                  <a:tcPr marL="9596" marR="9596" marT="9596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3028913"/>
                  </a:ext>
                </a:extLst>
              </a:tr>
              <a:tr h="147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halkduster" panose="03050602040202020205" pitchFamily="66" charset="77"/>
                        <a:ea typeface="ＭＳ Ｐゴシック" panose="020B0600070205080204" pitchFamily="34" charset="-128"/>
                      </a:endParaRPr>
                    </a:p>
                  </a:txBody>
                  <a:tcPr marL="9596" marR="9596" marT="9596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66170"/>
                  </a:ext>
                </a:extLst>
              </a:tr>
              <a:tr h="147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halkduster" panose="03050602040202020205" pitchFamily="66" charset="77"/>
                        <a:ea typeface="ＭＳ Ｐゴシック" panose="020B0600070205080204" pitchFamily="34" charset="-128"/>
                      </a:endParaRPr>
                    </a:p>
                  </a:txBody>
                  <a:tcPr marL="9596" marR="9596" marT="9596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1552662"/>
                  </a:ext>
                </a:extLst>
              </a:tr>
              <a:tr h="147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halkduster" panose="03050602040202020205" pitchFamily="66" charset="77"/>
                        <a:ea typeface="ＭＳ Ｐゴシック" panose="020B0600070205080204" pitchFamily="34" charset="-128"/>
                      </a:endParaRPr>
                    </a:p>
                  </a:txBody>
                  <a:tcPr marL="9596" marR="9596" marT="9596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7780351"/>
                  </a:ext>
                </a:extLst>
              </a:tr>
              <a:tr h="147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halkduster" panose="03050602040202020205" pitchFamily="66" charset="77"/>
                        <a:ea typeface="ＭＳ Ｐゴシック" panose="020B0600070205080204" pitchFamily="34" charset="-128"/>
                      </a:endParaRPr>
                    </a:p>
                  </a:txBody>
                  <a:tcPr marL="9596" marR="9596" marT="9596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8238669"/>
                  </a:ext>
                </a:extLst>
              </a:tr>
              <a:tr h="147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halkduster" panose="03050602040202020205" pitchFamily="66" charset="77"/>
                        <a:ea typeface="ＭＳ Ｐゴシック" panose="020B0600070205080204" pitchFamily="34" charset="-128"/>
                      </a:endParaRPr>
                    </a:p>
                  </a:txBody>
                  <a:tcPr marL="9596" marR="9596" marT="9596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9706339"/>
                  </a:ext>
                </a:extLst>
              </a:tr>
              <a:tr h="147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halkduster" panose="03050602040202020205" pitchFamily="66" charset="77"/>
                        <a:ea typeface="ＭＳ Ｐゴシック" panose="020B0600070205080204" pitchFamily="34" charset="-128"/>
                      </a:endParaRPr>
                    </a:p>
                  </a:txBody>
                  <a:tcPr marL="9596" marR="9596" marT="9596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1141738"/>
                  </a:ext>
                </a:extLst>
              </a:tr>
              <a:tr h="147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halkduster" panose="03050602040202020205" pitchFamily="66" charset="77"/>
                        <a:ea typeface="ＭＳ Ｐゴシック" panose="020B0600070205080204" pitchFamily="34" charset="-128"/>
                      </a:endParaRPr>
                    </a:p>
                  </a:txBody>
                  <a:tcPr marL="9596" marR="9596" marT="9596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0138418"/>
                  </a:ext>
                </a:extLst>
              </a:tr>
              <a:tr h="147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halkduster" panose="03050602040202020205" pitchFamily="66" charset="77"/>
                        <a:ea typeface="ＭＳ Ｐゴシック" panose="020B0600070205080204" pitchFamily="34" charset="-128"/>
                      </a:endParaRPr>
                    </a:p>
                  </a:txBody>
                  <a:tcPr marL="9596" marR="9596" marT="9596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0640669"/>
                  </a:ext>
                </a:extLst>
              </a:tr>
              <a:tr h="147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halkduster" panose="03050602040202020205" pitchFamily="66" charset="77"/>
                          <a:ea typeface="ＭＳ Ｐゴシック" panose="020B0600070205080204" pitchFamily="34" charset="-128"/>
                        </a:rPr>
                        <a:t>Summe Ausgaben</a:t>
                      </a:r>
                    </a:p>
                  </a:txBody>
                  <a:tcPr marL="9596" marR="9596" marT="9596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6639416"/>
                  </a:ext>
                </a:extLst>
              </a:tr>
              <a:tr h="147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halkduster" panose="03050602040202020205" pitchFamily="66" charset="77"/>
                        <a:ea typeface="ＭＳ Ｐゴシック" panose="020B0600070205080204" pitchFamily="34" charset="-128"/>
                      </a:endParaRPr>
                    </a:p>
                  </a:txBody>
                  <a:tcPr marL="9596" marR="9596" marT="9596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0092414"/>
                  </a:ext>
                </a:extLst>
              </a:tr>
              <a:tr h="147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halkduster" panose="03050602040202020205" pitchFamily="66" charset="77"/>
                          <a:ea typeface="ＭＳ Ｐゴシック" panose="020B0600070205080204" pitchFamily="34" charset="-128"/>
                        </a:rPr>
                        <a:t>Überschuss / Fehlbetrag</a:t>
                      </a:r>
                    </a:p>
                  </a:txBody>
                  <a:tcPr marL="9596" marR="9596" marT="9596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9681410"/>
                  </a:ext>
                </a:extLst>
              </a:tr>
              <a:tr h="147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halkduster" panose="03050602040202020205" pitchFamily="66" charset="77"/>
                        <a:ea typeface="ＭＳ Ｐゴシック" panose="020B0600070205080204" pitchFamily="34" charset="-128"/>
                      </a:endParaRPr>
                    </a:p>
                  </a:txBody>
                  <a:tcPr marL="9596" marR="9596" marT="9596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4191560"/>
                  </a:ext>
                </a:extLst>
              </a:tr>
              <a:tr h="147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halkduster" panose="03050602040202020205" pitchFamily="66" charset="77"/>
                          <a:ea typeface="ＭＳ Ｐゴシック" panose="020B0600070205080204" pitchFamily="34" charset="-128"/>
                        </a:rPr>
                        <a:t>Finanzmittelbestand Beginn</a:t>
                      </a:r>
                    </a:p>
                  </a:txBody>
                  <a:tcPr marL="9596" marR="9596" marT="9596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5782292"/>
                  </a:ext>
                </a:extLst>
              </a:tr>
              <a:tr h="147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halkduster" panose="03050602040202020205" pitchFamily="66" charset="77"/>
                          <a:ea typeface="ＭＳ Ｐゴシック" panose="020B0600070205080204" pitchFamily="34" charset="-128"/>
                        </a:rPr>
                        <a:t>Finanzmittel kumuliert</a:t>
                      </a:r>
                    </a:p>
                  </a:txBody>
                  <a:tcPr marL="9596" marR="9596" marT="9596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3434727"/>
                  </a:ext>
                </a:extLst>
              </a:tr>
              <a:tr h="147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halkduster" panose="03050602040202020205" pitchFamily="66" charset="77"/>
                        <a:ea typeface="ＭＳ Ｐゴシック" panose="020B0600070205080204" pitchFamily="34" charset="-128"/>
                      </a:endParaRPr>
                    </a:p>
                  </a:txBody>
                  <a:tcPr marL="9596" marR="9596" marT="9596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6634428"/>
                  </a:ext>
                </a:extLst>
              </a:tr>
              <a:tr h="147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halkduster" panose="03050602040202020205" pitchFamily="66" charset="77"/>
                          <a:ea typeface="ＭＳ Ｐゴシック" panose="020B0600070205080204" pitchFamily="34" charset="-128"/>
                        </a:rPr>
                        <a:t>Akt. Ausgl. Fehlbetrag</a:t>
                      </a:r>
                    </a:p>
                  </a:txBody>
                  <a:tcPr marL="9596" marR="9596" marT="9596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127577"/>
                  </a:ext>
                </a:extLst>
              </a:tr>
              <a:tr h="147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halkduster" panose="03050602040202020205" pitchFamily="66" charset="77"/>
                        <a:ea typeface="ＭＳ Ｐゴシック" panose="020B0600070205080204" pitchFamily="34" charset="-128"/>
                      </a:endParaRPr>
                    </a:p>
                  </a:txBody>
                  <a:tcPr marL="9596" marR="9596" marT="9596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2416524"/>
                  </a:ext>
                </a:extLst>
              </a:tr>
              <a:tr h="147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halkduster" panose="03050602040202020205" pitchFamily="66" charset="77"/>
                        <a:ea typeface="ＭＳ Ｐゴシック" panose="020B0600070205080204" pitchFamily="34" charset="-128"/>
                      </a:endParaRPr>
                    </a:p>
                  </a:txBody>
                  <a:tcPr marL="9596" marR="9596" marT="9596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6851588"/>
                  </a:ext>
                </a:extLst>
              </a:tr>
              <a:tr h="147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halkduster" panose="03050602040202020205" pitchFamily="66" charset="77"/>
                        <a:ea typeface="ＭＳ Ｐゴシック" panose="020B0600070205080204" pitchFamily="34" charset="-128"/>
                      </a:endParaRPr>
                    </a:p>
                  </a:txBody>
                  <a:tcPr marL="9596" marR="9596" marT="9596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9517824"/>
                  </a:ext>
                </a:extLst>
              </a:tr>
              <a:tr h="147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halkduster" panose="03050602040202020205" pitchFamily="66" charset="77"/>
                          <a:ea typeface="ＭＳ Ｐゴシック" panose="020B0600070205080204" pitchFamily="34" charset="-128"/>
                        </a:rPr>
                        <a:t>Akt. Verwendg Überschuss</a:t>
                      </a:r>
                    </a:p>
                  </a:txBody>
                  <a:tcPr marL="9596" marR="9596" marT="9596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7445099"/>
                  </a:ext>
                </a:extLst>
              </a:tr>
              <a:tr h="147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halkduster" panose="03050602040202020205" pitchFamily="66" charset="77"/>
                        <a:ea typeface="ＭＳ Ｐゴシック" panose="020B0600070205080204" pitchFamily="34" charset="-128"/>
                      </a:endParaRPr>
                    </a:p>
                  </a:txBody>
                  <a:tcPr marL="9596" marR="9596" marT="9596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5142149"/>
                  </a:ext>
                </a:extLst>
              </a:tr>
              <a:tr h="147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halkduster" panose="03050602040202020205" pitchFamily="66" charset="77"/>
                        <a:ea typeface="ＭＳ Ｐゴシック" panose="020B0600070205080204" pitchFamily="34" charset="-128"/>
                      </a:endParaRPr>
                    </a:p>
                  </a:txBody>
                  <a:tcPr marL="9596" marR="9596" marT="9596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1156821"/>
                  </a:ext>
                </a:extLst>
              </a:tr>
              <a:tr h="147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halkduster" panose="03050602040202020205" pitchFamily="66" charset="77"/>
                        <a:ea typeface="ＭＳ Ｐゴシック" panose="020B0600070205080204" pitchFamily="34" charset="-128"/>
                      </a:endParaRPr>
                    </a:p>
                  </a:txBody>
                  <a:tcPr marL="9596" marR="9596" marT="9596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8986820"/>
                  </a:ext>
                </a:extLst>
              </a:tr>
              <a:tr h="147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halkduster" panose="03050602040202020205" pitchFamily="66" charset="77"/>
                          <a:ea typeface="ＭＳ Ｐゴシック" panose="020B0600070205080204" pitchFamily="34" charset="-128"/>
                        </a:rPr>
                        <a:t>Finanzmittelbestand Ende</a:t>
                      </a:r>
                    </a:p>
                  </a:txBody>
                  <a:tcPr marL="9596" marR="9596" marT="9596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7586113"/>
                  </a:ext>
                </a:extLst>
              </a:tr>
            </a:tbl>
          </a:graphicData>
        </a:graphic>
      </p:graphicFrame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5EFFD5C8-55BA-5BE6-BDE7-02FCE3D29242}"/>
              </a:ext>
            </a:extLst>
          </p:cNvPr>
          <p:cNvGraphicFramePr>
            <a:graphicFrameLocks noGrp="1"/>
          </p:cNvGraphicFramePr>
          <p:nvPr/>
        </p:nvGraphicFramePr>
        <p:xfrm>
          <a:off x="5815013" y="1397000"/>
          <a:ext cx="2352675" cy="4872054"/>
        </p:xfrm>
        <a:graphic>
          <a:graphicData uri="http://schemas.openxmlformats.org/drawingml/2006/table">
            <a:tbl>
              <a:tblPr/>
              <a:tblGrid>
                <a:gridCol w="1244600">
                  <a:extLst>
                    <a:ext uri="{9D8B030D-6E8A-4147-A177-3AD203B41FA5}">
                      <a16:colId xmlns:a16="http://schemas.microsoft.com/office/drawing/2014/main" val="3931237670"/>
                    </a:ext>
                  </a:extLst>
                </a:gridCol>
                <a:gridCol w="1108075">
                  <a:extLst>
                    <a:ext uri="{9D8B030D-6E8A-4147-A177-3AD203B41FA5}">
                      <a16:colId xmlns:a16="http://schemas.microsoft.com/office/drawing/2014/main" val="2332467027"/>
                    </a:ext>
                  </a:extLst>
                </a:gridCol>
              </a:tblGrid>
              <a:tr h="147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halkduster" panose="03050602040202020205" pitchFamily="66" charset="77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9596" marR="9596" marT="959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halkduster" panose="03050602040202020205" pitchFamily="66" charset="77"/>
                          <a:ea typeface="ＭＳ Ｐゴシック" panose="020B0600070205080204" pitchFamily="34" charset="-128"/>
                        </a:rPr>
                        <a:t>3 Quartal</a:t>
                      </a:r>
                    </a:p>
                  </a:txBody>
                  <a:tcPr marL="9596" marR="9596" marT="959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5679768"/>
                  </a:ext>
                </a:extLst>
              </a:tr>
              <a:tr h="147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halkduster" panose="03050602040202020205" pitchFamily="66" charset="77"/>
                          <a:ea typeface="ＭＳ Ｐゴシック" panose="020B0600070205080204" pitchFamily="34" charset="-128"/>
                        </a:rPr>
                        <a:t>Warenverkäufe</a:t>
                      </a:r>
                    </a:p>
                  </a:txBody>
                  <a:tcPr marL="9596" marR="9596" marT="959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halkduster" panose="03050602040202020205" pitchFamily="66" charset="77"/>
                          <a:ea typeface="ＭＳ Ｐゴシック" panose="020B0600070205080204" pitchFamily="34" charset="-128"/>
                        </a:rPr>
                        <a:t>202.500,00</a:t>
                      </a:r>
                    </a:p>
                  </a:txBody>
                  <a:tcPr marL="9596" marR="9596" marT="959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8635612"/>
                  </a:ext>
                </a:extLst>
              </a:tr>
              <a:tr h="147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halkduster" panose="03050602040202020205" pitchFamily="66" charset="77"/>
                          <a:ea typeface="ＭＳ Ｐゴシック" panose="020B0600070205080204" pitchFamily="34" charset="-128"/>
                        </a:rPr>
                        <a:t>Provisionserträge</a:t>
                      </a:r>
                    </a:p>
                  </a:txBody>
                  <a:tcPr marL="9596" marR="9596" marT="959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halkduster" panose="03050602040202020205" pitchFamily="66" charset="77"/>
                          <a:ea typeface="ＭＳ Ｐゴシック" panose="020B0600070205080204" pitchFamily="34" charset="-128"/>
                        </a:rPr>
                        <a:t>17.750,00</a:t>
                      </a:r>
                    </a:p>
                  </a:txBody>
                  <a:tcPr marL="9596" marR="9596" marT="959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7075849"/>
                  </a:ext>
                </a:extLst>
              </a:tr>
              <a:tr h="147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halkduster" panose="03050602040202020205" pitchFamily="66" charset="77"/>
                          <a:ea typeface="ＭＳ Ｐゴシック" panose="020B0600070205080204" pitchFamily="34" charset="-128"/>
                        </a:rPr>
                        <a:t>Zinserträge</a:t>
                      </a:r>
                    </a:p>
                  </a:txBody>
                  <a:tcPr marL="9596" marR="9596" marT="959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halkduster" panose="03050602040202020205" pitchFamily="66" charset="77"/>
                          <a:ea typeface="ＭＳ Ｐゴシック" panose="020B0600070205080204" pitchFamily="34" charset="-128"/>
                        </a:rPr>
                        <a:t>13.800,00</a:t>
                      </a:r>
                    </a:p>
                  </a:txBody>
                  <a:tcPr marL="9596" marR="9596" marT="959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512608"/>
                  </a:ext>
                </a:extLst>
              </a:tr>
              <a:tr h="147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halkduster" panose="03050602040202020205" pitchFamily="66" charset="77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9596" marR="9596" marT="959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halkduster" panose="03050602040202020205" pitchFamily="66" charset="77"/>
                          <a:ea typeface="ＭＳ Ｐゴシック" panose="020B0600070205080204" pitchFamily="34" charset="-128"/>
                        </a:rPr>
                        <a:t>234.050,00</a:t>
                      </a:r>
                    </a:p>
                  </a:txBody>
                  <a:tcPr marL="9596" marR="9596" marT="959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7496331"/>
                  </a:ext>
                </a:extLst>
              </a:tr>
              <a:tr h="147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halkduster" panose="03050602040202020205" pitchFamily="66" charset="77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9596" marR="9596" marT="959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halkduster" panose="03050602040202020205" pitchFamily="66" charset="77"/>
                        <a:ea typeface="ＭＳ Ｐゴシック" panose="020B0600070205080204" pitchFamily="34" charset="-128"/>
                      </a:endParaRPr>
                    </a:p>
                  </a:txBody>
                  <a:tcPr marL="9596" marR="9596" marT="959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2980011"/>
                  </a:ext>
                </a:extLst>
              </a:tr>
              <a:tr h="147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halkduster" panose="03050602040202020205" pitchFamily="66" charset="77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9596" marR="9596" marT="959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halkduster" panose="03050602040202020205" pitchFamily="66" charset="77"/>
                        <a:ea typeface="ＭＳ Ｐゴシック" panose="020B0600070205080204" pitchFamily="34" charset="-128"/>
                      </a:endParaRPr>
                    </a:p>
                  </a:txBody>
                  <a:tcPr marL="9596" marR="9596" marT="959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6215534"/>
                  </a:ext>
                </a:extLst>
              </a:tr>
              <a:tr h="147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halkduster" panose="03050602040202020205" pitchFamily="66" charset="77"/>
                          <a:ea typeface="ＭＳ Ｐゴシック" panose="020B0600070205080204" pitchFamily="34" charset="-128"/>
                        </a:rPr>
                        <a:t>Warenverkäufe</a:t>
                      </a:r>
                    </a:p>
                  </a:txBody>
                  <a:tcPr marL="9596" marR="9596" marT="959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halkduster" panose="03050602040202020205" pitchFamily="66" charset="77"/>
                          <a:ea typeface="ＭＳ Ｐゴシック" panose="020B0600070205080204" pitchFamily="34" charset="-128"/>
                        </a:rPr>
                        <a:t>-105.500,00</a:t>
                      </a:r>
                    </a:p>
                  </a:txBody>
                  <a:tcPr marL="9596" marR="9596" marT="959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2852472"/>
                  </a:ext>
                </a:extLst>
              </a:tr>
              <a:tr h="147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halkduster" panose="03050602040202020205" pitchFamily="66" charset="77"/>
                          <a:ea typeface="ＭＳ Ｐゴシック" panose="020B0600070205080204" pitchFamily="34" charset="-128"/>
                        </a:rPr>
                        <a:t>Personalausgaben</a:t>
                      </a:r>
                    </a:p>
                  </a:txBody>
                  <a:tcPr marL="9596" marR="9596" marT="959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halkduster" panose="03050602040202020205" pitchFamily="66" charset="77"/>
                          <a:ea typeface="ＭＳ Ｐゴシック" panose="020B0600070205080204" pitchFamily="34" charset="-128"/>
                        </a:rPr>
                        <a:t>-82.250,00</a:t>
                      </a:r>
                    </a:p>
                  </a:txBody>
                  <a:tcPr marL="9596" marR="9596" marT="959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148460"/>
                  </a:ext>
                </a:extLst>
              </a:tr>
              <a:tr h="147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halkduster" panose="03050602040202020205" pitchFamily="66" charset="77"/>
                          <a:ea typeface="ＭＳ Ｐゴシック" panose="020B0600070205080204" pitchFamily="34" charset="-128"/>
                        </a:rPr>
                        <a:t>Miete</a:t>
                      </a:r>
                    </a:p>
                  </a:txBody>
                  <a:tcPr marL="9596" marR="9596" marT="959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halkduster" panose="03050602040202020205" pitchFamily="66" charset="77"/>
                          <a:ea typeface="ＭＳ Ｐゴシック" panose="020B0600070205080204" pitchFamily="34" charset="-128"/>
                        </a:rPr>
                        <a:t>-10.650,00</a:t>
                      </a:r>
                    </a:p>
                  </a:txBody>
                  <a:tcPr marL="9596" marR="9596" marT="959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6496978"/>
                  </a:ext>
                </a:extLst>
              </a:tr>
              <a:tr h="147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halkduster" panose="03050602040202020205" pitchFamily="66" charset="77"/>
                          <a:ea typeface="ＭＳ Ｐゴシック" panose="020B0600070205080204" pitchFamily="34" charset="-128"/>
                        </a:rPr>
                        <a:t>KFZ</a:t>
                      </a:r>
                    </a:p>
                  </a:txBody>
                  <a:tcPr marL="9596" marR="9596" marT="959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halkduster" panose="03050602040202020205" pitchFamily="66" charset="77"/>
                          <a:ea typeface="ＭＳ Ｐゴシック" panose="020B0600070205080204" pitchFamily="34" charset="-128"/>
                        </a:rPr>
                        <a:t>-7.450,00</a:t>
                      </a:r>
                    </a:p>
                  </a:txBody>
                  <a:tcPr marL="9596" marR="9596" marT="959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2398098"/>
                  </a:ext>
                </a:extLst>
              </a:tr>
              <a:tr h="147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halkduster" panose="03050602040202020205" pitchFamily="66" charset="77"/>
                          <a:ea typeface="ＭＳ Ｐゴシック" panose="020B0600070205080204" pitchFamily="34" charset="-128"/>
                        </a:rPr>
                        <a:t>Reparaturen</a:t>
                      </a:r>
                    </a:p>
                  </a:txBody>
                  <a:tcPr marL="9596" marR="9596" marT="959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halkduster" panose="03050602040202020205" pitchFamily="66" charset="77"/>
                          <a:ea typeface="ＭＳ Ｐゴシック" panose="020B0600070205080204" pitchFamily="34" charset="-128"/>
                        </a:rPr>
                        <a:t>-3.450,00</a:t>
                      </a:r>
                    </a:p>
                  </a:txBody>
                  <a:tcPr marL="9596" marR="9596" marT="959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7347841"/>
                  </a:ext>
                </a:extLst>
              </a:tr>
              <a:tr h="147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halkduster" panose="03050602040202020205" pitchFamily="66" charset="77"/>
                          <a:ea typeface="ＭＳ Ｐゴシック" panose="020B0600070205080204" pitchFamily="34" charset="-128"/>
                        </a:rPr>
                        <a:t>Werbung</a:t>
                      </a:r>
                    </a:p>
                  </a:txBody>
                  <a:tcPr marL="9596" marR="9596" marT="959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halkduster" panose="03050602040202020205" pitchFamily="66" charset="77"/>
                          <a:ea typeface="ＭＳ Ｐゴシック" panose="020B0600070205080204" pitchFamily="34" charset="-128"/>
                        </a:rPr>
                        <a:t>-4.450,00</a:t>
                      </a:r>
                    </a:p>
                  </a:txBody>
                  <a:tcPr marL="9596" marR="9596" marT="959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8101260"/>
                  </a:ext>
                </a:extLst>
              </a:tr>
              <a:tr h="147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halkduster" panose="03050602040202020205" pitchFamily="66" charset="77"/>
                          <a:ea typeface="ＭＳ Ｐゴシック" panose="020B0600070205080204" pitchFamily="34" charset="-128"/>
                        </a:rPr>
                        <a:t>Zinsen</a:t>
                      </a:r>
                    </a:p>
                  </a:txBody>
                  <a:tcPr marL="9596" marR="9596" marT="959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halkduster" panose="03050602040202020205" pitchFamily="66" charset="77"/>
                          <a:ea typeface="ＭＳ Ｐゴシック" panose="020B0600070205080204" pitchFamily="34" charset="-128"/>
                        </a:rPr>
                        <a:t>-3.350,00</a:t>
                      </a:r>
                    </a:p>
                  </a:txBody>
                  <a:tcPr marL="9596" marR="9596" marT="959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5639685"/>
                  </a:ext>
                </a:extLst>
              </a:tr>
              <a:tr h="147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halkduster" panose="03050602040202020205" pitchFamily="66" charset="77"/>
                          <a:ea typeface="ＭＳ Ｐゴシック" panose="020B0600070205080204" pitchFamily="34" charset="-128"/>
                        </a:rPr>
                        <a:t>Sonstige Ausgaben</a:t>
                      </a:r>
                    </a:p>
                  </a:txBody>
                  <a:tcPr marL="9596" marR="9596" marT="959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halkduster" panose="03050602040202020205" pitchFamily="66" charset="77"/>
                          <a:ea typeface="ＭＳ Ｐゴシック" panose="020B0600070205080204" pitchFamily="34" charset="-128"/>
                        </a:rPr>
                        <a:t>-2.500,00</a:t>
                      </a:r>
                    </a:p>
                  </a:txBody>
                  <a:tcPr marL="9596" marR="9596" marT="959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0619192"/>
                  </a:ext>
                </a:extLst>
              </a:tr>
              <a:tr h="147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halkduster" panose="03050602040202020205" pitchFamily="66" charset="77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9596" marR="9596" marT="959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9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halkduster" panose="03050602040202020205" pitchFamily="66" charset="77"/>
                        <a:ea typeface="ＭＳ Ｐゴシック" panose="020B0600070205080204" pitchFamily="34" charset="-128"/>
                      </a:endParaRPr>
                    </a:p>
                  </a:txBody>
                  <a:tcPr marL="9596" marR="9596" marT="959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9797097"/>
                  </a:ext>
                </a:extLst>
              </a:tr>
              <a:tr h="147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halkduster" panose="03050602040202020205" pitchFamily="66" charset="77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9596" marR="9596" marT="959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9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halkduster" panose="03050602040202020205" pitchFamily="66" charset="77"/>
                        <a:ea typeface="ＭＳ Ｐゴシック" panose="020B0600070205080204" pitchFamily="34" charset="-128"/>
                      </a:endParaRPr>
                    </a:p>
                  </a:txBody>
                  <a:tcPr marL="9596" marR="9596" marT="959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0749828"/>
                  </a:ext>
                </a:extLst>
              </a:tr>
              <a:tr h="147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halkduster" panose="03050602040202020205" pitchFamily="66" charset="77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9596" marR="9596" marT="959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halkduster" panose="03050602040202020205" pitchFamily="66" charset="77"/>
                          <a:ea typeface="ＭＳ Ｐゴシック" panose="020B0600070205080204" pitchFamily="34" charset="-128"/>
                        </a:rPr>
                        <a:t>-219.600,00</a:t>
                      </a:r>
                    </a:p>
                  </a:txBody>
                  <a:tcPr marL="9596" marR="9596" marT="959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7248744"/>
                  </a:ext>
                </a:extLst>
              </a:tr>
              <a:tr h="147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halkduster" panose="03050602040202020205" pitchFamily="66" charset="77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9596" marR="9596" marT="959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halkduster" panose="03050602040202020205" pitchFamily="66" charset="77"/>
                        <a:ea typeface="ＭＳ Ｐゴシック" panose="020B0600070205080204" pitchFamily="34" charset="-128"/>
                      </a:endParaRPr>
                    </a:p>
                  </a:txBody>
                  <a:tcPr marL="9596" marR="9596" marT="959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9531692"/>
                  </a:ext>
                </a:extLst>
              </a:tr>
              <a:tr h="147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halkduster" panose="03050602040202020205" pitchFamily="66" charset="77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9596" marR="9596" marT="959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halkduster" panose="03050602040202020205" pitchFamily="66" charset="77"/>
                          <a:ea typeface="ＭＳ Ｐゴシック" panose="020B0600070205080204" pitchFamily="34" charset="-128"/>
                        </a:rPr>
                        <a:t>14.450,00</a:t>
                      </a:r>
                    </a:p>
                  </a:txBody>
                  <a:tcPr marL="9596" marR="9596" marT="959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8927565"/>
                  </a:ext>
                </a:extLst>
              </a:tr>
              <a:tr h="147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halkduster" panose="03050602040202020205" pitchFamily="66" charset="77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9596" marR="9596" marT="959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900" b="0" i="0" u="none" strike="noStrike" cap="none" normalizeH="0" baseline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Chalkduster" panose="03050602040202020205" pitchFamily="66" charset="77"/>
                        <a:ea typeface="ＭＳ Ｐゴシック" panose="020B0600070205080204" pitchFamily="34" charset="-128"/>
                      </a:endParaRPr>
                    </a:p>
                  </a:txBody>
                  <a:tcPr marL="9596" marR="9596" marT="959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3526720"/>
                  </a:ext>
                </a:extLst>
              </a:tr>
              <a:tr h="147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halkduster" panose="03050602040202020205" pitchFamily="66" charset="77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9596" marR="9596" marT="959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halkduster" panose="03050602040202020205" pitchFamily="66" charset="77"/>
                          <a:ea typeface="ＭＳ Ｐゴシック" panose="020B0600070205080204" pitchFamily="34" charset="-128"/>
                        </a:rPr>
                        <a:t>7.750,00</a:t>
                      </a:r>
                    </a:p>
                  </a:txBody>
                  <a:tcPr marL="9596" marR="9596" marT="959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7003347"/>
                  </a:ext>
                </a:extLst>
              </a:tr>
              <a:tr h="147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halkduster" panose="03050602040202020205" pitchFamily="66" charset="77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9596" marR="9596" marT="959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halkduster" panose="03050602040202020205" pitchFamily="66" charset="77"/>
                          <a:ea typeface="ＭＳ Ｐゴシック" panose="020B0600070205080204" pitchFamily="34" charset="-128"/>
                        </a:rPr>
                        <a:t>22.200,00</a:t>
                      </a:r>
                    </a:p>
                  </a:txBody>
                  <a:tcPr marL="9596" marR="9596" marT="959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2519104"/>
                  </a:ext>
                </a:extLst>
              </a:tr>
              <a:tr h="147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halkduster" panose="03050602040202020205" pitchFamily="66" charset="77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9596" marR="9596" marT="959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halkduster" panose="03050602040202020205" pitchFamily="66" charset="77"/>
                        <a:ea typeface="ＭＳ Ｐゴシック" panose="020B0600070205080204" pitchFamily="34" charset="-128"/>
                      </a:endParaRPr>
                    </a:p>
                  </a:txBody>
                  <a:tcPr marL="9596" marR="9596" marT="959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8781296"/>
                  </a:ext>
                </a:extLst>
              </a:tr>
              <a:tr h="147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halkduster" panose="03050602040202020205" pitchFamily="66" charset="77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9596" marR="9596" marT="959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halkduster" panose="03050602040202020205" pitchFamily="66" charset="77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9596" marR="9596" marT="959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807425"/>
                  </a:ext>
                </a:extLst>
              </a:tr>
              <a:tr h="147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halkduster" panose="03050602040202020205" pitchFamily="66" charset="77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9596" marR="9596" marT="959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halkduster" panose="03050602040202020205" pitchFamily="66" charset="77"/>
                        <a:ea typeface="ＭＳ Ｐゴシック" panose="020B0600070205080204" pitchFamily="34" charset="-128"/>
                      </a:endParaRPr>
                    </a:p>
                  </a:txBody>
                  <a:tcPr marL="9596" marR="9596" marT="959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3736969"/>
                  </a:ext>
                </a:extLst>
              </a:tr>
              <a:tr h="147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halkduster" panose="03050602040202020205" pitchFamily="66" charset="77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9596" marR="9596" marT="959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halkduster" panose="03050602040202020205" pitchFamily="66" charset="77"/>
                        <a:ea typeface="ＭＳ Ｐゴシック" panose="020B0600070205080204" pitchFamily="34" charset="-128"/>
                      </a:endParaRPr>
                    </a:p>
                  </a:txBody>
                  <a:tcPr marL="9596" marR="9596" marT="959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3622858"/>
                  </a:ext>
                </a:extLst>
              </a:tr>
              <a:tr h="147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halkduster" panose="03050602040202020205" pitchFamily="66" charset="77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9596" marR="9596" marT="959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halkduster" panose="03050602040202020205" pitchFamily="66" charset="77"/>
                        <a:ea typeface="ＭＳ Ｐゴシック" panose="020B0600070205080204" pitchFamily="34" charset="-128"/>
                      </a:endParaRPr>
                    </a:p>
                  </a:txBody>
                  <a:tcPr marL="9596" marR="9596" marT="959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254706"/>
                  </a:ext>
                </a:extLst>
              </a:tr>
              <a:tr h="147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halkduster" panose="03050602040202020205" pitchFamily="66" charset="77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9596" marR="9596" marT="959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halkduster" panose="03050602040202020205" pitchFamily="66" charset="77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9596" marR="9596" marT="959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5120238"/>
                  </a:ext>
                </a:extLst>
              </a:tr>
              <a:tr h="147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halkduster" panose="03050602040202020205" pitchFamily="66" charset="77"/>
                          <a:ea typeface="ＭＳ Ｐゴシック" panose="020B0600070205080204" pitchFamily="34" charset="-128"/>
                        </a:rPr>
                        <a:t>Kreditrückzahlung</a:t>
                      </a:r>
                    </a:p>
                  </a:txBody>
                  <a:tcPr marL="9596" marR="9596" marT="959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halkduster" panose="03050602040202020205" pitchFamily="66" charset="77"/>
                          <a:ea typeface="ＭＳ Ｐゴシック" panose="020B0600070205080204" pitchFamily="34" charset="-128"/>
                        </a:rPr>
                        <a:t>-5.000,00 </a:t>
                      </a:r>
                    </a:p>
                  </a:txBody>
                  <a:tcPr marL="9596" marR="9596" marT="959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041373"/>
                  </a:ext>
                </a:extLst>
              </a:tr>
              <a:tr h="147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halkduster" panose="03050602040202020205" pitchFamily="66" charset="77"/>
                          <a:ea typeface="ＭＳ Ｐゴシック" panose="020B0600070205080204" pitchFamily="34" charset="-128"/>
                        </a:rPr>
                        <a:t>Privatentnahme</a:t>
                      </a:r>
                    </a:p>
                  </a:txBody>
                  <a:tcPr marL="9596" marR="9596" marT="959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halkduster" panose="03050602040202020205" pitchFamily="66" charset="77"/>
                          <a:ea typeface="ＭＳ Ｐゴシック" panose="020B0600070205080204" pitchFamily="34" charset="-128"/>
                        </a:rPr>
                        <a:t>-7.700,00 </a:t>
                      </a:r>
                    </a:p>
                  </a:txBody>
                  <a:tcPr marL="9596" marR="9596" marT="959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2337767"/>
                  </a:ext>
                </a:extLst>
              </a:tr>
              <a:tr h="147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halkduster" panose="03050602040202020205" pitchFamily="66" charset="77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9596" marR="9596" marT="959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900" b="0" i="0" u="none" strike="noStrike" cap="none" normalizeH="0" baseline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Chalkduster" panose="03050602040202020205" pitchFamily="66" charset="77"/>
                        <a:ea typeface="ＭＳ Ｐゴシック" panose="020B0600070205080204" pitchFamily="34" charset="-128"/>
                      </a:endParaRPr>
                    </a:p>
                  </a:txBody>
                  <a:tcPr marL="9596" marR="9596" marT="959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5913937"/>
                  </a:ext>
                </a:extLst>
              </a:tr>
              <a:tr h="147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halkduster" panose="03050602040202020205" pitchFamily="66" charset="77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9596" marR="9596" marT="959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halkduster" panose="03050602040202020205" pitchFamily="66" charset="77"/>
                          <a:ea typeface="ＭＳ Ｐゴシック" panose="020B0600070205080204" pitchFamily="34" charset="-128"/>
                        </a:rPr>
                        <a:t>9.500,00</a:t>
                      </a:r>
                    </a:p>
                  </a:txBody>
                  <a:tcPr marL="9596" marR="9596" marT="959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133481"/>
                  </a:ext>
                </a:extLst>
              </a:tr>
            </a:tbl>
          </a:graphicData>
        </a:graphic>
      </p:graphicFrame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E4A0EDED-564E-35B4-1605-A2C635E2186D}"/>
              </a:ext>
            </a:extLst>
          </p:cNvPr>
          <p:cNvGraphicFramePr>
            <a:graphicFrameLocks noGrp="1"/>
          </p:cNvGraphicFramePr>
          <p:nvPr/>
        </p:nvGraphicFramePr>
        <p:xfrm>
          <a:off x="8167688" y="1397000"/>
          <a:ext cx="944562" cy="4872054"/>
        </p:xfrm>
        <a:graphic>
          <a:graphicData uri="http://schemas.openxmlformats.org/drawingml/2006/table">
            <a:tbl>
              <a:tblPr/>
              <a:tblGrid>
                <a:gridCol w="944562">
                  <a:extLst>
                    <a:ext uri="{9D8B030D-6E8A-4147-A177-3AD203B41FA5}">
                      <a16:colId xmlns:a16="http://schemas.microsoft.com/office/drawing/2014/main" val="3309711673"/>
                    </a:ext>
                  </a:extLst>
                </a:gridCol>
              </a:tblGrid>
              <a:tr h="147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halkduster" panose="03050602040202020205" pitchFamily="66" charset="77"/>
                          <a:ea typeface="ＭＳ Ｐゴシック" panose="020B0600070205080204" pitchFamily="34" charset="-128"/>
                        </a:rPr>
                        <a:t>4. Quartal</a:t>
                      </a:r>
                    </a:p>
                  </a:txBody>
                  <a:tcPr marL="9596" marR="9596" marT="959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7024502"/>
                  </a:ext>
                </a:extLst>
              </a:tr>
              <a:tr h="147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halkduster" panose="03050602040202020205" pitchFamily="66" charset="77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9596" marR="9596" marT="959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7065006"/>
                  </a:ext>
                </a:extLst>
              </a:tr>
              <a:tr h="147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halkduster" panose="03050602040202020205" pitchFamily="66" charset="77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9596" marR="9596" marT="959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3317606"/>
                  </a:ext>
                </a:extLst>
              </a:tr>
              <a:tr h="147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halkduster" panose="03050602040202020205" pitchFamily="66" charset="77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9596" marR="9596" marT="959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4444128"/>
                  </a:ext>
                </a:extLst>
              </a:tr>
              <a:tr h="147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halkduster" panose="03050602040202020205" pitchFamily="66" charset="77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9596" marR="9596" marT="959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1356"/>
                  </a:ext>
                </a:extLst>
              </a:tr>
              <a:tr h="147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halkduster" panose="03050602040202020205" pitchFamily="66" charset="77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9596" marR="9596" marT="959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3840313"/>
                  </a:ext>
                </a:extLst>
              </a:tr>
              <a:tr h="147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halkduster" panose="03050602040202020205" pitchFamily="66" charset="77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9596" marR="9596" marT="959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1788675"/>
                  </a:ext>
                </a:extLst>
              </a:tr>
              <a:tr h="147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halkduster" panose="03050602040202020205" pitchFamily="66" charset="77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9596" marR="9596" marT="959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8298257"/>
                  </a:ext>
                </a:extLst>
              </a:tr>
              <a:tr h="147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halkduster" panose="03050602040202020205" pitchFamily="66" charset="77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9596" marR="9596" marT="959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726265"/>
                  </a:ext>
                </a:extLst>
              </a:tr>
              <a:tr h="147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halkduster" panose="03050602040202020205" pitchFamily="66" charset="77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9596" marR="9596" marT="959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6894070"/>
                  </a:ext>
                </a:extLst>
              </a:tr>
              <a:tr h="147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halkduster" panose="03050602040202020205" pitchFamily="66" charset="77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9596" marR="9596" marT="959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0741512"/>
                  </a:ext>
                </a:extLst>
              </a:tr>
              <a:tr h="147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halkduster" panose="03050602040202020205" pitchFamily="66" charset="77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9596" marR="9596" marT="959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5341045"/>
                  </a:ext>
                </a:extLst>
              </a:tr>
              <a:tr h="147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halkduster" panose="03050602040202020205" pitchFamily="66" charset="77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9596" marR="9596" marT="959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6656377"/>
                  </a:ext>
                </a:extLst>
              </a:tr>
              <a:tr h="147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halkduster" panose="03050602040202020205" pitchFamily="66" charset="77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9596" marR="9596" marT="959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7532584"/>
                  </a:ext>
                </a:extLst>
              </a:tr>
              <a:tr h="147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halkduster" panose="03050602040202020205" pitchFamily="66" charset="77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9596" marR="9596" marT="959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432661"/>
                  </a:ext>
                </a:extLst>
              </a:tr>
              <a:tr h="147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halkduster" panose="03050602040202020205" pitchFamily="66" charset="77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9596" marR="9596" marT="959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331751"/>
                  </a:ext>
                </a:extLst>
              </a:tr>
              <a:tr h="147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halkduster" panose="03050602040202020205" pitchFamily="66" charset="77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9596" marR="9596" marT="959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7591136"/>
                  </a:ext>
                </a:extLst>
              </a:tr>
              <a:tr h="147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halkduster" panose="03050602040202020205" pitchFamily="66" charset="77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9596" marR="9596" marT="959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0511524"/>
                  </a:ext>
                </a:extLst>
              </a:tr>
              <a:tr h="147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halkduster" panose="03050602040202020205" pitchFamily="66" charset="77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9596" marR="9596" marT="959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0587676"/>
                  </a:ext>
                </a:extLst>
              </a:tr>
              <a:tr h="147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halkduster" panose="03050602040202020205" pitchFamily="66" charset="77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9596" marR="9596" marT="959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5241977"/>
                  </a:ext>
                </a:extLst>
              </a:tr>
              <a:tr h="147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halkduster" panose="03050602040202020205" pitchFamily="66" charset="77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9596" marR="9596" marT="959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8533449"/>
                  </a:ext>
                </a:extLst>
              </a:tr>
              <a:tr h="147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halkduster" panose="03050602040202020205" pitchFamily="66" charset="77"/>
                          <a:ea typeface="ＭＳ Ｐゴシック" panose="020B0600070205080204" pitchFamily="34" charset="-128"/>
                        </a:rPr>
                        <a:t>9.500,00</a:t>
                      </a:r>
                    </a:p>
                  </a:txBody>
                  <a:tcPr marL="9596" marR="9596" marT="959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3088367"/>
                  </a:ext>
                </a:extLst>
              </a:tr>
              <a:tr h="147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halkduster" panose="03050602040202020205" pitchFamily="66" charset="77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9596" marR="9596" marT="959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0003707"/>
                  </a:ext>
                </a:extLst>
              </a:tr>
              <a:tr h="147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halkduster" panose="03050602040202020205" pitchFamily="66" charset="77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9596" marR="9596" marT="959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3754986"/>
                  </a:ext>
                </a:extLst>
              </a:tr>
              <a:tr h="147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halkduster" panose="03050602040202020205" pitchFamily="66" charset="77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9596" marR="9596" marT="959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1847930"/>
                  </a:ext>
                </a:extLst>
              </a:tr>
              <a:tr h="147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halkduster" panose="03050602040202020205" pitchFamily="66" charset="77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9596" marR="9596" marT="959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9860408"/>
                  </a:ext>
                </a:extLst>
              </a:tr>
              <a:tr h="147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halkduster" panose="03050602040202020205" pitchFamily="66" charset="77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9596" marR="9596" marT="959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352471"/>
                  </a:ext>
                </a:extLst>
              </a:tr>
              <a:tr h="147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halkduster" panose="03050602040202020205" pitchFamily="66" charset="77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9596" marR="9596" marT="959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4158772"/>
                  </a:ext>
                </a:extLst>
              </a:tr>
              <a:tr h="147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halkduster" panose="03050602040202020205" pitchFamily="66" charset="77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9596" marR="9596" marT="959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3037814"/>
                  </a:ext>
                </a:extLst>
              </a:tr>
              <a:tr h="147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halkduster" panose="03050602040202020205" pitchFamily="66" charset="77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9596" marR="9596" marT="959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771724"/>
                  </a:ext>
                </a:extLst>
              </a:tr>
              <a:tr h="147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halkduster" panose="03050602040202020205" pitchFamily="66" charset="77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9596" marR="9596" marT="959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7914238"/>
                  </a:ext>
                </a:extLst>
              </a:tr>
              <a:tr h="147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halkduster" panose="03050602040202020205" pitchFamily="66" charset="77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9596" marR="9596" marT="959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2354562"/>
                  </a:ext>
                </a:extLst>
              </a:tr>
              <a:tr h="147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halkduster" panose="03050602040202020205" pitchFamily="66" charset="77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9596" marR="9596" marT="959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56247"/>
                  </a:ext>
                </a:extLst>
              </a:tr>
            </a:tbl>
          </a:graphicData>
        </a:graphic>
      </p:graphicFrame>
      <p:sp>
        <p:nvSpPr>
          <p:cNvPr id="10" name="Textfeld 9">
            <a:extLst>
              <a:ext uri="{FF2B5EF4-FFF2-40B4-BE49-F238E27FC236}">
                <a16:creationId xmlns:a16="http://schemas.microsoft.com/office/drawing/2014/main" id="{F00B307E-0196-B349-E63C-6D912CFBD7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888" y="798513"/>
            <a:ext cx="29035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de-DE" altLang="de-DE" sz="1400">
                <a:latin typeface="Chalkduster" panose="03050602040202020205" pitchFamily="66" charset="77"/>
              </a:rPr>
              <a:t>1) Was ist ein Finanzplan?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5E63A983-E3D2-8531-969B-F178426E01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38" y="1957388"/>
            <a:ext cx="25352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de-DE" altLang="de-DE" sz="1400">
                <a:solidFill>
                  <a:srgbClr val="292934"/>
                </a:solidFill>
                <a:latin typeface="Chalkduster" panose="03050602040202020205" pitchFamily="66" charset="77"/>
              </a:rPr>
              <a:t>2) Wie wird er erstellt?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945297CD-26F9-2327-ED14-D365B6289D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38" y="5614988"/>
            <a:ext cx="2365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de-DE" altLang="de-DE" sz="1400">
                <a:solidFill>
                  <a:srgbClr val="292934"/>
                </a:solidFill>
                <a:latin typeface="Chalkduster" panose="03050602040202020205" pitchFamily="66" charset="77"/>
              </a:rPr>
              <a:t>4) Wo kommt ein FP</a:t>
            </a:r>
          </a:p>
          <a:p>
            <a:r>
              <a:rPr lang="de-DE" altLang="de-DE" sz="1400">
                <a:solidFill>
                  <a:srgbClr val="292934"/>
                </a:solidFill>
                <a:latin typeface="Chalkduster" panose="03050602040202020205" pitchFamily="66" charset="77"/>
              </a:rPr>
              <a:t>in der Praxis vor?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560F81C2-A44E-91B5-6E9C-46536B474A13}"/>
              </a:ext>
            </a:extLst>
          </p:cNvPr>
          <p:cNvSpPr txBox="1"/>
          <p:nvPr/>
        </p:nvSpPr>
        <p:spPr>
          <a:xfrm>
            <a:off x="141288" y="3514725"/>
            <a:ext cx="2736850" cy="1016000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de-DE" altLang="de-DE" sz="1000" b="1">
                <a:solidFill>
                  <a:srgbClr val="FF0000"/>
                </a:solidFill>
                <a:latin typeface="Chalkduster" panose="03050602040202020205" pitchFamily="66" charset="77"/>
              </a:rPr>
              <a:t>Bei Fehlbetrag (-)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altLang="de-DE" sz="1000">
                <a:latin typeface="Chalkduster" panose="03050602040202020205" pitchFamily="66" charset="77"/>
              </a:rPr>
              <a:t>Einnahmen erhöhen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altLang="de-DE" sz="1000">
                <a:latin typeface="Chalkduster" panose="03050602040202020205" pitchFamily="66" charset="77"/>
              </a:rPr>
              <a:t>Ausgaben senken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altLang="de-DE" sz="1000">
                <a:latin typeface="Chalkduster" panose="03050602040202020205" pitchFamily="66" charset="77"/>
              </a:rPr>
              <a:t>Fremdfinanzieren (Kredit)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altLang="de-DE" sz="1000">
                <a:latin typeface="Chalkduster" panose="03050602040202020205" pitchFamily="66" charset="77"/>
              </a:rPr>
              <a:t>Nicht notw. Vermögen verkaufen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altLang="de-DE" sz="1000">
                <a:latin typeface="Chalkduster" panose="03050602040202020205" pitchFamily="66" charset="77"/>
              </a:rPr>
              <a:t>Privateinlage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B52EC969-81A9-ABC3-E84E-64DBC3D0EC83}"/>
              </a:ext>
            </a:extLst>
          </p:cNvPr>
          <p:cNvSpPr txBox="1"/>
          <p:nvPr/>
        </p:nvSpPr>
        <p:spPr>
          <a:xfrm>
            <a:off x="84138" y="4425950"/>
            <a:ext cx="3146425" cy="1016000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de-DE" altLang="de-DE" sz="1000" b="1">
                <a:solidFill>
                  <a:srgbClr val="008000"/>
                </a:solidFill>
                <a:latin typeface="Chalkduster" panose="03050602040202020205" pitchFamily="66" charset="77"/>
              </a:rPr>
              <a:t>Bei Überschuss (+)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altLang="de-DE" sz="1000">
                <a:latin typeface="Chalkduster" panose="03050602040202020205" pitchFamily="66" charset="77"/>
              </a:rPr>
              <a:t>Vortrag auf Folgeperiode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altLang="de-DE" sz="1000">
                <a:latin typeface="Chalkduster" panose="03050602040202020205" pitchFamily="66" charset="77"/>
              </a:rPr>
              <a:t>Veranlagung (Sparbuch, etc.)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altLang="de-DE" sz="1000">
                <a:latin typeface="Chalkduster" panose="03050602040202020205" pitchFamily="66" charset="77"/>
              </a:rPr>
              <a:t>Investition (Vermögensgegenständen)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altLang="de-DE" sz="1000">
                <a:latin typeface="Chalkduster" panose="03050602040202020205" pitchFamily="66" charset="77"/>
              </a:rPr>
              <a:t>Kreditrückzahlung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altLang="de-DE" sz="1000">
                <a:latin typeface="Chalkduster" panose="03050602040202020205" pitchFamily="66" charset="77"/>
              </a:rPr>
              <a:t>Privatentnahmen, etc.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E8E10BB3-418E-A739-DBCA-E888695B9D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38" y="6138863"/>
            <a:ext cx="23907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de-DE" altLang="de-DE" sz="1000">
                <a:latin typeface="Chalkduster" panose="03050602040202020205" pitchFamily="66" charset="77"/>
              </a:rPr>
              <a:t>Unternehmen: Finanzplanung</a:t>
            </a:r>
          </a:p>
          <a:p>
            <a:r>
              <a:rPr lang="de-DE" altLang="de-DE" sz="1000">
                <a:latin typeface="Chalkduster" panose="03050602040202020205" pitchFamily="66" charset="77"/>
              </a:rPr>
              <a:t>Staat: Budget </a:t>
            </a:r>
          </a:p>
          <a:p>
            <a:r>
              <a:rPr lang="de-DE" altLang="de-DE" sz="1000">
                <a:latin typeface="Chalkduster" panose="03050602040202020205" pitchFamily="66" charset="77"/>
              </a:rPr>
              <a:t>Privatbereich: Familienbudget</a:t>
            </a:r>
          </a:p>
          <a:p>
            <a:r>
              <a:rPr lang="de-DE" altLang="de-DE" sz="1000">
                <a:latin typeface="Chalkduster" panose="03050602040202020205" pitchFamily="66" charset="77"/>
              </a:rPr>
              <a:t>	  Kreditanfrage &gt;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50642BFF-26E7-3DBB-7D43-25937769BD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38" y="1138238"/>
            <a:ext cx="30829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de-DE" altLang="de-DE" sz="1000">
                <a:latin typeface="Chalkduster" panose="03050602040202020205" pitchFamily="66" charset="77"/>
              </a:rPr>
              <a:t>In die Zukunft gerichtete</a:t>
            </a:r>
          </a:p>
          <a:p>
            <a:r>
              <a:rPr lang="de-DE" altLang="de-DE" sz="1000">
                <a:latin typeface="Chalkduster" panose="03050602040202020205" pitchFamily="66" charset="77"/>
              </a:rPr>
              <a:t>Planung von Einnahmen und Ausgaben</a:t>
            </a:r>
          </a:p>
          <a:p>
            <a:r>
              <a:rPr lang="de-DE" altLang="de-DE" sz="1000">
                <a:latin typeface="Chalkduster" panose="03050602040202020205" pitchFamily="66" charset="77"/>
              </a:rPr>
              <a:t>Ziel ist Sicherstellung der Zahlungs-</a:t>
            </a:r>
          </a:p>
          <a:p>
            <a:r>
              <a:rPr lang="de-DE" altLang="de-DE" sz="1000">
                <a:latin typeface="Chalkduster" panose="03050602040202020205" pitchFamily="66" charset="77"/>
              </a:rPr>
              <a:t>Fähigkeit (Liquidität)</a:t>
            </a:r>
          </a:p>
        </p:txBody>
      </p:sp>
      <p:cxnSp>
        <p:nvCxnSpPr>
          <p:cNvPr id="18" name="Gerade Verbindung mit Pfeil 17">
            <a:extLst>
              <a:ext uri="{FF2B5EF4-FFF2-40B4-BE49-F238E27FC236}">
                <a16:creationId xmlns:a16="http://schemas.microsoft.com/office/drawing/2014/main" id="{9812B5B0-5511-19DF-4818-19EFE7B6B5B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57188" y="2306638"/>
            <a:ext cx="1485900" cy="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Gerade Verbindung mit Pfeil 19">
            <a:extLst>
              <a:ext uri="{FF2B5EF4-FFF2-40B4-BE49-F238E27FC236}">
                <a16:creationId xmlns:a16="http://schemas.microsoft.com/office/drawing/2014/main" id="{0EEFE6D2-E1BF-0959-8B42-B8BA702B47EC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127000" y="2306638"/>
            <a:ext cx="14288" cy="593725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" name="Textfeld 21">
            <a:extLst>
              <a:ext uri="{FF2B5EF4-FFF2-40B4-BE49-F238E27FC236}">
                <a16:creationId xmlns:a16="http://schemas.microsoft.com/office/drawing/2014/main" id="{A117CFF7-006E-01B3-FFC6-0A079B69F3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3738" y="2198688"/>
            <a:ext cx="6381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de-DE" altLang="de-DE" sz="800">
                <a:latin typeface="Chalkduster" panose="03050602040202020205" pitchFamily="66" charset="77"/>
              </a:rPr>
              <a:t>Periode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87D3DBAB-E923-9FED-7A86-44715D9F9BF8}"/>
              </a:ext>
            </a:extLst>
          </p:cNvPr>
          <p:cNvSpPr txBox="1"/>
          <p:nvPr/>
        </p:nvSpPr>
        <p:spPr>
          <a:xfrm>
            <a:off x="141288" y="2408238"/>
            <a:ext cx="1595437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de-DE" altLang="de-DE" sz="800">
                <a:solidFill>
                  <a:srgbClr val="008000"/>
                </a:solidFill>
                <a:latin typeface="Chalkduster" panose="03050602040202020205" pitchFamily="66" charset="77"/>
              </a:rPr>
              <a:t>Einnahme</a:t>
            </a:r>
          </a:p>
          <a:p>
            <a:pPr>
              <a:buFontTx/>
              <a:buChar char="-"/>
            </a:pPr>
            <a:r>
              <a:rPr lang="de-DE" altLang="de-DE" sz="800">
                <a:solidFill>
                  <a:srgbClr val="FF0000"/>
                </a:solidFill>
                <a:latin typeface="Chalkduster" panose="03050602040202020205" pitchFamily="66" charset="77"/>
              </a:rPr>
              <a:t>Ausgaben</a:t>
            </a:r>
          </a:p>
          <a:p>
            <a:r>
              <a:rPr lang="de-DE" altLang="de-DE" sz="800">
                <a:latin typeface="Chalkduster" panose="03050602040202020205" pitchFamily="66" charset="77"/>
              </a:rPr>
              <a:t>= </a:t>
            </a:r>
            <a:r>
              <a:rPr lang="de-DE" altLang="de-DE" sz="800">
                <a:solidFill>
                  <a:srgbClr val="008000"/>
                </a:solidFill>
                <a:latin typeface="Chalkduster" panose="03050602040202020205" pitchFamily="66" charset="77"/>
              </a:rPr>
              <a:t>Überschuss</a:t>
            </a:r>
            <a:r>
              <a:rPr lang="de-DE" altLang="de-DE" sz="800">
                <a:latin typeface="Chalkduster" panose="03050602040202020205" pitchFamily="66" charset="77"/>
              </a:rPr>
              <a:t>/</a:t>
            </a:r>
            <a:r>
              <a:rPr lang="de-DE" altLang="de-DE" sz="800">
                <a:solidFill>
                  <a:srgbClr val="FF0000"/>
                </a:solidFill>
                <a:latin typeface="Chalkduster" panose="03050602040202020205" pitchFamily="66" charset="77"/>
              </a:rPr>
              <a:t>Fehlbetrag</a:t>
            </a:r>
          </a:p>
          <a:p>
            <a:r>
              <a:rPr lang="de-DE" altLang="de-DE" sz="800">
                <a:latin typeface="Chalkduster" panose="03050602040202020205" pitchFamily="66" charset="77"/>
              </a:rPr>
              <a:t>...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A5B58485-9E68-64A5-55EC-99D7A26E74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9850" y="792163"/>
            <a:ext cx="4513263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de-DE" altLang="de-DE" sz="1400">
                <a:solidFill>
                  <a:srgbClr val="292934"/>
                </a:solidFill>
                <a:latin typeface="Chalkduster" panose="03050602040202020205" pitchFamily="66" charset="77"/>
              </a:rPr>
              <a:t>5) Beispiel L. 1.03 Unternehmer H. Albrecht</a:t>
            </a:r>
          </a:p>
        </p:txBody>
      </p:sp>
      <p:sp>
        <p:nvSpPr>
          <p:cNvPr id="26" name="Titel 1">
            <a:extLst>
              <a:ext uri="{FF2B5EF4-FFF2-40B4-BE49-F238E27FC236}">
                <a16:creationId xmlns:a16="http://schemas.microsoft.com/office/drawing/2014/main" id="{7B6FC9ED-BF28-3302-0111-AB06B4E3DC95}"/>
              </a:ext>
            </a:extLst>
          </p:cNvPr>
          <p:cNvSpPr txBox="1">
            <a:spLocks/>
          </p:cNvSpPr>
          <p:nvPr/>
        </p:nvSpPr>
        <p:spPr>
          <a:xfrm>
            <a:off x="2640013" y="138113"/>
            <a:ext cx="6472237" cy="6016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anchor="ctr">
            <a:norm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>
              <a:lnSpc>
                <a:spcPct val="90000"/>
              </a:lnSpc>
            </a:pPr>
            <a:r>
              <a:rPr lang="de-DE" altLang="de-DE" sz="800">
                <a:solidFill>
                  <a:srgbClr val="292934"/>
                </a:solidFill>
                <a:latin typeface="Chalkduster" panose="03050602040202020205" pitchFamily="66" charset="77"/>
              </a:rPr>
              <a:t>Kompetenzen:</a:t>
            </a:r>
          </a:p>
          <a:p>
            <a:pPr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800">
                <a:solidFill>
                  <a:srgbClr val="292934"/>
                </a:solidFill>
                <a:latin typeface="Chalkduster" panose="03050602040202020205" pitchFamily="66" charset="77"/>
              </a:rPr>
              <a:t>Einfachen Finanzplan (Privat- und Unternehmensbereich) erstellen können</a:t>
            </a:r>
          </a:p>
          <a:p>
            <a:pPr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800">
                <a:solidFill>
                  <a:srgbClr val="292934"/>
                </a:solidFill>
                <a:latin typeface="Chalkduster" panose="03050602040202020205" pitchFamily="66" charset="77"/>
              </a:rPr>
              <a:t>Aktionen zum Ausgleich eines Fehlbetrages /zur Verwendung eines Überschusses vorschlagen können</a:t>
            </a:r>
          </a:p>
          <a:p>
            <a:pPr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800">
                <a:solidFill>
                  <a:srgbClr val="292934"/>
                </a:solidFill>
                <a:latin typeface="Chalkduster" panose="03050602040202020205" pitchFamily="66" charset="77"/>
              </a:rPr>
              <a:t>Praktische Bedeutung von Finanzplänen einschätzen können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9CAE2C96-2301-29BC-2EAD-58D79ADD6C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38" y="3071813"/>
            <a:ext cx="34575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de-DE" altLang="de-DE" sz="1400">
                <a:solidFill>
                  <a:srgbClr val="292934"/>
                </a:solidFill>
                <a:latin typeface="Chalkduster" panose="03050602040202020205" pitchFamily="66" charset="77"/>
              </a:rPr>
              <a:t>3) Was ist bei einem </a:t>
            </a:r>
            <a:r>
              <a:rPr lang="de-DE" altLang="de-DE" sz="1400">
                <a:solidFill>
                  <a:srgbClr val="FF0000"/>
                </a:solidFill>
                <a:latin typeface="Chalkduster" panose="03050602040202020205" pitchFamily="66" charset="77"/>
              </a:rPr>
              <a:t>Fehlbetrag</a:t>
            </a:r>
            <a:r>
              <a:rPr lang="de-DE" altLang="de-DE" sz="1400">
                <a:solidFill>
                  <a:srgbClr val="292934"/>
                </a:solidFill>
                <a:latin typeface="Chalkduster" panose="03050602040202020205" pitchFamily="66" charset="77"/>
              </a:rPr>
              <a:t>,</a:t>
            </a:r>
          </a:p>
          <a:p>
            <a:r>
              <a:rPr lang="de-DE" altLang="de-DE" sz="1400">
                <a:solidFill>
                  <a:srgbClr val="008000"/>
                </a:solidFill>
                <a:latin typeface="Chalkduster" panose="03050602040202020205" pitchFamily="66" charset="77"/>
              </a:rPr>
              <a:t>Überschuss</a:t>
            </a:r>
            <a:r>
              <a:rPr lang="de-DE" altLang="de-DE" sz="1400">
                <a:solidFill>
                  <a:srgbClr val="292934"/>
                </a:solidFill>
                <a:latin typeface="Chalkduster" panose="03050602040202020205" pitchFamily="66" charset="77"/>
              </a:rPr>
              <a:t> zu tun?</a:t>
            </a:r>
          </a:p>
        </p:txBody>
      </p:sp>
      <p:pic>
        <p:nvPicPr>
          <p:cNvPr id="4" name="Bild 3">
            <a:extLst>
              <a:ext uri="{FF2B5EF4-FFF2-40B4-BE49-F238E27FC236}">
                <a16:creationId xmlns:a16="http://schemas.microsoft.com/office/drawing/2014/main" id="{06C69E7B-C1B9-CC15-41F3-05D5D70846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4813" y="882650"/>
            <a:ext cx="5619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Bild 4">
            <a:extLst>
              <a:ext uri="{FF2B5EF4-FFF2-40B4-BE49-F238E27FC236}">
                <a16:creationId xmlns:a16="http://schemas.microsoft.com/office/drawing/2014/main" id="{87F8C6EE-CBB3-0C0E-1203-03429AF382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9388" y="5248275"/>
            <a:ext cx="1036637" cy="154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  <p:bldP spid="22" grpId="0"/>
      <p:bldP spid="23" grpId="0"/>
      <p:bldP spid="25" grpId="0"/>
      <p:bldP spid="19" grpId="0"/>
    </p:bld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285</Words>
  <Application>Microsoft Macintosh PowerPoint</Application>
  <PresentationFormat>Bildschirmpräsentation (4:3)</PresentationFormat>
  <Paragraphs>135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9" baseType="lpstr">
      <vt:lpstr>Calibri</vt:lpstr>
      <vt:lpstr>ＭＳ Ｐゴシック</vt:lpstr>
      <vt:lpstr>Arial</vt:lpstr>
      <vt:lpstr>Chalkduster</vt:lpstr>
      <vt:lpstr>Mangal</vt:lpstr>
      <vt:lpstr>Wingdings</vt:lpstr>
      <vt:lpstr>Webdings</vt:lpstr>
      <vt:lpstr>Office-Design</vt:lpstr>
      <vt:lpstr>Concept Map: Finanzplan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 Teaching</dc:title>
  <dc:creator>werner holzheu</dc:creator>
  <cp:lastModifiedBy>HOLZHEU Werner</cp:lastModifiedBy>
  <cp:revision>7</cp:revision>
  <dcterms:created xsi:type="dcterms:W3CDTF">2018-09-02T10:46:07Z</dcterms:created>
  <dcterms:modified xsi:type="dcterms:W3CDTF">2022-08-27T10:23:02Z</dcterms:modified>
</cp:coreProperties>
</file>