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9144000" cy="6858000" type="screen4x3"/>
  <p:notesSz cx="6858000" cy="9144000"/>
  <p:defaultTextStyle>
    <a:defPPr>
      <a:defRPr lang="de-DE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7"/>
    <p:restoredTop sz="94635"/>
  </p:normalViewPr>
  <p:slideViewPr>
    <p:cSldViewPr snapToGrid="0" snapToObjects="1">
      <p:cViewPr varScale="1">
        <p:scale>
          <a:sx n="120" d="100"/>
          <a:sy n="120" d="100"/>
        </p:scale>
        <p:origin x="164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AT"/>
              <a:t>Master-Untertitelformat bearbeiten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A0032DB7-7DF2-2D00-548B-A35E209A1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4317B258-3FA5-944B-8913-D0BA5A35336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6232E511-21C9-1F00-EE74-2026F4846F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11D0F7C6-95FB-02CF-E61F-6E51EDDC20D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6BAD84-0B6A-244F-9FFF-049E55594E7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14502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01F6898-7775-CA44-E637-6E3DC3665C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A1C1E95-52C4-1240-A322-B1E18794F29E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C2E65DC8-635A-2D53-723A-87EF0972EA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EF8EE83-04A7-E106-9579-FC38EF77ED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EA3EEA-411E-7F47-ABB3-E1E388722EF5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086325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B76C95A-9785-5A1E-D256-7BE6B883B0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F4B10CC-C544-F94A-8492-A94C09F393C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39702A14-2295-91A3-505C-17967D4C14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168D48B-85C9-E622-639F-53DB2AEB7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BE21C3-D950-5A4B-94CC-1A216A6C4224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464037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422383A8-EF3D-35CD-A0C2-3F1E67424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8DB6C26-C1D2-B649-A621-50886AD00BC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51BA3C-3C3C-650A-4289-288764BBFC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5986947-2EBE-C53F-97B4-C11DC2E5F6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742732-74E4-0843-9218-592A3A50CD3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147390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8B576559-D3CE-0306-F4A2-03E011710F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5080F1-90F0-2F4E-8E7E-637505BA24A6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78646206-8EC0-1EBE-CAC5-17B8AAD388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4754663E-2DB1-64A4-E330-6FEBE24378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EEC947-F4FB-7747-8FA4-944E70B5669E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963241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1EFD9ECC-8313-D6F4-5A5E-4306EAB112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CA4673-2E47-CD41-8514-DC6A7D2915C3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CA91079B-7E57-4B42-C591-76D98EA954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D084D62D-4FE7-AE30-B17C-F73C833A25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BA0642-31C5-6240-B753-5760E7836A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5476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7" name="Datumsplatzhalter 3">
            <a:extLst>
              <a:ext uri="{FF2B5EF4-FFF2-40B4-BE49-F238E27FC236}">
                <a16:creationId xmlns:a16="http://schemas.microsoft.com/office/drawing/2014/main" id="{D6F05E30-A537-BF59-0A02-167255F08C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BA5551-A168-C94D-9304-B94EDBFD2FF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8" name="Fußzeilenplatzhalter 4">
            <a:extLst>
              <a:ext uri="{FF2B5EF4-FFF2-40B4-BE49-F238E27FC236}">
                <a16:creationId xmlns:a16="http://schemas.microsoft.com/office/drawing/2014/main" id="{48A817AA-B2F7-4AFE-6A4D-82C7E0A2F8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Foliennummernplatzhalter 5">
            <a:extLst>
              <a:ext uri="{FF2B5EF4-FFF2-40B4-BE49-F238E27FC236}">
                <a16:creationId xmlns:a16="http://schemas.microsoft.com/office/drawing/2014/main" id="{633F3646-BD2C-1D51-7674-E70534FFE6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2EC0D8-DE88-0947-9168-45AF7CC47BDB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80245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Datumsplatzhalter 3">
            <a:extLst>
              <a:ext uri="{FF2B5EF4-FFF2-40B4-BE49-F238E27FC236}">
                <a16:creationId xmlns:a16="http://schemas.microsoft.com/office/drawing/2014/main" id="{ECF5DD26-74D9-B513-DA3A-9B77BE0B35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75743A-9EB9-C740-AFE9-DF500A02373A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E7BC290A-F823-DB47-8295-5781ED6F02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Foliennummernplatzhalter 5">
            <a:extLst>
              <a:ext uri="{FF2B5EF4-FFF2-40B4-BE49-F238E27FC236}">
                <a16:creationId xmlns:a16="http://schemas.microsoft.com/office/drawing/2014/main" id="{9AFB2351-9A88-8830-8583-0E94C3A9B8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290300-ADBD-E84E-BA40-62A7E9CC6849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8947723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3">
            <a:extLst>
              <a:ext uri="{FF2B5EF4-FFF2-40B4-BE49-F238E27FC236}">
                <a16:creationId xmlns:a16="http://schemas.microsoft.com/office/drawing/2014/main" id="{94778459-0CC0-2AFC-6AB0-AE28A05498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B7EE50E-3069-7442-B309-4364622D20C2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3" name="Fußzeilenplatzhalter 4">
            <a:extLst>
              <a:ext uri="{FF2B5EF4-FFF2-40B4-BE49-F238E27FC236}">
                <a16:creationId xmlns:a16="http://schemas.microsoft.com/office/drawing/2014/main" id="{1839AD10-76A8-EC30-51AA-CF697D9F4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Foliennummernplatzhalter 5">
            <a:extLst>
              <a:ext uri="{FF2B5EF4-FFF2-40B4-BE49-F238E27FC236}">
                <a16:creationId xmlns:a16="http://schemas.microsoft.com/office/drawing/2014/main" id="{0A5C40D5-C81C-4B85-8438-ABA34F4342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EC63B9-DB1C-784D-8509-05A105BDCB3D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4044052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AT"/>
              <a:t>Mastertextformat bearbeiten</a:t>
            </a:r>
          </a:p>
          <a:p>
            <a:pPr lvl="1"/>
            <a:r>
              <a:rPr lang="de-AT"/>
              <a:t>Zweite Ebene</a:t>
            </a:r>
          </a:p>
          <a:p>
            <a:pPr lvl="2"/>
            <a:r>
              <a:rPr lang="de-AT"/>
              <a:t>Dritte Ebene</a:t>
            </a:r>
          </a:p>
          <a:p>
            <a:pPr lvl="3"/>
            <a:r>
              <a:rPr lang="de-AT"/>
              <a:t>Vierte Ebene</a:t>
            </a:r>
          </a:p>
          <a:p>
            <a:pPr lvl="4"/>
            <a:r>
              <a:rPr lang="de-AT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A44330C4-C54E-F69D-FCE5-F24170D00E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ABE51EE-3B6A-4F48-894B-2E113294E8E4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FAF2ABB2-CE1B-40B0-F3FB-49E64A9FCB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004803EB-1C12-75BF-94D2-65F4DB830A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A5828-8142-7F40-A537-5D4969FDD680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6121128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AT"/>
              <a:t>Mastertitelformat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AT"/>
              <a:t>Mastertextformat bearbeiten</a:t>
            </a:r>
          </a:p>
        </p:txBody>
      </p:sp>
      <p:sp>
        <p:nvSpPr>
          <p:cNvPr id="5" name="Datumsplatzhalter 3">
            <a:extLst>
              <a:ext uri="{FF2B5EF4-FFF2-40B4-BE49-F238E27FC236}">
                <a16:creationId xmlns:a16="http://schemas.microsoft.com/office/drawing/2014/main" id="{D79D5984-9D4F-3D65-91A6-B9ABD4A877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C86680D-631E-DF42-9BA4-3C9A974A7B65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6" name="Fußzeilenplatzhalter 4">
            <a:extLst>
              <a:ext uri="{FF2B5EF4-FFF2-40B4-BE49-F238E27FC236}">
                <a16:creationId xmlns:a16="http://schemas.microsoft.com/office/drawing/2014/main" id="{61ED6278-5974-9871-035F-AE6D8DC74F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Foliennummernplatzhalter 5">
            <a:extLst>
              <a:ext uri="{FF2B5EF4-FFF2-40B4-BE49-F238E27FC236}">
                <a16:creationId xmlns:a16="http://schemas.microsoft.com/office/drawing/2014/main" id="{93A4D493-45E7-FD47-7F0D-D0DE6797F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A64A74C-A359-8D4A-8CD1-BF3AB6A562D2}" type="slidenum">
              <a:rPr lang="de-DE" altLang="de-DE"/>
              <a:pPr/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342514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elplatzhalter 1">
            <a:extLst>
              <a:ext uri="{FF2B5EF4-FFF2-40B4-BE49-F238E27FC236}">
                <a16:creationId xmlns:a16="http://schemas.microsoft.com/office/drawing/2014/main" id="{5AA93983-CC26-D049-52C8-07FB62E83D94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Mastertitelformat bearbeiten</a:t>
            </a:r>
            <a:endParaRPr lang="de-DE" altLang="de-DE"/>
          </a:p>
        </p:txBody>
      </p:sp>
      <p:sp>
        <p:nvSpPr>
          <p:cNvPr id="1027" name="Textplatzhalter 2">
            <a:extLst>
              <a:ext uri="{FF2B5EF4-FFF2-40B4-BE49-F238E27FC236}">
                <a16:creationId xmlns:a16="http://schemas.microsoft.com/office/drawing/2014/main" id="{8C1C48AA-9AEF-6621-1FB8-ACBB5DBE538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AT" altLang="de-DE"/>
              <a:t>Mastertextformat bearbeiten</a:t>
            </a:r>
          </a:p>
          <a:p>
            <a:pPr lvl="1"/>
            <a:r>
              <a:rPr lang="de-AT" altLang="de-DE"/>
              <a:t>Zweite Ebene</a:t>
            </a:r>
          </a:p>
          <a:p>
            <a:pPr lvl="2"/>
            <a:r>
              <a:rPr lang="de-AT" altLang="de-DE"/>
              <a:t>Dritte Ebene</a:t>
            </a:r>
          </a:p>
          <a:p>
            <a:pPr lvl="3"/>
            <a:r>
              <a:rPr lang="de-AT" altLang="de-DE"/>
              <a:t>Vierte Ebene</a:t>
            </a:r>
          </a:p>
          <a:p>
            <a:pPr lvl="4"/>
            <a:r>
              <a:rPr lang="de-AT" altLang="de-DE"/>
              <a:t>Fünfte Ebene</a:t>
            </a:r>
            <a:endParaRPr lang="de-DE" altLang="de-DE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8B4A8E2-5BCD-C53D-F2BD-31E7A28809F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</a:defRPr>
            </a:lvl1pPr>
          </a:lstStyle>
          <a:p>
            <a:fld id="{4EEF2747-3251-E446-BA50-60ABABD12C0A}" type="datetimeFigureOut">
              <a:rPr lang="de-DE" altLang="de-DE"/>
              <a:pPr/>
              <a:t>27.08.22</a:t>
            </a:fld>
            <a:endParaRPr lang="de-DE" altLang="de-DE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3FEE79A-E882-4D58-4A3A-2CE296EFCBE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53B2B8D9-4942-3BFE-7CD9-66BA9DB26B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3A49766-809A-DA48-9420-916D422F99CD}" type="slidenum">
              <a:rPr lang="de-DE" altLang="de-DE"/>
              <a:pPr/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anose="020B0600070205080204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ＭＳ Ｐゴシック" panose="020B0600070205080204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anose="020B0600070205080204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4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5FB4A0-77F5-0E85-E586-DED85EEF92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5875" y="15875"/>
            <a:ext cx="2565400" cy="601663"/>
          </a:xfrm>
          <a:ln>
            <a:solidFill>
              <a:schemeClr val="tx1"/>
            </a:solidFill>
          </a:ln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de-DE" sz="1400" dirty="0" err="1">
                <a:latin typeface="+mn-lt"/>
                <a:ea typeface="+mj-ea"/>
                <a:cs typeface="Chalkduster"/>
              </a:rPr>
              <a:t>Concept</a:t>
            </a:r>
            <a:r>
              <a:rPr lang="de-DE" sz="1400" dirty="0">
                <a:latin typeface="+mn-lt"/>
                <a:ea typeface="+mj-ea"/>
                <a:cs typeface="Chalkduster"/>
              </a:rPr>
              <a:t> </a:t>
            </a:r>
            <a:r>
              <a:rPr lang="de-DE" sz="1400" dirty="0" err="1">
                <a:latin typeface="+mn-lt"/>
                <a:ea typeface="+mj-ea"/>
                <a:cs typeface="Chalkduster"/>
              </a:rPr>
              <a:t>Map</a:t>
            </a:r>
            <a:r>
              <a:rPr lang="de-DE" sz="1400" dirty="0">
                <a:latin typeface="+mn-lt"/>
                <a:ea typeface="+mj-ea"/>
                <a:cs typeface="Chalkduster"/>
              </a:rPr>
              <a:t>:</a:t>
            </a:r>
            <a:br>
              <a:rPr lang="de-DE" sz="1400" dirty="0">
                <a:latin typeface="+mn-lt"/>
                <a:ea typeface="+mj-ea"/>
                <a:cs typeface="Chalkduster"/>
              </a:rPr>
            </a:br>
            <a:r>
              <a:rPr lang="de-DE" sz="1400" dirty="0">
                <a:latin typeface="+mn-lt"/>
                <a:ea typeface="+mj-ea"/>
                <a:cs typeface="Chalkduster"/>
              </a:rPr>
              <a:t>EAR netto (Einnahmen Ausgaben Rechnung)</a:t>
            </a: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4FAAFBBA-7A77-7F15-31B8-B683F56A7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013" y="669925"/>
            <a:ext cx="1641475" cy="277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/>
              <a:t>1) Was ist eine EAR?</a:t>
            </a:r>
          </a:p>
        </p:txBody>
      </p:sp>
      <p:sp>
        <p:nvSpPr>
          <p:cNvPr id="12" name="Textfeld 11">
            <a:extLst>
              <a:ext uri="{FF2B5EF4-FFF2-40B4-BE49-F238E27FC236}">
                <a16:creationId xmlns:a16="http://schemas.microsoft.com/office/drawing/2014/main" id="{873EF4A2-F34C-019F-E501-CE32F25AC8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661988"/>
            <a:ext cx="5318125" cy="27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200">
                <a:solidFill>
                  <a:srgbClr val="292934"/>
                </a:solidFill>
              </a:rPr>
              <a:t>2a) Welche Geschäftsfälle gehören in die EAR (</a:t>
            </a:r>
            <a:r>
              <a:rPr lang="de-DE" altLang="de-DE" sz="1200">
                <a:solidFill>
                  <a:srgbClr val="008000"/>
                </a:solidFill>
              </a:rPr>
              <a:t>+Zufluss</a:t>
            </a:r>
            <a:r>
              <a:rPr lang="de-DE" altLang="de-DE" sz="1200">
                <a:solidFill>
                  <a:srgbClr val="292934"/>
                </a:solidFill>
              </a:rPr>
              <a:t>/</a:t>
            </a:r>
            <a:r>
              <a:rPr lang="de-DE" altLang="de-DE" sz="1200">
                <a:solidFill>
                  <a:srgbClr val="FF0000"/>
                </a:solidFill>
              </a:rPr>
              <a:t>–Abfluss </a:t>
            </a:r>
            <a:r>
              <a:rPr lang="de-DE" altLang="de-DE" sz="1200">
                <a:solidFill>
                  <a:srgbClr val="292934"/>
                </a:solidFill>
              </a:rPr>
              <a:t>Prinzip)?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49565887-0B23-D4C9-5820-927263BC51DF}"/>
              </a:ext>
            </a:extLst>
          </p:cNvPr>
          <p:cNvSpPr txBox="1"/>
          <p:nvPr/>
        </p:nvSpPr>
        <p:spPr>
          <a:xfrm>
            <a:off x="2540000" y="939800"/>
            <a:ext cx="6604000" cy="2030413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900"/>
              <a:t>Übertrag: alle Geschäftsfälle bis zum heutigen Tag</a:t>
            </a:r>
          </a:p>
          <a:p>
            <a:r>
              <a:rPr lang="de-DE" altLang="de-DE" sz="900" b="1">
                <a:solidFill>
                  <a:srgbClr val="3366FF"/>
                </a:solidFill>
              </a:rPr>
              <a:t>Kassabelege: </a:t>
            </a:r>
            <a:r>
              <a:rPr lang="de-DE" altLang="de-DE" sz="900">
                <a:solidFill>
                  <a:srgbClr val="3366FF"/>
                </a:solidFill>
              </a:rPr>
              <a:t>Einnahmen und Ausgaben i.d.R. brutto im Kassabuch, EAR</a:t>
            </a:r>
            <a:r>
              <a:rPr lang="de-DE" altLang="de-DE" sz="900" b="1">
                <a:solidFill>
                  <a:srgbClr val="3366FF"/>
                </a:solidFill>
              </a:rPr>
              <a:t>: netto</a:t>
            </a:r>
          </a:p>
          <a:p>
            <a:endParaRPr lang="de-DE" altLang="de-DE" sz="900"/>
          </a:p>
          <a:p>
            <a:r>
              <a:rPr lang="de-DE" altLang="de-DE" sz="900" b="1">
                <a:solidFill>
                  <a:srgbClr val="3366FF"/>
                </a:solidFill>
              </a:rPr>
              <a:t>Bankbeleg</a:t>
            </a:r>
            <a:r>
              <a:rPr lang="de-DE" altLang="de-DE" sz="900">
                <a:solidFill>
                  <a:srgbClr val="3366FF"/>
                </a:solidFill>
              </a:rPr>
              <a:t>: Einnahmen u. Ausgaben (Zu- und Abfluss): im Bankbuch (brutto) EAR </a:t>
            </a:r>
            <a:r>
              <a:rPr lang="de-DE" altLang="de-DE" sz="900" b="1">
                <a:solidFill>
                  <a:srgbClr val="3366FF"/>
                </a:solidFill>
              </a:rPr>
              <a:t>netto</a:t>
            </a:r>
          </a:p>
          <a:p>
            <a:r>
              <a:rPr lang="de-DE" altLang="de-DE" sz="900">
                <a:solidFill>
                  <a:srgbClr val="3366FF"/>
                </a:solidFill>
              </a:rPr>
              <a:t>(Habenzinsen – Kest): Bankbuch u. Verteilungstabelle</a:t>
            </a:r>
            <a:r>
              <a:rPr lang="de-DE" altLang="de-DE" sz="900">
                <a:solidFill>
                  <a:srgbClr val="FF6600"/>
                </a:solidFill>
              </a:rPr>
              <a:t>, nicht in Erfolgsrechnung u. E1a (Steuer schon bez.</a:t>
            </a:r>
            <a:r>
              <a:rPr lang="de-DE" altLang="de-DE" sz="900">
                <a:solidFill>
                  <a:srgbClr val="3366FF"/>
                </a:solidFill>
              </a:rPr>
              <a:t>) </a:t>
            </a:r>
          </a:p>
          <a:p>
            <a:r>
              <a:rPr lang="de-DE" altLang="de-DE" sz="900">
                <a:solidFill>
                  <a:srgbClr val="3366FF"/>
                </a:solidFill>
              </a:rPr>
              <a:t> </a:t>
            </a:r>
          </a:p>
          <a:p>
            <a:r>
              <a:rPr lang="de-DE" altLang="de-DE" sz="900" b="1">
                <a:solidFill>
                  <a:srgbClr val="3366FF"/>
                </a:solidFill>
              </a:rPr>
              <a:t>sonstiger Beleg</a:t>
            </a:r>
            <a:r>
              <a:rPr lang="de-DE" altLang="de-DE" sz="900">
                <a:solidFill>
                  <a:srgbClr val="3366FF"/>
                </a:solidFill>
              </a:rPr>
              <a:t>: für Eigenverbrauch (Entnahme von Waren)</a:t>
            </a:r>
          </a:p>
          <a:p>
            <a:r>
              <a:rPr lang="de-DE" altLang="de-DE" sz="900">
                <a:solidFill>
                  <a:srgbClr val="17375E"/>
                </a:solidFill>
              </a:rPr>
              <a:t>+Nebenrechnung: </a:t>
            </a:r>
            <a:r>
              <a:rPr lang="de-DE" altLang="de-DE" sz="900" b="1">
                <a:solidFill>
                  <a:srgbClr val="17375E"/>
                </a:solidFill>
              </a:rPr>
              <a:t>Abschreibung (Wertminderung)</a:t>
            </a:r>
            <a:r>
              <a:rPr lang="de-DE" altLang="de-DE" sz="900">
                <a:solidFill>
                  <a:srgbClr val="17375E"/>
                </a:solidFill>
              </a:rPr>
              <a:t> lt. Anlverz. (</a:t>
            </a:r>
            <a:r>
              <a:rPr lang="de-DE" altLang="de-DE" sz="900">
                <a:solidFill>
                  <a:srgbClr val="3366FF"/>
                </a:solidFill>
              </a:rPr>
              <a:t>AfA der Gegenstände die schon im Betrieb waren + AfA neu</a:t>
            </a:r>
            <a:r>
              <a:rPr lang="de-DE" altLang="de-DE" sz="900"/>
              <a:t>)</a:t>
            </a:r>
          </a:p>
          <a:p>
            <a:endParaRPr lang="de-DE" altLang="de-DE" sz="900"/>
          </a:p>
          <a:p>
            <a:endParaRPr lang="de-DE" altLang="de-DE" sz="900">
              <a:solidFill>
                <a:srgbClr val="FF6600"/>
              </a:solidFill>
            </a:endParaRPr>
          </a:p>
          <a:p>
            <a:r>
              <a:rPr lang="de-DE" altLang="de-DE" sz="900">
                <a:solidFill>
                  <a:srgbClr val="FF6600"/>
                </a:solidFill>
              </a:rPr>
              <a:t>AR... nicht in die EAR (kein Zufluss)</a:t>
            </a:r>
          </a:p>
          <a:p>
            <a:r>
              <a:rPr lang="de-DE" altLang="de-DE" sz="900">
                <a:solidFill>
                  <a:srgbClr val="FF6600"/>
                </a:solidFill>
              </a:rPr>
              <a:t>ER (für Waren &gt; </a:t>
            </a:r>
            <a:r>
              <a:rPr lang="de-DE" altLang="de-DE" sz="900">
                <a:solidFill>
                  <a:srgbClr val="3366FF"/>
                </a:solidFill>
              </a:rPr>
              <a:t>Wareneingangsbuch</a:t>
            </a:r>
            <a:r>
              <a:rPr lang="de-DE" altLang="de-DE" sz="900">
                <a:solidFill>
                  <a:srgbClr val="FF6600"/>
                </a:solidFill>
              </a:rPr>
              <a:t>, für AV &gt; </a:t>
            </a:r>
            <a:r>
              <a:rPr lang="de-DE" altLang="de-DE" sz="900">
                <a:solidFill>
                  <a:srgbClr val="3366FF"/>
                </a:solidFill>
              </a:rPr>
              <a:t>Anlageverzeichnis</a:t>
            </a:r>
            <a:r>
              <a:rPr lang="de-DE" altLang="de-DE" sz="900">
                <a:solidFill>
                  <a:srgbClr val="FF6600"/>
                </a:solidFill>
              </a:rPr>
              <a:t>) nicht jedoch in die EAR (kein Abfluss)</a:t>
            </a:r>
          </a:p>
          <a:p>
            <a:r>
              <a:rPr lang="de-DE" altLang="de-DE" sz="900">
                <a:solidFill>
                  <a:srgbClr val="FF6600"/>
                </a:solidFill>
              </a:rPr>
              <a:t>Sonst. Beleg für Kreditkarten, oder Bankomatkartenzahlung (... erst </a:t>
            </a:r>
            <a:r>
              <a:rPr lang="de-DE" altLang="de-DE" sz="900">
                <a:solidFill>
                  <a:srgbClr val="3366FF"/>
                </a:solidFill>
              </a:rPr>
              <a:t>bei Abbuchung vom Bankkonto</a:t>
            </a:r>
            <a:r>
              <a:rPr lang="de-DE" altLang="de-DE" sz="900">
                <a:solidFill>
                  <a:srgbClr val="FF6600"/>
                </a:solidFill>
              </a:rPr>
              <a:t>)</a:t>
            </a:r>
          </a:p>
          <a:p>
            <a:endParaRPr lang="de-DE" altLang="de-DE" sz="900">
              <a:solidFill>
                <a:srgbClr val="FF6600"/>
              </a:solidFill>
            </a:endParaRPr>
          </a:p>
        </p:txBody>
      </p:sp>
      <p:sp>
        <p:nvSpPr>
          <p:cNvPr id="16" name="Textfeld 15">
            <a:extLst>
              <a:ext uri="{FF2B5EF4-FFF2-40B4-BE49-F238E27FC236}">
                <a16:creationId xmlns:a16="http://schemas.microsoft.com/office/drawing/2014/main" id="{B5B1E422-DC11-EBD6-F79B-57FB34BD86F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68263" y="920750"/>
            <a:ext cx="1957387" cy="339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/>
              <a:t>Einfache Art der Gewinnermittlung</a:t>
            </a:r>
          </a:p>
          <a:p>
            <a:r>
              <a:rPr lang="de-DE" altLang="de-DE" sz="800"/>
              <a:t>v.a. für kleine Unternehmen</a:t>
            </a:r>
          </a:p>
        </p:txBody>
      </p:sp>
      <p:sp>
        <p:nvSpPr>
          <p:cNvPr id="23" name="Textfeld 22">
            <a:extLst>
              <a:ext uri="{FF2B5EF4-FFF2-40B4-BE49-F238E27FC236}">
                <a16:creationId xmlns:a16="http://schemas.microsoft.com/office/drawing/2014/main" id="{DC384B97-4916-6DBD-DBE6-6909A762A7A9}"/>
              </a:ext>
            </a:extLst>
          </p:cNvPr>
          <p:cNvSpPr txBox="1"/>
          <p:nvPr/>
        </p:nvSpPr>
        <p:spPr>
          <a:xfrm>
            <a:off x="201613" y="3349625"/>
            <a:ext cx="1539875" cy="461963"/>
          </a:xfrm>
          <a:prstGeom prst="rect">
            <a:avLst/>
          </a:prstGeom>
          <a:noFill/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>
                <a:solidFill>
                  <a:srgbClr val="008000"/>
                </a:solidFill>
              </a:rPr>
              <a:t>Betriebseinnahmen</a:t>
            </a:r>
          </a:p>
          <a:p>
            <a:pPr>
              <a:buFontTx/>
              <a:buChar char="-"/>
            </a:pPr>
            <a:r>
              <a:rPr lang="de-DE" altLang="de-DE" sz="800">
                <a:solidFill>
                  <a:srgbClr val="FF0000"/>
                </a:solidFill>
              </a:rPr>
              <a:t>Betriebsausgaben</a:t>
            </a:r>
          </a:p>
          <a:p>
            <a:r>
              <a:rPr lang="de-DE" altLang="de-DE" sz="800"/>
              <a:t>= </a:t>
            </a:r>
            <a:r>
              <a:rPr lang="de-DE" altLang="de-DE" sz="800">
                <a:solidFill>
                  <a:srgbClr val="008000"/>
                </a:solidFill>
              </a:rPr>
              <a:t>Gewinn</a:t>
            </a:r>
            <a:r>
              <a:rPr lang="de-DE" altLang="de-DE" sz="800"/>
              <a:t>/</a:t>
            </a:r>
            <a:r>
              <a:rPr lang="de-DE" altLang="de-DE" sz="800">
                <a:solidFill>
                  <a:srgbClr val="FF0000"/>
                </a:solidFill>
              </a:rPr>
              <a:t>Verlust </a:t>
            </a:r>
            <a:r>
              <a:rPr lang="de-DE" altLang="de-DE" sz="800"/>
              <a:t>§4(3) ESTG</a:t>
            </a:r>
            <a:endParaRPr lang="de-DE" altLang="de-DE" sz="800">
              <a:solidFill>
                <a:srgbClr val="FF0000"/>
              </a:solidFill>
            </a:endParaRPr>
          </a:p>
        </p:txBody>
      </p:sp>
      <p:sp>
        <p:nvSpPr>
          <p:cNvPr id="26" name="Titel 1">
            <a:extLst>
              <a:ext uri="{FF2B5EF4-FFF2-40B4-BE49-F238E27FC236}">
                <a16:creationId xmlns:a16="http://schemas.microsoft.com/office/drawing/2014/main" id="{91DBDFB3-705C-3008-E214-A097100B303E}"/>
              </a:ext>
            </a:extLst>
          </p:cNvPr>
          <p:cNvSpPr txBox="1">
            <a:spLocks/>
          </p:cNvSpPr>
          <p:nvPr/>
        </p:nvSpPr>
        <p:spPr>
          <a:xfrm>
            <a:off x="2540000" y="15875"/>
            <a:ext cx="6604000" cy="601663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anchor="ctr">
            <a:norm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defTabSz="914400">
              <a:lnSpc>
                <a:spcPct val="90000"/>
              </a:lnSpc>
            </a:pPr>
            <a:r>
              <a:rPr lang="de-DE" altLang="de-DE" sz="900">
                <a:solidFill>
                  <a:srgbClr val="292934"/>
                </a:solidFill>
              </a:rPr>
              <a:t>Kompetenzen: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900">
                <a:solidFill>
                  <a:srgbClr val="292934"/>
                </a:solidFill>
              </a:rPr>
              <a:t>System der EAR in Grundzügen erklären können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900">
                <a:solidFill>
                  <a:srgbClr val="292934"/>
                </a:solidFill>
              </a:rPr>
              <a:t>Beurteilen welche Geschäftsfälle Betriebseinnahmen/ausgaben sind, und diese eintragen</a:t>
            </a:r>
          </a:p>
          <a:p>
            <a:pPr defTabSz="914400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de-DE" altLang="de-DE" sz="900">
                <a:solidFill>
                  <a:srgbClr val="292934"/>
                </a:solidFill>
              </a:rPr>
              <a:t>den Erfolg (Gewinn/Verlust – und damit die Basis für die Einkommensteuer) ermitteln</a:t>
            </a:r>
          </a:p>
        </p:txBody>
      </p:sp>
      <p:sp>
        <p:nvSpPr>
          <p:cNvPr id="19" name="Textfeld 18">
            <a:extLst>
              <a:ext uri="{FF2B5EF4-FFF2-40B4-BE49-F238E27FC236}">
                <a16:creationId xmlns:a16="http://schemas.microsoft.com/office/drawing/2014/main" id="{EBF1B34A-D523-7869-2EA4-7CE40B8600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-15875" y="2838450"/>
            <a:ext cx="869950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400">
                <a:solidFill>
                  <a:srgbClr val="292934"/>
                </a:solidFill>
              </a:rPr>
              <a:t>3) Wie wird sie erstellt? </a:t>
            </a:r>
            <a:r>
              <a:rPr lang="de-DE" altLang="de-DE" sz="1000">
                <a:solidFill>
                  <a:srgbClr val="292934"/>
                </a:solidFill>
              </a:rPr>
              <a:t>(zB Hotel Restaurant Blumentritt: EAR Nettomethode: UST, Vost, Nettoeinnahmen und Ausgaben Verteilungstabelle)</a:t>
            </a:r>
            <a:endParaRPr lang="de-DE" altLang="de-DE" sz="1400">
              <a:solidFill>
                <a:srgbClr val="292934"/>
              </a:solidFill>
            </a:endParaRPr>
          </a:p>
        </p:txBody>
      </p:sp>
      <p:pic>
        <p:nvPicPr>
          <p:cNvPr id="17" name="Bild 16">
            <a:extLst>
              <a:ext uri="{FF2B5EF4-FFF2-40B4-BE49-F238E27FC236}">
                <a16:creationId xmlns:a16="http://schemas.microsoft.com/office/drawing/2014/main" id="{BCE97165-9A1E-C0DC-BAF7-BD5224BE62E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8075" y="3676650"/>
            <a:ext cx="1695450" cy="2416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5" name="Rechteck 34">
            <a:extLst>
              <a:ext uri="{FF2B5EF4-FFF2-40B4-BE49-F238E27FC236}">
                <a16:creationId xmlns:a16="http://schemas.microsoft.com/office/drawing/2014/main" id="{939C7C92-5E82-5E38-D323-AB15B27618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685800"/>
            <a:ext cx="6831012" cy="14795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sp>
        <p:nvSpPr>
          <p:cNvPr id="36" name="Rechteck 35">
            <a:extLst>
              <a:ext uri="{FF2B5EF4-FFF2-40B4-BE49-F238E27FC236}">
                <a16:creationId xmlns:a16="http://schemas.microsoft.com/office/drawing/2014/main" id="{1AA9D260-74C9-EB54-800A-724D91ED12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2243138" y="2165350"/>
            <a:ext cx="6831012" cy="666750"/>
          </a:xfrm>
          <a:prstGeom prst="rect">
            <a:avLst/>
          </a:prstGeom>
          <a:noFill/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pic>
        <p:nvPicPr>
          <p:cNvPr id="44" name="Bild 43">
            <a:extLst>
              <a:ext uri="{FF2B5EF4-FFF2-40B4-BE49-F238E27FC236}">
                <a16:creationId xmlns:a16="http://schemas.microsoft.com/office/drawing/2014/main" id="{411CE3CF-0AEC-CEDD-E0D7-012C82DB358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9863" y="3181350"/>
            <a:ext cx="922337" cy="398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" name="Pfeil nach unten 52">
            <a:extLst>
              <a:ext uri="{FF2B5EF4-FFF2-40B4-BE49-F238E27FC236}">
                <a16:creationId xmlns:a16="http://schemas.microsoft.com/office/drawing/2014/main" id="{FFFDAFBF-3C6E-2791-EC3D-459C10747B7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040438" y="5235575"/>
            <a:ext cx="255587" cy="233363"/>
          </a:xfrm>
          <a:prstGeom prst="downArrow">
            <a:avLst>
              <a:gd name="adj1" fmla="val 50000"/>
              <a:gd name="adj2" fmla="val 50000"/>
            </a:avLst>
          </a:prstGeom>
          <a:gradFill rotWithShape="1">
            <a:gsLst>
              <a:gs pos="0">
                <a:srgbClr val="9BC1FF"/>
              </a:gs>
              <a:gs pos="100000">
                <a:srgbClr val="3F80CD"/>
              </a:gs>
            </a:gsLst>
            <a:lin ang="5400000"/>
          </a:gradFill>
          <a:ln w="9525">
            <a:solidFill>
              <a:srgbClr val="4A7EBB"/>
            </a:solidFill>
            <a:miter lim="800000"/>
            <a:headEnd/>
            <a:tailEnd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 algn="ctr"/>
            <a:endParaRPr lang="de-DE" altLang="de-DE">
              <a:solidFill>
                <a:srgbClr val="FFFFFF"/>
              </a:solidFill>
            </a:endParaRPr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703904B1-D9AB-351C-FC45-9E666D4A7635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4792663" y="6421438"/>
            <a:ext cx="3006725" cy="0"/>
          </a:xfrm>
          <a:prstGeom prst="straightConnector1">
            <a:avLst/>
          </a:prstGeom>
          <a:noFill/>
          <a:ln w="25400">
            <a:solidFill>
              <a:schemeClr val="accent1"/>
            </a:solidFill>
            <a:round/>
            <a:headEnd/>
            <a:tailEnd type="arrow" w="med" len="med"/>
          </a:ln>
          <a:effectLst>
            <a:outerShdw blurRad="40000" dist="20000" dir="5400000" rotWithShape="0">
              <a:srgbClr val="808080">
                <a:alpha val="37999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8" name="Textfeld 27">
            <a:extLst>
              <a:ext uri="{FF2B5EF4-FFF2-40B4-BE49-F238E27FC236}">
                <a16:creationId xmlns:a16="http://schemas.microsoft.com/office/drawing/2014/main" id="{6417C4D0-FDA2-F67E-477D-AF8D1F7EE55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05063" y="2154238"/>
            <a:ext cx="3133725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1000">
                <a:solidFill>
                  <a:srgbClr val="292934"/>
                </a:solidFill>
              </a:rPr>
              <a:t>2b) Welche Geschäftsfälle gehören nicht in die EAR</a:t>
            </a:r>
          </a:p>
        </p:txBody>
      </p:sp>
      <p:sp>
        <p:nvSpPr>
          <p:cNvPr id="29" name="Textfeld 28">
            <a:extLst>
              <a:ext uri="{FF2B5EF4-FFF2-40B4-BE49-F238E27FC236}">
                <a16:creationId xmlns:a16="http://schemas.microsoft.com/office/drawing/2014/main" id="{80EA9BA4-EA0B-ADF4-06B1-ABD3B728182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1231900"/>
            <a:ext cx="2243138" cy="116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1450" indent="-1714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Kann nach Brutto oder Netto Methode gemacht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Wareneingangsbuch und ggf. Kassabuch müssen geführt werden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Einzelunt. &amp; Persges können wenn Umsatz &lt; 700.000 (2 Jahre hintereinander)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Freiberufler können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Landwirte können bei EHW &lt; 400.000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de-DE" altLang="de-DE" sz="700"/>
              <a:t>Kapitalgesellschaften dürfen nicht, sie müssen eine doppelte Buchhaltung machen.</a:t>
            </a:r>
          </a:p>
        </p:txBody>
      </p:sp>
      <p:pic>
        <p:nvPicPr>
          <p:cNvPr id="4" name="Bild 3">
            <a:extLst>
              <a:ext uri="{FF2B5EF4-FFF2-40B4-BE49-F238E27FC236}">
                <a16:creationId xmlns:a16="http://schemas.microsoft.com/office/drawing/2014/main" id="{7E807355-8CD1-0404-0E7D-018FD329D2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79625" y="3146425"/>
            <a:ext cx="5259388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 4">
            <a:extLst>
              <a:ext uri="{FF2B5EF4-FFF2-40B4-BE49-F238E27FC236}">
                <a16:creationId xmlns:a16="http://schemas.microsoft.com/office/drawing/2014/main" id="{F7202515-83D5-990C-22C3-2E50D1AB3278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13" y="4741863"/>
            <a:ext cx="7239000" cy="13033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" name="Textfeld 20">
            <a:extLst>
              <a:ext uri="{FF2B5EF4-FFF2-40B4-BE49-F238E27FC236}">
                <a16:creationId xmlns:a16="http://schemas.microsoft.com/office/drawing/2014/main" id="{7277629F-B569-E429-FAD3-32C9450EE9E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49525" y="6092825"/>
            <a:ext cx="2765425" cy="830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r>
              <a:rPr lang="de-DE" altLang="de-DE" sz="800"/>
              <a:t>Summen der Verteilungstabelle sachlich gegliedert:</a:t>
            </a:r>
          </a:p>
          <a:p>
            <a:endParaRPr lang="de-DE" altLang="de-DE" sz="800"/>
          </a:p>
          <a:p>
            <a:r>
              <a:rPr lang="de-DE" altLang="de-DE" sz="800"/>
              <a:t>Einnahmen </a:t>
            </a:r>
            <a:r>
              <a:rPr lang="mr-IN" altLang="de-DE" sz="800">
                <a:latin typeface="Mangal" panose="02040503050203030202" pitchFamily="18" charset="0"/>
              </a:rPr>
              <a:t>–</a:t>
            </a:r>
            <a:r>
              <a:rPr lang="de-DE" altLang="de-DE" sz="800"/>
              <a:t> Ausgaben = Gewinn/Verlust</a:t>
            </a:r>
          </a:p>
          <a:p>
            <a:endParaRPr lang="de-DE" altLang="de-DE" sz="800"/>
          </a:p>
          <a:p>
            <a:r>
              <a:rPr lang="de-DE" altLang="de-DE" sz="800"/>
              <a:t>UST </a:t>
            </a:r>
            <a:r>
              <a:rPr lang="mr-IN" altLang="de-DE" sz="800">
                <a:latin typeface="Mangal" panose="02040503050203030202" pitchFamily="18" charset="0"/>
              </a:rPr>
              <a:t>–</a:t>
            </a:r>
            <a:r>
              <a:rPr lang="de-DE" altLang="de-DE" sz="800"/>
              <a:t> VOST = Zahllast</a:t>
            </a:r>
          </a:p>
          <a:p>
            <a:endParaRPr lang="de-DE" altLang="de-DE" sz="80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7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2" grpId="0"/>
      <p:bldP spid="15" grpId="0"/>
      <p:bldP spid="16" grpId="0"/>
      <p:bldP spid="23" grpId="0"/>
      <p:bldP spid="19" grpId="0"/>
      <p:bldP spid="35" grpId="0" animBg="1"/>
      <p:bldP spid="36" grpId="0" animBg="1"/>
      <p:bldP spid="53" grpId="0" animBg="1"/>
      <p:bldP spid="28" grpId="0"/>
      <p:bldP spid="29" grpId="0"/>
      <p:bldP spid="21" grpId="0"/>
    </p:bldLst>
  </p:timing>
</p:sld>
</file>

<file path=ppt/theme/theme1.xml><?xml version="1.0" encoding="utf-8"?>
<a:theme xmlns:a="http://schemas.openxmlformats.org/drawingml/2006/main" name="Office-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336</Words>
  <Application>Microsoft Macintosh PowerPoint</Application>
  <PresentationFormat>Bildschirmpräsentation (4:3)</PresentationFormat>
  <Paragraphs>38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9" baseType="lpstr">
      <vt:lpstr>Calibri</vt:lpstr>
      <vt:lpstr>ＭＳ Ｐゴシック</vt:lpstr>
      <vt:lpstr>Arial</vt:lpstr>
      <vt:lpstr>Chalkduster</vt:lpstr>
      <vt:lpstr>Mangal</vt:lpstr>
      <vt:lpstr>Wingdings</vt:lpstr>
      <vt:lpstr>Webdings</vt:lpstr>
      <vt:lpstr>Office-Design</vt:lpstr>
      <vt:lpstr>Concept Map: EAR netto (Einnahmen Ausgaben Rechnung)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Team Teaching</dc:title>
  <dc:creator>werner holzheu</dc:creator>
  <cp:lastModifiedBy>HOLZHEU Werner</cp:lastModifiedBy>
  <cp:revision>8</cp:revision>
  <dcterms:created xsi:type="dcterms:W3CDTF">2018-09-02T10:46:07Z</dcterms:created>
  <dcterms:modified xsi:type="dcterms:W3CDTF">2022-08-27T10:25:37Z</dcterms:modified>
</cp:coreProperties>
</file>