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0B904-1D9A-6C12-627F-DAC4EE0A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C98B0-CB54-6B4D-87F4-ED1FE152E92E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02C419-341B-BCBF-8CE8-410FD76B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CC1E9-81C4-3AF5-F939-661B0733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33BE9-92E1-D34F-BDAB-A071EAE1E3B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392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5953FD-298E-1D1D-B0E7-E5ED24BE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A442B-2939-B743-8A53-1EA5356298D5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72E4E2-C98B-2B4C-9233-F3E2A263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74672-7EB4-75AA-A518-BEB9C7F0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B2A0-E701-4E45-B013-B683FF5962C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984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4F517F-6037-9569-0E70-DCD914D6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34523-1E7C-2A40-B653-E3F1FC21BBE2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B9630-E101-D7F1-2BD5-E3D8E4CF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64D229-F8F6-0334-ACD5-4B208369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BC0FA-FB09-2441-9839-2EDC2DF513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382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7231E1-4B31-3047-6FA5-AC468BCC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02CEC-3D37-6D4B-8753-E8D30F72C0BC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2B8092-3B05-10F9-72A8-F408C7EE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A7EA24-C34D-6BE5-A6AE-B5A84F48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14EA-A93B-3047-9327-77800FFD5E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346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B5075D-6A27-C190-53BC-90F74B6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CA7E-674B-424B-8956-43AC1D34318D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697670-4480-6CDE-71E3-7A22E7A2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86EC0E-38D9-4DCA-945B-F6269ED7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73947-1736-0344-9AD3-3F2D74975A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8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89A7DD8-E981-BAE1-3B5C-DAC23D1B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038D8-E0C3-F14F-9FAE-6B3FA97A6CE1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5F38DF2-C78A-1B0A-633A-935CCDC9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444E3F-1018-C964-EB1B-2D63FE6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AC777-808F-8347-B572-79CA4407EA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130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A774416-EB6F-1AED-9289-12D02AE7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81AAA-451C-2B4D-840C-79F14207D125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D91A0CD-2E36-6F30-FE65-96924566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7118379-A6B7-23D1-2586-98E8505A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9A95A-E4FD-1249-98D5-247C05BB98B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637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E261425-DC82-A91F-E516-2A88F598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F62E5-AD44-F949-8C99-90E4A4DD80EA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3F8E8DE-7C31-72FE-DA7C-800C6F1D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D6EC95BD-A39F-78E0-FCCA-C12636EE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AB04-2333-2B49-95F6-7C9CE4D172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737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37AA53E-4DE4-CA88-342A-40A31F83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CA251E-7944-D848-A308-639EFD0C93E9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020E140-86B6-3A42-7A93-99386001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6868F09-9CD5-76AF-574A-D032C6DE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1F63-2821-CA43-9891-58942D6041F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935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F50BBCF-1C68-281C-053A-39227C8A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8017B-64D7-A844-896F-E45228FFCA50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B03F79C-088D-5968-C015-A6D6C25A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6BFF718-4E9D-47DB-79F5-1FC126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795ED-89A2-2C46-AAD4-7E8FEE67E7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112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8B91D90-5790-5415-0B4B-7016735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3277B-4360-134D-87E8-659908B89D2D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9FAD9B1-D9CD-4FB8-96A7-7909F32F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970B9E-B71E-91FE-E255-2CB739A2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A43E9-A6F9-D44E-A0A0-D72CC40FB2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09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F401CF3C-018F-CB59-BE8A-5B0DB47DF6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Mastertitelformat bearbeiten</a:t>
            </a:r>
            <a:endParaRPr lang="de-DE" altLang="de-DE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63834FBB-4200-A4B3-58CC-2D35F40AB4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Mastertextformat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  <a:endParaRPr lang="de-DE" alt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931BD5-FF28-FEDF-0B5B-3A9FB0142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A2C2636-4E6E-E14B-BF7E-7EB3B83574C3}" type="datetimeFigureOut">
              <a:rPr lang="de-DE" altLang="de-DE"/>
              <a:pPr/>
              <a:t>27.08.22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774394-809A-A98D-A4C8-371D18212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1C2431-E0F9-336F-63D8-F363A75F9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95A686A-A24B-CB44-A042-898326AB010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>
            <a:extLst>
              <a:ext uri="{FF2B5EF4-FFF2-40B4-BE49-F238E27FC236}">
                <a16:creationId xmlns:a16="http://schemas.microsoft.com/office/drawing/2014/main" id="{7D1A2C8B-7D9C-EB5E-0BFD-9AC3358B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3" y="15875"/>
            <a:ext cx="3702050" cy="6016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de-DE" altLang="de-DE" sz="1400" b="1"/>
              <a:t>Concept Map: Umsatzsteuer, Theorie und UVA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39C606-5E68-64C6-7985-ADB0FD928A69}"/>
              </a:ext>
            </a:extLst>
          </p:cNvPr>
          <p:cNvSpPr txBox="1"/>
          <p:nvPr/>
        </p:nvSpPr>
        <p:spPr>
          <a:xfrm>
            <a:off x="100013" y="619125"/>
            <a:ext cx="23082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latin typeface="+mj-lt"/>
                <a:ea typeface="+mn-ea"/>
                <a:cs typeface="Chalkduster"/>
              </a:rPr>
              <a:t>1) Was ist die Umsatzsteuer?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A59FDF0-D28E-5CF7-9688-959D67EF79A0}"/>
              </a:ext>
            </a:extLst>
          </p:cNvPr>
          <p:cNvSpPr txBox="1"/>
          <p:nvPr/>
        </p:nvSpPr>
        <p:spPr>
          <a:xfrm>
            <a:off x="3305175" y="684213"/>
            <a:ext cx="28384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292934"/>
                </a:solidFill>
                <a:latin typeface="+mj-lt"/>
                <a:ea typeface="+mn-ea"/>
                <a:cs typeface="Chalkduster"/>
              </a:rPr>
              <a:t>2a) Was unterliegt der Umsatzsteuer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E6FCD54-F677-408D-A64B-2970C178908B}"/>
              </a:ext>
            </a:extLst>
          </p:cNvPr>
          <p:cNvSpPr txBox="1"/>
          <p:nvPr/>
        </p:nvSpPr>
        <p:spPr>
          <a:xfrm>
            <a:off x="3300413" y="889000"/>
            <a:ext cx="610552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de-DE" altLang="de-DE" sz="800" b="1"/>
              <a:t>Lieferungen / Leistungen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de-DE" altLang="de-DE" sz="800" b="1"/>
              <a:t>von Unternehmern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de-DE" altLang="de-DE" sz="800" b="1"/>
              <a:t>im Rahmen des Unternehmens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de-DE" altLang="de-DE" sz="800" b="1"/>
              <a:t>im Inland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de-DE" altLang="de-DE" sz="800" b="1"/>
              <a:t>gegen Entgelt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de-DE" altLang="de-DE" sz="800"/>
          </a:p>
          <a:p>
            <a:r>
              <a:rPr lang="de-DE" altLang="de-DE" sz="800">
                <a:solidFill>
                  <a:srgbClr val="17375E"/>
                </a:solidFill>
              </a:rPr>
              <a:t>+Eigenverbrauch</a:t>
            </a:r>
          </a:p>
          <a:p>
            <a:r>
              <a:rPr lang="de-DE" altLang="de-DE" sz="800">
                <a:solidFill>
                  <a:srgbClr val="17375E"/>
                </a:solidFill>
              </a:rPr>
              <a:t>+ Import / InnergemeinschaftlicherErwerb (EU-Import).</a:t>
            </a:r>
            <a:endParaRPr lang="de-DE" altLang="de-DE" sz="800"/>
          </a:p>
          <a:p>
            <a:endParaRPr lang="de-DE" altLang="de-DE" sz="800" b="1">
              <a:solidFill>
                <a:srgbClr val="FF0000"/>
              </a:solidFill>
            </a:endParaRPr>
          </a:p>
          <a:p>
            <a:r>
              <a:rPr lang="de-DE" altLang="de-DE" sz="800" b="1" i="1">
                <a:solidFill>
                  <a:srgbClr val="292934"/>
                </a:solidFill>
              </a:rPr>
              <a:t>...</a:t>
            </a:r>
            <a:r>
              <a:rPr lang="de-DE" altLang="de-DE" sz="900" b="1" i="1">
                <a:solidFill>
                  <a:srgbClr val="292934"/>
                </a:solidFill>
              </a:rPr>
              <a:t>was unterliegt nicht</a:t>
            </a:r>
            <a:r>
              <a:rPr lang="de-DE" altLang="de-DE" sz="800" b="1" i="1">
                <a:solidFill>
                  <a:srgbClr val="292934"/>
                </a:solidFill>
              </a:rPr>
              <a:t>: Keine UST fällt an, wenn eins der Elemente 1-5 fehlt, oder wenn eine Steuerbefreiung vorliegt </a:t>
            </a:r>
          </a:p>
          <a:p>
            <a:r>
              <a:rPr lang="de-DE" altLang="de-DE" sz="800" i="1">
                <a:solidFill>
                  <a:srgbClr val="292934"/>
                </a:solidFill>
              </a:rPr>
              <a:t>(Steuerbefreit sind: Export, Banken, Versicherungen, Gesundheit, z.T. Post, oder </a:t>
            </a:r>
            <a:r>
              <a:rPr lang="de-DE" altLang="de-DE" sz="800" b="1" i="1">
                <a:solidFill>
                  <a:srgbClr val="292934"/>
                </a:solidFill>
              </a:rPr>
              <a:t>Kleinunternehmer (Umsatz netto &lt; 30.000€</a:t>
            </a:r>
            <a:r>
              <a:rPr lang="de-DE" altLang="de-DE" sz="800" i="1">
                <a:solidFill>
                  <a:srgbClr val="292934"/>
                </a:solidFill>
              </a:rPr>
              <a:t>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BEC9E5E-D8EE-5DFB-F96D-9E3ADAC530F5}"/>
              </a:ext>
            </a:extLst>
          </p:cNvPr>
          <p:cNvSpPr txBox="1"/>
          <p:nvPr/>
        </p:nvSpPr>
        <p:spPr>
          <a:xfrm>
            <a:off x="0" y="889000"/>
            <a:ext cx="3155950" cy="1939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altLang="de-DE" sz="800" b="1"/>
              <a:t>Umsatzsteuer</a:t>
            </a:r>
            <a:r>
              <a:rPr lang="de-DE" altLang="de-DE" sz="800"/>
              <a:t> (= Mehrwertsteuer) ist eine der </a:t>
            </a:r>
            <a:r>
              <a:rPr lang="de-DE" altLang="de-DE" sz="800" b="1"/>
              <a:t>wichtigsten Steuern </a:t>
            </a:r>
            <a:r>
              <a:rPr lang="de-DE" altLang="de-DE" sz="800"/>
              <a:t>für den Staat.</a:t>
            </a:r>
          </a:p>
          <a:p>
            <a:endParaRPr lang="de-DE" altLang="de-DE" sz="80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800" b="1"/>
              <a:t>Transaktionssteuer</a:t>
            </a:r>
            <a:r>
              <a:rPr lang="de-DE" altLang="de-DE" sz="800"/>
              <a:t>: Transaktionen sind z.B. Verkäufen von Waren oder Erbringen von Dienstleistungen</a:t>
            </a:r>
          </a:p>
          <a:p>
            <a:endParaRPr lang="de-DE" altLang="de-DE" sz="80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800"/>
              <a:t>Zwischen Unternehmen = </a:t>
            </a:r>
            <a:r>
              <a:rPr lang="de-DE" altLang="de-DE" sz="800" b="1"/>
              <a:t>Durchlaufposten</a:t>
            </a:r>
            <a:r>
              <a:rPr lang="de-DE" altLang="de-DE" sz="800"/>
              <a:t>, d.h. sie können sich die UST, die sie an Unternehmen „vor Ihnen“ bezahlt haben von Ihrer Umsatzsteuerverbindlichkeit abziehen.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80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800"/>
              <a:t>Letztverbraucher (Konsument) bezahlt die gesamte UST.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800"/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sz="800"/>
              <a:t>In Österreich macht sie mehr als </a:t>
            </a:r>
            <a:r>
              <a:rPr lang="de-DE" altLang="de-DE" sz="800" b="1"/>
              <a:t>20 Mrd. EUR </a:t>
            </a:r>
            <a:r>
              <a:rPr lang="de-DE" altLang="de-DE" sz="800"/>
              <a:t>pro Jahr aus und gilt mit der Lohnsteuer als wichtigste Einnahmequelle des Staates.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67131C9-1AC4-000A-B2FD-8BBE41ECA63E}"/>
              </a:ext>
            </a:extLst>
          </p:cNvPr>
          <p:cNvSpPr txBox="1">
            <a:spLocks/>
          </p:cNvSpPr>
          <p:nvPr/>
        </p:nvSpPr>
        <p:spPr>
          <a:xfrm>
            <a:off x="3770313" y="15875"/>
            <a:ext cx="5341937" cy="601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de-DE" altLang="de-DE" sz="900">
                <a:solidFill>
                  <a:srgbClr val="292934"/>
                </a:solidFill>
              </a:rPr>
              <a:t>Kompetenzen: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900">
                <a:solidFill>
                  <a:srgbClr val="292934"/>
                </a:solidFill>
              </a:rPr>
              <a:t>Geschäftsfälle umsatzsteuerlich beurteilen können,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900">
                <a:solidFill>
                  <a:srgbClr val="292934"/>
                </a:solidFill>
              </a:rPr>
              <a:t>System der Umsatzsteuer erklären können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altLang="de-DE" sz="900">
                <a:solidFill>
                  <a:srgbClr val="292934"/>
                </a:solidFill>
              </a:rPr>
              <a:t>UVA erstellen können, von Brutto nach Netto und retour rechnen können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D81FB5-7DEA-3FAB-D0E0-835F0C574BDB}"/>
              </a:ext>
            </a:extLst>
          </p:cNvPr>
          <p:cNvSpPr txBox="1"/>
          <p:nvPr/>
        </p:nvSpPr>
        <p:spPr>
          <a:xfrm>
            <a:off x="0" y="2909888"/>
            <a:ext cx="26289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292934"/>
                </a:solidFill>
                <a:latin typeface="+mj-lt"/>
                <a:ea typeface="+mn-ea"/>
                <a:cs typeface="Chalkduster"/>
              </a:rPr>
              <a:t>3) Wie wird die Zahllast ermittelt?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8693ED9-7F91-95C2-C191-712D5623F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669925"/>
            <a:ext cx="5864225" cy="1624013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7D619932-3E85-580C-BA31-50B38130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2316163"/>
            <a:ext cx="5864225" cy="674687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3E5297-FF6E-8800-E0A3-C9EE14B039AC}"/>
              </a:ext>
            </a:extLst>
          </p:cNvPr>
          <p:cNvSpPr txBox="1"/>
          <p:nvPr/>
        </p:nvSpPr>
        <p:spPr>
          <a:xfrm>
            <a:off x="3305175" y="2316163"/>
            <a:ext cx="19780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292934"/>
                </a:solidFill>
                <a:latin typeface="+mj-lt"/>
                <a:ea typeface="+mn-ea"/>
                <a:cs typeface="Chalkduster"/>
              </a:rPr>
              <a:t>2b) Wie hoch ist die UST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A3F37DE-9709-92B1-0F0A-566781EAAD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46825" y="6394450"/>
            <a:ext cx="5969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560539D8-521D-FA1E-87D3-F846BEEBF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175" y="2511425"/>
            <a:ext cx="5016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800" b="1">
                <a:solidFill>
                  <a:srgbClr val="292934"/>
                </a:solidFill>
              </a:rPr>
              <a:t>20% Normalsteuersatz (für fast alles: Maschinen, Kleidung, Getränke, etc.)</a:t>
            </a:r>
          </a:p>
          <a:p>
            <a:r>
              <a:rPr lang="de-DE" altLang="de-DE" sz="800">
                <a:solidFill>
                  <a:srgbClr val="292934"/>
                </a:solidFill>
              </a:rPr>
              <a:t>13% seit 1.1.2016: für Nächtigung, Flugtickets, Kunst, Theater, Kino, Pflanzen</a:t>
            </a:r>
          </a:p>
          <a:p>
            <a:r>
              <a:rPr lang="de-DE" altLang="de-DE" sz="800">
                <a:solidFill>
                  <a:srgbClr val="292934"/>
                </a:solidFill>
              </a:rPr>
              <a:t>10% für Speisen, Wasser (wenn etwas dafür verlangt wird), Bücher, </a:t>
            </a:r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38FBB838-262F-E84B-046F-D1D0AF26F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252788"/>
            <a:ext cx="35956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ild 28">
            <a:extLst>
              <a:ext uri="{FF2B5EF4-FFF2-40B4-BE49-F238E27FC236}">
                <a16:creationId xmlns:a16="http://schemas.microsoft.com/office/drawing/2014/main" id="{E7FD4FCD-C3DE-EE39-49D1-CF37A17A3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3348038"/>
            <a:ext cx="23066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Bild 29">
            <a:extLst>
              <a:ext uri="{FF2B5EF4-FFF2-40B4-BE49-F238E27FC236}">
                <a16:creationId xmlns:a16="http://schemas.microsoft.com/office/drawing/2014/main" id="{30DB8895-ECA8-AC21-E5F9-8236D082C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348038"/>
            <a:ext cx="23622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1FC67E1-7FEA-F8E9-ED22-2B142778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479800"/>
            <a:ext cx="2227262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96127B54-361C-CF23-83AE-D528CC756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099050"/>
            <a:ext cx="2268537" cy="9715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35FDB97-8F11-A04C-C6DC-6553673A7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4597400"/>
            <a:ext cx="2362200" cy="214313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5E34BB-7AB4-12B1-CE30-AE3EB7D1B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4595813"/>
            <a:ext cx="171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800"/>
              <a:t>am 15. des übernächsten Monats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29B992-4B7A-9657-12D1-2C2B6C3E1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4105275"/>
            <a:ext cx="773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Einkauf:</a:t>
            </a:r>
          </a:p>
          <a:p>
            <a:r>
              <a:rPr lang="de-DE" altLang="de-DE" sz="1000" b="1"/>
              <a:t>Vorsteuer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09FC859-0386-E6FB-E3A2-94BDF097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105275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Verkauf:</a:t>
            </a:r>
          </a:p>
          <a:p>
            <a:r>
              <a:rPr lang="de-DE" altLang="de-DE" sz="1000" b="1"/>
              <a:t>Umsatzsteuer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088A295-FBEC-B9B1-47D6-ED7C2537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6069013"/>
            <a:ext cx="2362200" cy="565150"/>
          </a:xfrm>
          <a:prstGeom prst="rect">
            <a:avLst/>
          </a:prstGeom>
          <a:noFill/>
          <a:ln w="9525">
            <a:solidFill>
              <a:srgbClr val="558ED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altLang="de-DE">
              <a:solidFill>
                <a:srgbClr val="FFFFFF"/>
              </a:solidFill>
            </a:endParaRPr>
          </a:p>
        </p:txBody>
      </p:sp>
      <p:graphicFrame>
        <p:nvGraphicFramePr>
          <p:cNvPr id="50" name="Tabelle 49">
            <a:extLst>
              <a:ext uri="{FF2B5EF4-FFF2-40B4-BE49-F238E27FC236}">
                <a16:creationId xmlns:a16="http://schemas.microsoft.com/office/drawing/2014/main" id="{BE61F106-F68A-A5AE-11EB-12ACB2CF156B}"/>
              </a:ext>
            </a:extLst>
          </p:cNvPr>
          <p:cNvGraphicFramePr>
            <a:graphicFrameLocks noGrp="1"/>
          </p:cNvGraphicFramePr>
          <p:nvPr/>
        </p:nvGraphicFramePr>
        <p:xfrm>
          <a:off x="268288" y="5253038"/>
          <a:ext cx="3211512" cy="386080"/>
        </p:xfrm>
        <a:graphic>
          <a:graphicData uri="http://schemas.openxmlformats.org/drawingml/2006/table">
            <a:tbl>
              <a:tblPr/>
              <a:tblGrid>
                <a:gridCol w="1069975">
                  <a:extLst>
                    <a:ext uri="{9D8B030D-6E8A-4147-A177-3AD203B41FA5}">
                      <a16:colId xmlns:a16="http://schemas.microsoft.com/office/drawing/2014/main" val="1542099249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68067713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3756908600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Netto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UST (20%)?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Brutto ?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28370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i.e. 100%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</a:t>
                      </a:r>
                      <a:r>
                        <a:rPr kumimoji="0" lang="de-A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Netto/100</a:t>
                      </a:r>
                      <a:r>
                        <a:rPr kumimoji="0" lang="de-A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*20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</a:t>
                      </a:r>
                      <a:r>
                        <a:rPr kumimoji="0" lang="de-A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Netto/100</a:t>
                      </a:r>
                      <a:r>
                        <a:rPr kumimoji="0" lang="de-A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*120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307688"/>
                  </a:ext>
                </a:extLst>
              </a:tr>
            </a:tbl>
          </a:graphicData>
        </a:graphic>
      </p:graphicFrame>
      <p:graphicFrame>
        <p:nvGraphicFramePr>
          <p:cNvPr id="51" name="Tabelle 50">
            <a:extLst>
              <a:ext uri="{FF2B5EF4-FFF2-40B4-BE49-F238E27FC236}">
                <a16:creationId xmlns:a16="http://schemas.microsoft.com/office/drawing/2014/main" id="{C0206DBB-E3AF-7591-A193-43319857724B}"/>
              </a:ext>
            </a:extLst>
          </p:cNvPr>
          <p:cNvGraphicFramePr>
            <a:graphicFrameLocks noGrp="1"/>
          </p:cNvGraphicFramePr>
          <p:nvPr/>
        </p:nvGraphicFramePr>
        <p:xfrm>
          <a:off x="268288" y="5683250"/>
          <a:ext cx="3211512" cy="386080"/>
        </p:xfrm>
        <a:graphic>
          <a:graphicData uri="http://schemas.openxmlformats.org/drawingml/2006/table">
            <a:tbl>
              <a:tblPr/>
              <a:tblGrid>
                <a:gridCol w="1069975">
                  <a:extLst>
                    <a:ext uri="{9D8B030D-6E8A-4147-A177-3AD203B41FA5}">
                      <a16:colId xmlns:a16="http://schemas.microsoft.com/office/drawing/2014/main" val="1000208499"/>
                    </a:ext>
                  </a:extLst>
                </a:gridCol>
                <a:gridCol w="1071562">
                  <a:extLst>
                    <a:ext uri="{9D8B030D-6E8A-4147-A177-3AD203B41FA5}">
                      <a16:colId xmlns:a16="http://schemas.microsoft.com/office/drawing/2014/main" val="2358750038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981952237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Netto ?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UST (20%)?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Brutto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7816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</a:t>
                      </a:r>
                      <a:r>
                        <a:rPr kumimoji="0" lang="de-A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Brutto/120</a:t>
                      </a:r>
                      <a:r>
                        <a:rPr kumimoji="0" lang="de-A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*100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= (Brutto/120)*20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de-DE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i.e. 120%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12555"/>
                  </a:ext>
                </a:extLst>
              </a:tr>
            </a:tbl>
          </a:graphicData>
        </a:graphic>
      </p:graphicFrame>
      <p:graphicFrame>
        <p:nvGraphicFramePr>
          <p:cNvPr id="55" name="Tabelle 54">
            <a:extLst>
              <a:ext uri="{FF2B5EF4-FFF2-40B4-BE49-F238E27FC236}">
                <a16:creationId xmlns:a16="http://schemas.microsoft.com/office/drawing/2014/main" id="{CCCD8A5C-5B84-C1EA-4148-14DAC7CAF9F7}"/>
              </a:ext>
            </a:extLst>
          </p:cNvPr>
          <p:cNvGraphicFramePr>
            <a:graphicFrameLocks noGrp="1"/>
          </p:cNvGraphicFramePr>
          <p:nvPr/>
        </p:nvGraphicFramePr>
        <p:xfrm>
          <a:off x="279400" y="6286500"/>
          <a:ext cx="3200400" cy="5715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359428800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812715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968601812"/>
                    </a:ext>
                  </a:extLst>
                </a:gridCol>
              </a:tblGrid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€ 100,00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€ 20,00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€ 120,00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866825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€ 40,00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€ 8,00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€ 48,00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79861"/>
                  </a:ext>
                </a:extLst>
              </a:tr>
              <a:tr h="190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€ 230,00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€ 46,00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€ 276,00 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5285847"/>
                  </a:ext>
                </a:extLst>
              </a:tr>
            </a:tbl>
          </a:graphicData>
        </a:graphic>
      </p:graphicFrame>
      <p:sp>
        <p:nvSpPr>
          <p:cNvPr id="56" name="Textfeld 55">
            <a:extLst>
              <a:ext uri="{FF2B5EF4-FFF2-40B4-BE49-F238E27FC236}">
                <a16:creationId xmlns:a16="http://schemas.microsoft.com/office/drawing/2014/main" id="{BC49A489-0EB4-3D2D-8F2A-11D5984421FE}"/>
              </a:ext>
            </a:extLst>
          </p:cNvPr>
          <p:cNvSpPr txBox="1"/>
          <p:nvPr/>
        </p:nvSpPr>
        <p:spPr>
          <a:xfrm>
            <a:off x="49213" y="4922838"/>
            <a:ext cx="3840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292934"/>
                </a:solidFill>
                <a:latin typeface="+mj-lt"/>
                <a:ea typeface="+mn-ea"/>
                <a:cs typeface="Chalkduster"/>
              </a:rPr>
              <a:t>5) Berechnungen: Von Netto auf Brutto und retour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01DB1D81-9E84-A719-4A9C-1B3A9B6D647B}"/>
              </a:ext>
            </a:extLst>
          </p:cNvPr>
          <p:cNvSpPr txBox="1"/>
          <p:nvPr/>
        </p:nvSpPr>
        <p:spPr>
          <a:xfrm>
            <a:off x="3773488" y="3019425"/>
            <a:ext cx="52117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>
                <a:solidFill>
                  <a:srgbClr val="292934"/>
                </a:solidFill>
                <a:latin typeface="+mj-lt"/>
                <a:ea typeface="+mn-ea"/>
                <a:cs typeface="Chalkduster"/>
              </a:rPr>
              <a:t>4) Umsatzsteuervoranmeldung: Monatliche Meldung beim Finanzamt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17EF179D-20E5-C240-12A2-FB0A2319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40438"/>
            <a:ext cx="947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de-DE" sz="1000"/>
              <a:t>zum Beispiel: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9" grpId="0"/>
      <p:bldP spid="35" grpId="0" animBg="1"/>
      <p:bldP spid="36" grpId="0" animBg="1"/>
      <p:bldP spid="28" grpId="0"/>
      <p:bldP spid="25" grpId="0"/>
      <p:bldP spid="31" grpId="0" animBg="1"/>
      <p:bldP spid="32" grpId="0" animBg="1"/>
      <p:bldP spid="34" grpId="0" animBg="1"/>
      <p:bldP spid="3" grpId="0"/>
      <p:bldP spid="5" grpId="0"/>
      <p:bldP spid="38" grpId="0"/>
      <p:bldP spid="39" grpId="0" animBg="1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Bildschirmpräsentation (4:3)</PresentationFormat>
  <Paragraphs>61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9" baseType="lpstr">
      <vt:lpstr>Calibri</vt:lpstr>
      <vt:lpstr>ＭＳ Ｐゴシック</vt:lpstr>
      <vt:lpstr>Arial</vt:lpstr>
      <vt:lpstr>Chalkduster</vt:lpstr>
      <vt:lpstr>Mangal</vt:lpstr>
      <vt:lpstr>Wingdings</vt:lpstr>
      <vt:lpstr>Webdings</vt:lpstr>
      <vt:lpstr>Office-Design</vt:lpstr>
      <vt:lpstr>Concept Map: Umsatzsteuer, Theorie und UVA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Teaching</dc:title>
  <dc:creator>werner holzheu</dc:creator>
  <cp:lastModifiedBy>HOLZHEU Werner</cp:lastModifiedBy>
  <cp:revision>7</cp:revision>
  <dcterms:created xsi:type="dcterms:W3CDTF">2018-09-02T10:46:07Z</dcterms:created>
  <dcterms:modified xsi:type="dcterms:W3CDTF">2022-08-27T10:28:48Z</dcterms:modified>
</cp:coreProperties>
</file>