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69" r:id="rId2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5"/>
  </p:normalViewPr>
  <p:slideViewPr>
    <p:cSldViewPr snapToGrid="0" snapToObjects="1"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032DB7-7DF2-2D00-548B-A35E209A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7B258-3FA5-944B-8913-D0BA5A353365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32E511-21C9-1F00-EE74-2026F484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D0F7C6-95FB-02CF-E61F-6E51EDDC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BAD84-0B6A-244F-9FFF-049E55594E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45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1F6898-7775-CA44-E637-6E3DC366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C1E95-52C4-1240-A322-B1E18794F29E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E65DC8-635A-2D53-723A-87EF0972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F8EE83-04A7-E106-9579-FC38EF77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A3EEA-411E-7F47-ABB3-E1E388722E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863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76C95A-9785-5A1E-D256-7BE6B883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4B10CC-C544-F94A-8492-A94C09F393C5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702A14-2295-91A3-505C-17967D4C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8D48B-85C9-E622-639F-53DB2AEB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E21C3-D950-5A4B-94CC-1A216A6C42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640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2383A8-EF3D-35CD-A0C2-3F1E6742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6C26-C1D2-B649-A621-50886AD00BC4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51BA3C-3C3C-650A-4289-288764BB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86947-2EBE-C53F-97B4-C11DC2E5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2732-74E4-0843-9218-592A3A50CD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473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576559-D3CE-0306-F4A2-03E01171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80F1-90F0-2F4E-8E7E-637505BA24A6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646206-8EC0-1EBE-CAC5-17B8AAD3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4663E-2DB1-64A4-E330-6FEBE243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EC947-F4FB-7747-8FA4-944E70B5669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324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EFD9ECC-8313-D6F4-5A5E-4306EAB1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A4673-2E47-CD41-8514-DC6A7D2915C3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A91079B-7E57-4B42-C591-76D98EA9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084D62D-4FE7-AE30-B17C-F73C833A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A0642-31C5-6240-B753-5760E7836A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47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6F05E30-A537-BF59-0A02-167255F0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A5551-A168-C94D-9304-B94EDBFD2FF4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A817AA-B2F7-4AFE-6A4D-82C7E0A2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33F3646-BD2C-1D51-7674-E70534F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EC0D8-DE88-0947-9168-45AF7CC47B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024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CF5DD26-74D9-B513-DA3A-9B77BE0B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5743A-9EB9-C740-AFE9-DF500A02373A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7BC290A-F823-DB47-8295-5781ED6F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AFB2351-9A88-8830-8583-0E94C3A9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90300-ADBD-E84E-BA40-62A7E9CC68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477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4778459-0CC0-2AFC-6AB0-AE28A054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EE50E-3069-7442-B309-4364622D20C2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839AD10-76A8-EC30-51AA-CF697D9F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A5C40D5-C81C-4B85-8438-ABA34F43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C63B9-DB1C-784D-8509-05A105BDCB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440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44330C4-C54E-F69D-FCE5-F24170D0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E51EE-3B6A-4F48-894B-2E113294E8E4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AF2ABB2-CE1B-40B0-F3FB-49E64A9F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4803EB-1C12-75BF-94D2-65F4DB83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A5828-8142-7F40-A537-5D4969FDD6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211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79D5984-9D4F-3D65-91A6-B9ABD4A8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6680D-631E-DF42-9BA4-3C9A974A7B65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1ED6278-5974-9871-035F-AE6D8DC7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3A4D493-45E7-FD47-7F0D-D0DE6797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4A74C-A359-8D4A-8CD1-BF3AB6A562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25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5AA93983-CC26-D049-52C8-07FB62E83D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8C1C48AA-9AEF-6621-1FB8-ACBB5DBE53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B4A8E2-5BCD-C53D-F2BD-31E7A2880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EEF2747-3251-E446-BA50-60ABABD12C0A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FEE79A-E882-4D58-4A3A-2CE296EFC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2B8D9-4942-3BFE-7CD9-66BA9DB26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A49766-809A-DA48-9420-916D422F99C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el 1">
            <a:extLst>
              <a:ext uri="{FF2B5EF4-FFF2-40B4-BE49-F238E27FC236}">
                <a16:creationId xmlns:a16="http://schemas.microsoft.com/office/drawing/2014/main" id="{C65810A1-E873-F7D1-5ABC-D8B68025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3" y="15875"/>
            <a:ext cx="3702050" cy="6016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1400" b="1"/>
              <a:t>Concept Map:</a:t>
            </a:r>
            <a:br>
              <a:rPr lang="de-DE" altLang="de-DE" sz="1400" b="1"/>
            </a:br>
            <a:r>
              <a:rPr lang="de-DE" altLang="de-DE" sz="1400" b="1"/>
              <a:t>EAR brutto (Einnahmen Ausgaben</a:t>
            </a:r>
            <a:br>
              <a:rPr lang="de-DE" altLang="de-DE" sz="1400" b="1"/>
            </a:br>
            <a:r>
              <a:rPr lang="de-DE" altLang="de-DE" sz="1400" b="1"/>
              <a:t>Rechnung, z.B. Kleinunternehmer (ohne UST)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93021E-0A8E-04FE-7F19-6028FC2788F3}"/>
              </a:ext>
            </a:extLst>
          </p:cNvPr>
          <p:cNvSpPr txBox="1"/>
          <p:nvPr/>
        </p:nvSpPr>
        <p:spPr>
          <a:xfrm>
            <a:off x="100013" y="669925"/>
            <a:ext cx="17097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latin typeface="+mj-lt"/>
                <a:ea typeface="+mn-ea"/>
                <a:cs typeface="Chalkduster"/>
              </a:rPr>
              <a:t>1) Was ist eine EAR?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A87F960-F047-5EEC-B662-FD9A9D3A0E6A}"/>
              </a:ext>
            </a:extLst>
          </p:cNvPr>
          <p:cNvSpPr txBox="1"/>
          <p:nvPr/>
        </p:nvSpPr>
        <p:spPr>
          <a:xfrm>
            <a:off x="2768600" y="684213"/>
            <a:ext cx="56673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 b="1">
                <a:solidFill>
                  <a:srgbClr val="292934"/>
                </a:solidFill>
              </a:rPr>
              <a:t>2a) Welche Geschäftsfälle gehören in die EAR (</a:t>
            </a:r>
            <a:r>
              <a:rPr lang="de-DE" altLang="de-DE" sz="1200" b="1">
                <a:solidFill>
                  <a:srgbClr val="008000"/>
                </a:solidFill>
              </a:rPr>
              <a:t>+Zufluss</a:t>
            </a:r>
            <a:r>
              <a:rPr lang="de-DE" altLang="de-DE" sz="1200" b="1">
                <a:solidFill>
                  <a:srgbClr val="292934"/>
                </a:solidFill>
              </a:rPr>
              <a:t>/</a:t>
            </a:r>
            <a:r>
              <a:rPr lang="de-DE" altLang="de-DE" sz="1200" b="1">
                <a:solidFill>
                  <a:srgbClr val="FF0000"/>
                </a:solidFill>
              </a:rPr>
              <a:t>–Abfluss </a:t>
            </a:r>
            <a:r>
              <a:rPr lang="de-DE" altLang="de-DE" sz="1200" b="1">
                <a:solidFill>
                  <a:srgbClr val="292934"/>
                </a:solidFill>
              </a:rPr>
              <a:t>Prinzip)?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21E33FA-FDF3-4EEA-7DDE-0727FF13934F}"/>
              </a:ext>
            </a:extLst>
          </p:cNvPr>
          <p:cNvSpPr txBox="1"/>
          <p:nvPr/>
        </p:nvSpPr>
        <p:spPr>
          <a:xfrm>
            <a:off x="2714625" y="854075"/>
            <a:ext cx="528955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900" b="1"/>
              <a:t>Übertrag</a:t>
            </a:r>
            <a:r>
              <a:rPr lang="de-DE" altLang="de-DE" sz="900"/>
              <a:t>: alle Geschäftsfälle bis zum heutigen Tag</a:t>
            </a:r>
          </a:p>
          <a:p>
            <a:r>
              <a:rPr lang="de-DE" altLang="de-DE" sz="900" b="1">
                <a:solidFill>
                  <a:srgbClr val="3366FF"/>
                </a:solidFill>
              </a:rPr>
              <a:t>Betriebliche Einnahmen und Ausgaben</a:t>
            </a:r>
          </a:p>
          <a:p>
            <a:endParaRPr lang="de-DE" altLang="de-DE" sz="900" b="1">
              <a:solidFill>
                <a:srgbClr val="3366FF"/>
              </a:solidFill>
            </a:endParaRPr>
          </a:p>
          <a:p>
            <a:r>
              <a:rPr lang="de-DE" altLang="de-DE" sz="900" b="1">
                <a:solidFill>
                  <a:srgbClr val="3366FF"/>
                </a:solidFill>
              </a:rPr>
              <a:t>Kassabelege: </a:t>
            </a:r>
            <a:r>
              <a:rPr lang="de-DE" altLang="de-DE" sz="900">
                <a:solidFill>
                  <a:srgbClr val="3366FF"/>
                </a:solidFill>
              </a:rPr>
              <a:t>Einnahmen und Ausgaben (Kassabuch)</a:t>
            </a:r>
            <a:endParaRPr lang="de-DE" altLang="de-DE" sz="900"/>
          </a:p>
          <a:p>
            <a:endParaRPr lang="de-DE" altLang="de-DE" sz="900" b="1">
              <a:solidFill>
                <a:srgbClr val="3366FF"/>
              </a:solidFill>
            </a:endParaRPr>
          </a:p>
          <a:p>
            <a:r>
              <a:rPr lang="de-DE" altLang="de-DE" sz="900" b="1">
                <a:solidFill>
                  <a:srgbClr val="3366FF"/>
                </a:solidFill>
              </a:rPr>
              <a:t>Bankbeleg</a:t>
            </a:r>
            <a:r>
              <a:rPr lang="de-DE" altLang="de-DE" sz="900">
                <a:solidFill>
                  <a:srgbClr val="3366FF"/>
                </a:solidFill>
              </a:rPr>
              <a:t>: Einnahmen u. Ausgaben (Zu- und Abfluss): im Bankbuch</a:t>
            </a:r>
          </a:p>
          <a:p>
            <a:endParaRPr lang="de-DE" altLang="de-DE" sz="900" b="1">
              <a:solidFill>
                <a:srgbClr val="3366FF"/>
              </a:solidFill>
            </a:endParaRPr>
          </a:p>
          <a:p>
            <a:r>
              <a:rPr lang="de-DE" altLang="de-DE" sz="900" b="1">
                <a:solidFill>
                  <a:srgbClr val="3366FF"/>
                </a:solidFill>
              </a:rPr>
              <a:t>sonstiger Beleg</a:t>
            </a:r>
            <a:r>
              <a:rPr lang="de-DE" altLang="de-DE" sz="900">
                <a:solidFill>
                  <a:srgbClr val="3366FF"/>
                </a:solidFill>
              </a:rPr>
              <a:t>: für Eigenverbrauch (Entnahme von Waren)</a:t>
            </a:r>
          </a:p>
          <a:p>
            <a:r>
              <a:rPr lang="de-DE" altLang="de-DE" sz="900">
                <a:solidFill>
                  <a:srgbClr val="17375E"/>
                </a:solidFill>
              </a:rPr>
              <a:t>+Nebenrechnung: </a:t>
            </a:r>
            <a:r>
              <a:rPr lang="de-DE" altLang="de-DE" sz="900" b="1">
                <a:solidFill>
                  <a:srgbClr val="17375E"/>
                </a:solidFill>
              </a:rPr>
              <a:t>Abschreibung</a:t>
            </a:r>
            <a:r>
              <a:rPr lang="de-DE" altLang="de-DE" sz="900">
                <a:solidFill>
                  <a:srgbClr val="17375E"/>
                </a:solidFill>
              </a:rPr>
              <a:t>. (</a:t>
            </a:r>
            <a:r>
              <a:rPr lang="de-DE" altLang="de-DE" sz="900">
                <a:solidFill>
                  <a:srgbClr val="3366FF"/>
                </a:solidFill>
              </a:rPr>
              <a:t>Wertminderung des Anlagevermögens</a:t>
            </a:r>
            <a:r>
              <a:rPr lang="de-DE" altLang="de-DE" sz="900"/>
              <a:t>)</a:t>
            </a:r>
          </a:p>
          <a:p>
            <a:endParaRPr lang="de-DE" altLang="de-DE" sz="900"/>
          </a:p>
          <a:p>
            <a:endParaRPr lang="de-DE" altLang="de-DE" sz="900">
              <a:solidFill>
                <a:srgbClr val="FF6600"/>
              </a:solidFill>
            </a:endParaRPr>
          </a:p>
          <a:p>
            <a:r>
              <a:rPr lang="de-DE" altLang="de-DE" sz="900">
                <a:solidFill>
                  <a:srgbClr val="FF6600"/>
                </a:solidFill>
              </a:rPr>
              <a:t>AR... nicht in die EAR (kein Zufluss)</a:t>
            </a:r>
          </a:p>
          <a:p>
            <a:r>
              <a:rPr lang="de-DE" altLang="de-DE" sz="900">
                <a:solidFill>
                  <a:srgbClr val="FF6600"/>
                </a:solidFill>
              </a:rPr>
              <a:t>ER nicht jedoch in die EAR (kein Abfluss)</a:t>
            </a:r>
          </a:p>
          <a:p>
            <a:r>
              <a:rPr lang="de-DE" altLang="de-DE" sz="900">
                <a:solidFill>
                  <a:srgbClr val="FF6600"/>
                </a:solidFill>
              </a:rPr>
              <a:t>Sonst. Beleg für Kreditkarten, oder Bankomatkartenzahlung (... erst </a:t>
            </a:r>
            <a:r>
              <a:rPr lang="de-DE" altLang="de-DE" sz="900">
                <a:solidFill>
                  <a:srgbClr val="3366FF"/>
                </a:solidFill>
              </a:rPr>
              <a:t>bei Abbuchung vom Bankkonto</a:t>
            </a:r>
            <a:r>
              <a:rPr lang="de-DE" altLang="de-DE" sz="900">
                <a:solidFill>
                  <a:srgbClr val="FF6600"/>
                </a:solidFill>
              </a:rPr>
              <a:t>)</a:t>
            </a:r>
          </a:p>
          <a:p>
            <a:r>
              <a:rPr lang="de-DE" altLang="de-DE" sz="900">
                <a:solidFill>
                  <a:srgbClr val="FF6600"/>
                </a:solidFill>
              </a:rPr>
              <a:t>Belege, die nicht zum Betrieb gehören (private Belege)</a:t>
            </a:r>
          </a:p>
          <a:p>
            <a:endParaRPr lang="de-DE" altLang="de-DE" sz="900">
              <a:solidFill>
                <a:srgbClr val="FF66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1B8EEEA-2A7B-C9C8-B2C1-459E3C1B4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939800"/>
            <a:ext cx="15573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/>
              <a:t>Einfache Art der Gewinnermittlung</a:t>
            </a:r>
          </a:p>
          <a:p>
            <a:r>
              <a:rPr lang="de-DE" altLang="de-DE" sz="1000"/>
              <a:t>v.a. für kleine Unternehmen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208EDAF-5CA4-0DFE-A0A9-853C37870DA4}"/>
              </a:ext>
            </a:extLst>
          </p:cNvPr>
          <p:cNvSpPr txBox="1"/>
          <p:nvPr/>
        </p:nvSpPr>
        <p:spPr>
          <a:xfrm>
            <a:off x="87313" y="1727200"/>
            <a:ext cx="15382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800">
                <a:solidFill>
                  <a:srgbClr val="008000"/>
                </a:solidFill>
              </a:rPr>
              <a:t>Betriebseinnahmen</a:t>
            </a:r>
          </a:p>
          <a:p>
            <a:pPr>
              <a:buFontTx/>
              <a:buChar char="-"/>
            </a:pPr>
            <a:r>
              <a:rPr lang="de-DE" altLang="de-DE" sz="800">
                <a:solidFill>
                  <a:srgbClr val="FF0000"/>
                </a:solidFill>
              </a:rPr>
              <a:t>Betriebsausgaben</a:t>
            </a:r>
          </a:p>
          <a:p>
            <a:r>
              <a:rPr lang="de-DE" altLang="de-DE" sz="800"/>
              <a:t>= </a:t>
            </a:r>
            <a:r>
              <a:rPr lang="de-DE" altLang="de-DE" sz="800">
                <a:solidFill>
                  <a:srgbClr val="008000"/>
                </a:solidFill>
              </a:rPr>
              <a:t>Gewinn</a:t>
            </a:r>
            <a:r>
              <a:rPr lang="de-DE" altLang="de-DE" sz="800"/>
              <a:t>/</a:t>
            </a:r>
            <a:r>
              <a:rPr lang="de-DE" altLang="de-DE" sz="800">
                <a:solidFill>
                  <a:srgbClr val="FF0000"/>
                </a:solidFill>
              </a:rPr>
              <a:t>Verlust </a:t>
            </a:r>
            <a:r>
              <a:rPr lang="de-DE" altLang="de-DE" sz="800"/>
              <a:t>§4(3) ESTG</a:t>
            </a:r>
            <a:endParaRPr lang="de-DE" altLang="de-DE" sz="800">
              <a:solidFill>
                <a:srgbClr val="FF0000"/>
              </a:solidFill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C3C9BDB8-C237-32F4-45AF-7C4BCBCCB0B5}"/>
              </a:ext>
            </a:extLst>
          </p:cNvPr>
          <p:cNvSpPr txBox="1">
            <a:spLocks/>
          </p:cNvSpPr>
          <p:nvPr/>
        </p:nvSpPr>
        <p:spPr>
          <a:xfrm>
            <a:off x="3770313" y="15875"/>
            <a:ext cx="5341937" cy="601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de-DE" altLang="de-DE" sz="900">
                <a:solidFill>
                  <a:srgbClr val="292934"/>
                </a:solidFill>
              </a:rPr>
              <a:t>Kompetenzen: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900">
                <a:solidFill>
                  <a:srgbClr val="292934"/>
                </a:solidFill>
              </a:rPr>
              <a:t>System der EAR in Grundzügen erklären können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900">
                <a:solidFill>
                  <a:srgbClr val="292934"/>
                </a:solidFill>
              </a:rPr>
              <a:t>Beurteilen welche Geschäftsfälle Betriebseinnahmen/ausgaben sind, und diese eintragen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900">
                <a:solidFill>
                  <a:srgbClr val="292934"/>
                </a:solidFill>
              </a:rPr>
              <a:t>den Erfolg (Gewinn/Verlust – und damit die Basis für die Einkommensteuer) ermitteln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3272BE2-515C-47FB-A8E3-A4C5E283F7D4}"/>
              </a:ext>
            </a:extLst>
          </p:cNvPr>
          <p:cNvSpPr txBox="1"/>
          <p:nvPr/>
        </p:nvSpPr>
        <p:spPr>
          <a:xfrm>
            <a:off x="-15875" y="2917825"/>
            <a:ext cx="21780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rgbClr val="292934"/>
                </a:solidFill>
                <a:latin typeface="+mj-lt"/>
                <a:ea typeface="+mn-ea"/>
                <a:cs typeface="Chalkduster"/>
              </a:rPr>
              <a:t>3) Wie wird sie erstellt? </a:t>
            </a:r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231F979D-67BE-5ECF-F1E8-5B50B9DE0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430838"/>
            <a:ext cx="10001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EF729A76-867B-61EC-9C8C-418E168D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708025"/>
            <a:ext cx="5621338" cy="1481138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99930B7-5181-3B81-1D7C-5635BC18E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189163"/>
            <a:ext cx="5621338" cy="847725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pic>
        <p:nvPicPr>
          <p:cNvPr id="40" name="Bild 39">
            <a:extLst>
              <a:ext uri="{FF2B5EF4-FFF2-40B4-BE49-F238E27FC236}">
                <a16:creationId xmlns:a16="http://schemas.microsoft.com/office/drawing/2014/main" id="{02B6F100-8F8B-5723-AF81-C969266FD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197350"/>
            <a:ext cx="7000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Bild 40">
            <a:extLst>
              <a:ext uri="{FF2B5EF4-FFF2-40B4-BE49-F238E27FC236}">
                <a16:creationId xmlns:a16="http://schemas.microsoft.com/office/drawing/2014/main" id="{7AB19BAA-15B3-ACFF-253F-62C0F217C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057775"/>
            <a:ext cx="4397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Pfeil nach unten 52">
            <a:extLst>
              <a:ext uri="{FF2B5EF4-FFF2-40B4-BE49-F238E27FC236}">
                <a16:creationId xmlns:a16="http://schemas.microsoft.com/office/drawing/2014/main" id="{6E917723-646C-BBAA-73A4-A59716B6F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5851525"/>
            <a:ext cx="255587" cy="2333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D6681CC5-6A56-0BAD-F4AD-0793E02211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42113" y="6376988"/>
            <a:ext cx="1303337" cy="47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9A62AEA6-246D-94D0-1F82-E7F8EACB0634}"/>
              </a:ext>
            </a:extLst>
          </p:cNvPr>
          <p:cNvSpPr txBox="1"/>
          <p:nvPr/>
        </p:nvSpPr>
        <p:spPr>
          <a:xfrm>
            <a:off x="2755900" y="2189163"/>
            <a:ext cx="37750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>
                <a:solidFill>
                  <a:srgbClr val="292934"/>
                </a:solidFill>
              </a:rPr>
              <a:t>2b) Welche Geschäftsfälle gehören </a:t>
            </a:r>
            <a:r>
              <a:rPr lang="de-DE" altLang="de-DE" sz="1200" b="1">
                <a:solidFill>
                  <a:srgbClr val="292934"/>
                </a:solidFill>
              </a:rPr>
              <a:t>nicht</a:t>
            </a:r>
            <a:r>
              <a:rPr lang="de-DE" altLang="de-DE" sz="1200">
                <a:solidFill>
                  <a:srgbClr val="292934"/>
                </a:solidFill>
              </a:rPr>
              <a:t> in die EAR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59E7CD-6936-AFC7-8FE6-B09CAE662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267075"/>
            <a:ext cx="69453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1E8ABC16-EE8A-B490-E966-AC9595B67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076700"/>
            <a:ext cx="6945312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C6AAE3EC-D95C-21B5-A261-63110F945B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197350"/>
            <a:ext cx="69453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BB925842-FB92-8C74-412D-7562172B2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649788"/>
            <a:ext cx="6945312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A51B2495-CA31-03B6-71FF-95FAB73F2B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778375"/>
            <a:ext cx="6945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822ADC88-6977-FC76-C82C-A4C2212EAD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208588"/>
            <a:ext cx="6945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FB4251BB-6F08-82E6-8E7F-9A3A890EA2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541963"/>
            <a:ext cx="69453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363C6262-78CD-1B31-6015-8F42B647BF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5969000"/>
            <a:ext cx="11890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D446572-0155-8A09-AC36-A85EB3667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783013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/>
              <a:t>Kassa-</a:t>
            </a:r>
          </a:p>
          <a:p>
            <a:r>
              <a:rPr lang="de-DE" altLang="de-DE" sz="1200"/>
              <a:t>Belege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1358E75-E8A8-D9E0-19AA-F538B35E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464978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/>
              <a:t>Bank-</a:t>
            </a:r>
          </a:p>
          <a:p>
            <a:r>
              <a:rPr lang="de-DE" altLang="de-DE" sz="1200"/>
              <a:t>Belege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F8D7F19-705D-EC3F-FA87-BC9ECFA3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407025"/>
            <a:ext cx="78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/>
              <a:t>Sonstige</a:t>
            </a:r>
          </a:p>
          <a:p>
            <a:r>
              <a:rPr lang="de-DE" altLang="de-DE" sz="1200"/>
              <a:t>Belege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4A42D07D-E612-86A3-74C0-5A4A83BA8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267075"/>
            <a:ext cx="4921250" cy="2566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23" grpId="0"/>
      <p:bldP spid="19" grpId="0"/>
      <p:bldP spid="35" grpId="0" animBg="1"/>
      <p:bldP spid="36" grpId="0" animBg="1"/>
      <p:bldP spid="53" grpId="0" animBg="1"/>
      <p:bldP spid="28" grpId="0"/>
      <p:bldP spid="20" grpId="0"/>
      <p:bldP spid="45" grpId="0"/>
      <p:bldP spid="47" grpId="0"/>
      <p:bldP spid="48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Macintosh PowerPoint</Application>
  <PresentationFormat>Bildschirmpräsentation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Concept Map: EAR brutto (Einnahmen Ausgaben Rechnung, z.B. Kleinunternehmer (ohne UST)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Teaching</dc:title>
  <dc:creator>werner holzheu</dc:creator>
  <cp:lastModifiedBy>HOLZHEU Werner</cp:lastModifiedBy>
  <cp:revision>7</cp:revision>
  <dcterms:created xsi:type="dcterms:W3CDTF">2018-09-02T10:46:07Z</dcterms:created>
  <dcterms:modified xsi:type="dcterms:W3CDTF">2022-08-27T10:26:55Z</dcterms:modified>
</cp:coreProperties>
</file>