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039B5-CFD2-10A6-EE84-581ABC71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704F8-A2E2-9D4C-93AD-FA9C23EB264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A2D6B-8A2E-D113-18E3-B3E14AFC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77BFC0-2621-E434-CE70-C71C4067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0B2A-3F4E-704B-91AA-B5EB59F9086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017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91E9FD-FFD4-B7D1-39AF-D89B9AB0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60E3B-ABD5-234D-8615-9BE6398F45A8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C7AF99-3528-D2A4-96D4-F8CCA607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2F10C-3283-AA95-E392-127DFF09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6194C-94AB-684C-B809-BB1A37DEF5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48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79756F-80D6-39B6-ED4E-70F3D78B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765DB-D89D-C244-B276-A2097A0201D6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ADE494-0FAA-BDEA-A2B2-25B757DB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4B9961-EF00-E222-122B-54E74430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875D-B705-2F4A-AFF8-43817876C8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7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9A0FCE-C069-2FDC-70EB-14FF71E0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1F11D-F241-8145-A87B-6C45BCB3EED6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B1A98-33C0-7C16-882F-0F73720F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3E271-4AA3-DC87-2E43-A1761CAC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B066F-BF13-264E-9966-4223C69BC6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70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E5394C-B63D-1466-EE6A-0BF1DB8B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9ABBDE-513B-E249-BE79-0993ABF9223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D33C72-BF3D-FBFA-5460-5761192E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F095F7-19E0-82A6-96A5-85863733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A67C1-0AC5-B14E-9DFF-D6B8543293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062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4E7075D-8D35-AAE5-4A5F-40B70A67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F438E-F11D-0D4A-9E64-2C2230EFDC08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A1DA853-C854-2029-92BD-5D9319D4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11BED9-E307-CDF7-5698-BF496D67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4353-BDB2-DE47-B27C-645B7D8BCE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522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4D9AC6C-FB53-1F35-97FF-EFF0E2C8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4750A-D370-CA4E-B1CD-04FBDF70747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AFD7DC5-70EF-7605-240F-EA68E090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E919519-40EE-7A9E-D145-CDA90AD8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4F020-3C97-5B40-A9E0-617932FD403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748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C3DBA8C-DABF-28EA-354B-5F9F94DE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B004-AE81-3F4A-8DBB-1320F3D114A3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59EB617-F575-92D5-AD2B-5A3329E2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18E05A7-5517-7912-7A5E-3AF8EF7C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8BB62-D12F-D24A-B6B3-7F023CEFD6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085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BCD109A-3ADC-07AA-FC06-68318C47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870FF-5175-054B-A7D3-1D0DC30BB507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637690D-CC13-C922-9D54-1BF12349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AB00B4E-C4B0-F154-2AF9-35C1265C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649A-DD3B-FA41-84D8-FBB45E4202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552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1C211B2-A24B-B4C3-0E9B-7E9272BB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B8038-C722-3641-AD86-C509EF17F1D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2F3A2BA-A4F2-4A01-845D-4EC80EDB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55AD25B-7E8E-028F-E220-40C28272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85C24-6279-4647-AABA-FFA301930D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175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86232A6-BB60-9997-A56F-CD5545DC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1F533-CB72-404F-A6CA-EEB21DDB84FF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E7AB3CD-AE30-93D7-25DF-5F4BB549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257DA15-0EC6-8A70-EA50-98CFADB2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7CB16-AEA9-7D48-841E-8D452E5B41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392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266375B6-5CB3-41FE-0EF1-9700112F1A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60CFA845-702C-D8A3-B472-0A6A98F8E8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949EB8-32FC-645F-4A73-A5DDD9E6D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D865756-9ED3-054D-B91A-91AD9676440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BD6975-617D-17F6-D257-01D80EF9F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3BB9C-F9FF-752D-91A8-67AA6C7A5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D32F0E-8766-3649-8B23-C08E2DEE9D3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feld 3">
            <a:extLst>
              <a:ext uri="{FF2B5EF4-FFF2-40B4-BE49-F238E27FC236}">
                <a16:creationId xmlns:a16="http://schemas.microsoft.com/office/drawing/2014/main" id="{535CB273-71B3-897A-907F-DD5A7642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0"/>
            <a:ext cx="2541587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500" b="1"/>
              <a:t>Bilanz bis zum Buchungssatz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359097-28BE-C9E9-436C-6E296762A775}"/>
              </a:ext>
            </a:extLst>
          </p:cNvPr>
          <p:cNvSpPr txBox="1"/>
          <p:nvPr/>
        </p:nvSpPr>
        <p:spPr>
          <a:xfrm>
            <a:off x="2555875" y="-1588"/>
            <a:ext cx="6553200" cy="400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Ziele/Kompetenzen: </a:t>
            </a:r>
            <a:r>
              <a:rPr lang="de-AT" altLang="de-DE" sz="1000"/>
              <a:t>Aufbau einer Bilanz erklären können, Anlagevermögen, Umlaufvermögen, Fremd- und Eigenkapital erläutern können, Buchungsregeln für aktive und passive Bestandkonten ableiten können, Buchungssätze bilden können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8145909-5462-90EB-4827-DDD3D976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4813"/>
            <a:ext cx="237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200" b="1"/>
              <a:t>A) Bilanz (z.B. einer Bäckerei)</a:t>
            </a:r>
          </a:p>
        </p:txBody>
      </p:sp>
      <p:pic>
        <p:nvPicPr>
          <p:cNvPr id="52" name="Bild 51">
            <a:extLst>
              <a:ext uri="{FF2B5EF4-FFF2-40B4-BE49-F238E27FC236}">
                <a16:creationId xmlns:a16="http://schemas.microsoft.com/office/drawing/2014/main" id="{F045C8D7-065F-7C8C-E3C8-2FBA1330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2376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4">
            <a:extLst>
              <a:ext uri="{FF2B5EF4-FFF2-40B4-BE49-F238E27FC236}">
                <a16:creationId xmlns:a16="http://schemas.microsoft.com/office/drawing/2014/main" id="{EDDC1D8E-A980-1F52-8A20-FBD9572E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120775"/>
            <a:ext cx="1282700" cy="731838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AT" altLang="de-DE" sz="1400"/>
              <a:t>AV</a:t>
            </a: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93D612C4-6033-BAF2-BFFB-6AB027B9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289050"/>
            <a:ext cx="1257300" cy="9144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AT" altLang="de-DE" sz="1400"/>
              <a:t>FK</a:t>
            </a:r>
          </a:p>
        </p:txBody>
      </p:sp>
      <p:sp>
        <p:nvSpPr>
          <p:cNvPr id="36" name="Rectangle 53">
            <a:extLst>
              <a:ext uri="{FF2B5EF4-FFF2-40B4-BE49-F238E27FC236}">
                <a16:creationId xmlns:a16="http://schemas.microsoft.com/office/drawing/2014/main" id="{FEEF5989-7AE4-2F8D-473E-66FA9655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120775"/>
            <a:ext cx="1257300" cy="350838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400"/>
              <a:t>EK</a:t>
            </a:r>
            <a:endParaRPr lang="de-AT" altLang="de-DE" sz="1400"/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E4C62994-F2A8-5C07-95AC-FE00D3EB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839913"/>
            <a:ext cx="1282700" cy="3635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AT" altLang="de-DE" sz="1400"/>
              <a:t>UV</a:t>
            </a: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B9696C5C-0A58-A076-0571-D1B5FB736C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81075"/>
            <a:ext cx="29781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BB1C3B9-E8F0-46DD-B992-4A02AA7250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12925" y="981075"/>
            <a:ext cx="0" cy="12223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6AB90F43-AF95-D3F4-EF49-9DEC1E4AC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666750"/>
            <a:ext cx="345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00"/>
              <a:t>Akt.          Bilanz 31.12...             Pass.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9C995B-E5AE-B8BB-463C-FA608261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33600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GV            =             GK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69BD42D-FF7D-4EAC-8C80-C6320AAF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43BCB49A-3C85-C204-D26B-23D3EEC23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4157663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F977CAAD-3704-4BF7-557F-5A51147D2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352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D7D3A76B-12DC-4061-B5A1-99BDE5C4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636838"/>
            <a:ext cx="4211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200" b="1"/>
              <a:t>B) Von der Bilanz über die Buchungsregeln zum Buchungssatz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5471B69F-8A01-4DF4-31EE-ECD76B20648F}"/>
              </a:ext>
            </a:extLst>
          </p:cNvPr>
          <p:cNvGraphicFramePr>
            <a:graphicFrameLocks noGrp="1"/>
          </p:cNvGraphicFramePr>
          <p:nvPr/>
        </p:nvGraphicFramePr>
        <p:xfrm>
          <a:off x="3851275" y="1125538"/>
          <a:ext cx="5118100" cy="107696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3963041869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2361680863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Bilanz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Gegenüberstellung von Vermögen (AV+UV) und Schulden und Eigenkapital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387253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Aktiva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Vermögen (Wohin ist Geld geflossen?)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540798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Anlagevermögen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langfristiges Vermögen, z.B. Grundstücke, Gebäude, Begriebs- und Geschäftsausstattung,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348250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Umlaufvermögen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kurzfristiges Vermögen, z.B. Vorräte (Handelswaren, Rohstoffe), Kundenforderungen, Bank, Kassa,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246115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413764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Passiva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Schulden (Fremdkapital) und Eigenkapital (Woher ist Geld gekommen?)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759055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Fremdkapital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alles was zurückgezahlt werden muss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65171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Eigenkaptial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was nicht zurückgezahlt werden muss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036056"/>
                  </a:ext>
                </a:extLst>
              </a:tr>
            </a:tbl>
          </a:graphicData>
        </a:graphic>
      </p:graphicFrame>
      <p:pic>
        <p:nvPicPr>
          <p:cNvPr id="48" name="Bild 47">
            <a:extLst>
              <a:ext uri="{FF2B5EF4-FFF2-40B4-BE49-F238E27FC236}">
                <a16:creationId xmlns:a16="http://schemas.microsoft.com/office/drawing/2014/main" id="{4E90527D-8854-8291-5AFF-1F9B6FC7C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5762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2DCD76F9-C27A-3A5D-88A9-61EAF98FBA4C}"/>
              </a:ext>
            </a:extLst>
          </p:cNvPr>
          <p:cNvGraphicFramePr>
            <a:graphicFrameLocks noGrp="1"/>
          </p:cNvGraphicFramePr>
          <p:nvPr/>
        </p:nvGraphicFramePr>
        <p:xfrm>
          <a:off x="4787900" y="5084763"/>
          <a:ext cx="3744913" cy="190500"/>
        </p:xfrm>
        <a:graphic>
          <a:graphicData uri="http://schemas.openxmlformats.org/drawingml/2006/table">
            <a:tbl>
              <a:tblPr/>
              <a:tblGrid>
                <a:gridCol w="3744913">
                  <a:extLst>
                    <a:ext uri="{9D8B030D-6E8A-4147-A177-3AD203B41FA5}">
                      <a16:colId xmlns:a16="http://schemas.microsoft.com/office/drawing/2014/main" val="146543703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Kauf: Regal 1.000,00 EUR gegen spätere Bezahlung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87401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0ACBA084-E1FB-F917-AFFB-7CFEAD5A824E}"/>
              </a:ext>
            </a:extLst>
          </p:cNvPr>
          <p:cNvGraphicFramePr>
            <a:graphicFrameLocks noGrp="1"/>
          </p:cNvGraphicFramePr>
          <p:nvPr/>
        </p:nvGraphicFramePr>
        <p:xfrm>
          <a:off x="4932363" y="5373688"/>
          <a:ext cx="3238500" cy="762000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Welche Konten sind betroffen?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BGA, Lieferverbindlichkeiten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Aktives oder passives Bestandskonto?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BGA: akt., LV: pass.,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Vermehrung (+) oder Verminderung (-)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+, LV: +,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Soll oder Haben?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im Soll, LV im Haben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4C2CDD79-4202-8F38-0AAB-0D96C67F14B3}"/>
              </a:ext>
            </a:extLst>
          </p:cNvPr>
          <p:cNvGraphicFramePr>
            <a:graphicFrameLocks noGrp="1"/>
          </p:cNvGraphicFramePr>
          <p:nvPr/>
        </p:nvGraphicFramePr>
        <p:xfrm>
          <a:off x="4932363" y="6308725"/>
          <a:ext cx="1879600" cy="381000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428280471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Buchungssatz: Sollkonto / Habenkonto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13506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BGA    /    Lieferverb       1.000,00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36651"/>
                  </a:ext>
                </a:extLst>
              </a:tr>
            </a:tbl>
          </a:graphicData>
        </a:graphic>
      </p:graphicFrame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036C195D-2B13-FB0B-3DB6-52F5E10B71EE}"/>
              </a:ext>
            </a:extLst>
          </p:cNvPr>
          <p:cNvGraphicFramePr>
            <a:graphicFrameLocks noGrp="1"/>
          </p:cNvGraphicFramePr>
          <p:nvPr/>
        </p:nvGraphicFramePr>
        <p:xfrm>
          <a:off x="4427538" y="2924175"/>
          <a:ext cx="4608512" cy="288926"/>
        </p:xfrm>
        <a:graphic>
          <a:graphicData uri="http://schemas.openxmlformats.org/drawingml/2006/table">
            <a:tbl>
              <a:tblPr/>
              <a:tblGrid>
                <a:gridCol w="768350">
                  <a:extLst>
                    <a:ext uri="{9D8B030D-6E8A-4147-A177-3AD203B41FA5}">
                      <a16:colId xmlns:a16="http://schemas.microsoft.com/office/drawing/2014/main" val="2300944866"/>
                    </a:ext>
                  </a:extLst>
                </a:gridCol>
                <a:gridCol w="3840162">
                  <a:extLst>
                    <a:ext uri="{9D8B030D-6E8A-4147-A177-3AD203B41FA5}">
                      <a16:colId xmlns:a16="http://schemas.microsoft.com/office/drawing/2014/main" val="2495905218"/>
                    </a:ext>
                  </a:extLst>
                </a:gridCol>
              </a:tblGrid>
              <a:tr h="144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Geschäftsfall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Sachverhalt, der die Zusammensetzung einer Bilanz verändert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663881"/>
                  </a:ext>
                </a:extLst>
              </a:tr>
              <a:tr h="144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Konto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Rechenfeld zur Darstellung von Veränderungen einzelner Bilanzbestandteile (z.B. Vorräte)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364169"/>
                  </a:ext>
                </a:extLst>
              </a:tr>
            </a:tbl>
          </a:graphicData>
        </a:graphic>
      </p:graphicFrame>
      <p:pic>
        <p:nvPicPr>
          <p:cNvPr id="21" name="Bild 20">
            <a:extLst>
              <a:ext uri="{FF2B5EF4-FFF2-40B4-BE49-F238E27FC236}">
                <a16:creationId xmlns:a16="http://schemas.microsoft.com/office/drawing/2014/main" id="{347BA781-1CD2-88B7-0D8C-8C9D801EE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9001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1" grpId="0" animBg="1"/>
      <p:bldP spid="35" grpId="0" animBg="1"/>
      <p:bldP spid="36" grpId="0" animBg="1"/>
      <p:bldP spid="37" grpId="0" animBg="1"/>
      <p:bldP spid="40" grpId="0"/>
      <p:bldP spid="2" grpId="0"/>
      <p:bldP spid="44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Macintosh PowerPoint</Application>
  <PresentationFormat>Bildschirmpräsentation (4:3)</PresentationFormat>
  <Paragraphs>39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Calibri</vt:lpstr>
      <vt:lpstr>ＭＳ Ｐゴシック</vt:lpstr>
      <vt:lpstr>Arial</vt:lpstr>
      <vt:lpstr>Chalkduster</vt:lpstr>
      <vt:lpstr>Mangal</vt:lpstr>
      <vt:lpstr>Wingdings</vt:lpstr>
      <vt:lpstr>Webdings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Teaching</dc:title>
  <dc:creator>werner holzheu</dc:creator>
  <cp:lastModifiedBy>HOLZHEU Werner</cp:lastModifiedBy>
  <cp:revision>7</cp:revision>
  <dcterms:created xsi:type="dcterms:W3CDTF">2018-09-02T10:46:07Z</dcterms:created>
  <dcterms:modified xsi:type="dcterms:W3CDTF">2022-08-27T10:29:45Z</dcterms:modified>
</cp:coreProperties>
</file>