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35"/>
  </p:normalViewPr>
  <p:slideViewPr>
    <p:cSldViewPr snapToGrid="0" snapToObjects="1">
      <p:cViewPr varScale="1">
        <p:scale>
          <a:sx n="120" d="100"/>
          <a:sy n="120" d="100"/>
        </p:scale>
        <p:origin x="16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/>
              <a:t>Master-Untertitelformat bearbeiten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31D794F-403E-11FE-A764-2AE8426CA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AF69A7-DB8E-CF42-8AA6-D3EDEEE4D003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FA8ADE3-8BC7-28B3-AD1F-FD67FD3E7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8519BF-0396-EB85-8642-77F20C5FA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73866-7402-934D-8DDC-2E2A954D229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1479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C4DFC4-808C-73EE-E29B-0F8C380D8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DBA4D8-5392-D046-AEBF-AF4C945E2F40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4D15B8-2D24-B962-5A9C-97F4B3207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FDFC2F-29D8-BF57-C34D-271FF7A83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F64E1-A384-2041-B5CA-5C278C0399C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41904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2399BF-3D2F-313B-1F08-E6984DF96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492558-D25C-8644-9203-E07A58403059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5A5967-89FD-F1DA-A923-6AC26A8C3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8C1647-36C9-9904-D6AF-87C07A1F5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40253-F45B-994A-81A8-787D29CF645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3971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474A9F-6392-B620-B384-D87089533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CA2FF5-3D24-7B4E-ACD7-771B3594B5AF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AFDAA4-9194-CC4A-ED84-462223675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951465-91B8-D0BC-5358-23626BD35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77163-14A7-DC4D-9834-08567E4624C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8619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C7A7930-39E1-1597-8A41-B9EE418E5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21492F-E45F-E349-AD0C-60265E45ED6B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386864-70B6-20ED-00EA-05D610F7D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C33A20-D7A8-CC3C-2EEC-4883513B1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02873-1DA8-7D43-A3A5-6C09A54720F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1257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6795477-1A90-C3D4-4056-A111F27F1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0E0166-0DBD-5E40-AA68-AEC95ED39267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D1BAD34-8996-FC8E-BFCB-7E6758C1A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C532231-1C8E-F464-6876-B544250BA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6CF87-2EAC-314E-B4EA-EECC0D03212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35367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0C91CA2F-5002-74B0-9286-B9AD6CC42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6DB1A8-BA18-D445-B90A-A1669CC28C5B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07C54E88-5E1C-A713-8EC7-8A83DC2D5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1423DF7F-7835-2DD1-7CB2-075278E8B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AE356-DA2A-0849-AA6F-E95B6431C5E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44098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37C2F38-42AA-4EC4-4FD2-EC7CAFBD3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E2C770-0E28-8249-8E57-35E58E04EA77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CB50366F-E4DE-7CA3-EC16-EB22F324B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07283A4-825F-5BB2-6CC7-E3BF4E177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77896-AB15-734D-A7CB-7CD1DA8B8EE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7132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267C03C-8079-4F69-1703-1C5D6AB09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CB051A-E792-C441-B17A-23735E69D0D7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C15C46C-FCA5-99AB-B8C0-43D5E43AA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695A40A-A209-9804-0FA9-086C52F9A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8E609-E779-B943-997E-B05D7A2CD90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04001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4D0D907-18C5-1209-6C82-580D98872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5C582C-8B73-5443-9856-29C61BE1143E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E56078-C2BF-8CD2-B5EF-CF9D2FB5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AB117F4-C60C-D50D-97E5-8EA3EBEA8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A5CB2-FAC6-0345-9443-7EEB5550368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02251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61F0A1A-9C64-F3ED-9A5E-657590F03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095562-F248-4541-A532-A174312B7A04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86BB9DB-3B92-FC00-32B1-39BE1EBFD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6F6D758-7C75-A001-7DFF-8762BCA3E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73223-B14C-2A4B-B917-DBB9C964148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564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AEB1FE0A-8D6C-705C-0524-1D3678E3E20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Mastertitelformat bearbeiten</a:t>
            </a:r>
            <a:endParaRPr lang="de-DE" altLang="de-DE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30E72300-7146-68C8-F87C-A085A0940B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Mastertextformat bearbeiten</a:t>
            </a:r>
          </a:p>
          <a:p>
            <a:pPr lvl="1"/>
            <a:r>
              <a:rPr lang="de-AT" altLang="de-DE"/>
              <a:t>Zweite Ebene</a:t>
            </a:r>
          </a:p>
          <a:p>
            <a:pPr lvl="2"/>
            <a:r>
              <a:rPr lang="de-AT" altLang="de-DE"/>
              <a:t>Dritte Ebene</a:t>
            </a:r>
          </a:p>
          <a:p>
            <a:pPr lvl="3"/>
            <a:r>
              <a:rPr lang="de-AT" altLang="de-DE"/>
              <a:t>Vierte Ebene</a:t>
            </a:r>
          </a:p>
          <a:p>
            <a:pPr lvl="4"/>
            <a:r>
              <a:rPr lang="de-AT" altLang="de-DE"/>
              <a:t>Fünfte Ebene</a:t>
            </a:r>
            <a:endParaRPr lang="de-DE" alt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39E51D1-C8AB-E36A-2DED-F768F28414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CAAE03DA-197D-B944-9AAA-B0082AB266BB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72EFAA-CEFC-EA08-9E21-C80F815495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A05D4A-E1A8-084A-52B8-FB916533F9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8193413-D20C-AE4D-AC6D-74E42E718E82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feld 3">
            <a:extLst>
              <a:ext uri="{FF2B5EF4-FFF2-40B4-BE49-F238E27FC236}">
                <a16:creationId xmlns:a16="http://schemas.microsoft.com/office/drawing/2014/main" id="{BE97604C-44A6-6C2E-A5F6-C15858819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8" y="0"/>
            <a:ext cx="2541587" cy="322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1500" b="1"/>
              <a:t>Hauptbuch Bestandskonten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A8FF51C-7F6B-90D0-4CC1-5A5F8A385599}"/>
              </a:ext>
            </a:extLst>
          </p:cNvPr>
          <p:cNvSpPr txBox="1"/>
          <p:nvPr/>
        </p:nvSpPr>
        <p:spPr>
          <a:xfrm>
            <a:off x="2555875" y="-1588"/>
            <a:ext cx="6553200" cy="4000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AT" altLang="de-DE" sz="1000" b="1"/>
              <a:t>Ziele/Kompetenzen: </a:t>
            </a:r>
            <a:r>
              <a:rPr lang="de-AT" altLang="de-DE" sz="1000"/>
              <a:t>Ablauf der Aufgaben im Jahr von einer Schlussbilanz zur nächsten Schlussbilanz erklären können, Buchungssätze für Geschäftsfälle (nur Bestandskonten) erstellen können, Buchungssätze auf Konten eintragen können</a:t>
            </a:r>
          </a:p>
        </p:txBody>
      </p:sp>
      <p:sp>
        <p:nvSpPr>
          <p:cNvPr id="8195" name="Textfeld 42">
            <a:extLst>
              <a:ext uri="{FF2B5EF4-FFF2-40B4-BE49-F238E27FC236}">
                <a16:creationId xmlns:a16="http://schemas.microsoft.com/office/drawing/2014/main" id="{919DC434-FB1C-C643-117A-2BF129C9A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404813"/>
            <a:ext cx="20875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AT" altLang="de-DE" sz="1200" b="1"/>
              <a:t>A) Buchungsregeln &amp; Konten</a:t>
            </a:r>
          </a:p>
        </p:txBody>
      </p:sp>
      <p:pic>
        <p:nvPicPr>
          <p:cNvPr id="8196" name="Bild 51">
            <a:extLst>
              <a:ext uri="{FF2B5EF4-FFF2-40B4-BE49-F238E27FC236}">
                <a16:creationId xmlns:a16="http://schemas.microsoft.com/office/drawing/2014/main" id="{4B50313B-E094-D609-AD45-AEA3D7471D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20713"/>
            <a:ext cx="165735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Rechteck 58">
            <a:extLst>
              <a:ext uri="{FF2B5EF4-FFF2-40B4-BE49-F238E27FC236}">
                <a16:creationId xmlns:a16="http://schemas.microsoft.com/office/drawing/2014/main" id="{E298B5B0-1970-1BDC-FC44-802808F1B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404813"/>
            <a:ext cx="6408737" cy="1008062"/>
          </a:xfrm>
          <a:prstGeom prst="rect">
            <a:avLst/>
          </a:prstGeom>
          <a:noFill/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de-DE" altLang="de-DE">
              <a:solidFill>
                <a:srgbClr val="FFFFFF"/>
              </a:solidFill>
            </a:endParaRPr>
          </a:p>
        </p:txBody>
      </p:sp>
      <p:pic>
        <p:nvPicPr>
          <p:cNvPr id="8198" name="Bild 8">
            <a:extLst>
              <a:ext uri="{FF2B5EF4-FFF2-40B4-BE49-F238E27FC236}">
                <a16:creationId xmlns:a16="http://schemas.microsoft.com/office/drawing/2014/main" id="{4517B116-1FB3-5558-73BD-F25AF2CCCD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765175"/>
            <a:ext cx="165893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Textfeld 22">
            <a:extLst>
              <a:ext uri="{FF2B5EF4-FFF2-40B4-BE49-F238E27FC236}">
                <a16:creationId xmlns:a16="http://schemas.microsoft.com/office/drawing/2014/main" id="{C8A74F60-6AB3-779B-A66E-97392A957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549275"/>
            <a:ext cx="93503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800"/>
              <a:t>z.B. Kassa</a:t>
            </a:r>
          </a:p>
        </p:txBody>
      </p:sp>
      <p:sp>
        <p:nvSpPr>
          <p:cNvPr id="8200" name="Textfeld 70">
            <a:extLst>
              <a:ext uri="{FF2B5EF4-FFF2-40B4-BE49-F238E27FC236}">
                <a16:creationId xmlns:a16="http://schemas.microsoft.com/office/drawing/2014/main" id="{8FB8B6BD-F2BC-DC44-BDA8-4A4B60CF9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549275"/>
            <a:ext cx="143986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800"/>
              <a:t>z.B. Lieferverbindlichkeiten</a:t>
            </a:r>
          </a:p>
        </p:txBody>
      </p:sp>
      <p:sp>
        <p:nvSpPr>
          <p:cNvPr id="32" name="Nach unten gekrümmter Pfeil 31">
            <a:extLst>
              <a:ext uri="{FF2B5EF4-FFF2-40B4-BE49-F238E27FC236}">
                <a16:creationId xmlns:a16="http://schemas.microsoft.com/office/drawing/2014/main" id="{17AD9F2C-DB4F-0C1F-67D3-3C9D57623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12875"/>
            <a:ext cx="792163" cy="287338"/>
          </a:xfrm>
          <a:prstGeom prst="curvedDownArrow">
            <a:avLst>
              <a:gd name="adj1" fmla="val 25055"/>
              <a:gd name="adj2" fmla="val 50122"/>
              <a:gd name="adj3" fmla="val 25000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de-DE" altLang="de-DE"/>
          </a:p>
        </p:txBody>
      </p:sp>
      <p:sp>
        <p:nvSpPr>
          <p:cNvPr id="73" name="Nach unten gekrümmter Pfeil 72">
            <a:extLst>
              <a:ext uri="{FF2B5EF4-FFF2-40B4-BE49-F238E27FC236}">
                <a16:creationId xmlns:a16="http://schemas.microsoft.com/office/drawing/2014/main" id="{2B444913-D305-E5A1-3571-F6202CA71053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6350" y="1773238"/>
            <a:ext cx="792163" cy="287337"/>
          </a:xfrm>
          <a:prstGeom prst="curvedDownArrow">
            <a:avLst>
              <a:gd name="adj1" fmla="val 25055"/>
              <a:gd name="adj2" fmla="val 50122"/>
              <a:gd name="adj3" fmla="val 25000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de-DE" altLang="de-DE"/>
          </a:p>
        </p:txBody>
      </p:sp>
      <p:sp>
        <p:nvSpPr>
          <p:cNvPr id="8203" name="Textfeld 73">
            <a:extLst>
              <a:ext uri="{FF2B5EF4-FFF2-40B4-BE49-F238E27FC236}">
                <a16:creationId xmlns:a16="http://schemas.microsoft.com/office/drawing/2014/main" id="{85000600-98DD-B966-9CE7-06C859126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052513"/>
            <a:ext cx="23034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AT" altLang="de-DE" sz="1200" b="1"/>
              <a:t>B) Hauptbuch (Kreislaufbeispiel)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0953B819-F9BE-0B32-C51C-D7AC0D51F9F9}"/>
              </a:ext>
            </a:extLst>
          </p:cNvPr>
          <p:cNvSpPr txBox="1"/>
          <p:nvPr/>
        </p:nvSpPr>
        <p:spPr>
          <a:xfrm>
            <a:off x="14288" y="2205038"/>
            <a:ext cx="2541587" cy="86201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AT" altLang="de-DE" sz="1000" b="1"/>
              <a:t>1) Erstellen der Schlussbilanz i.d.R 31.12.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AT" altLang="de-DE" sz="1000"/>
              <a:t>Vermögen (Inventar)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AT" altLang="de-DE" sz="1000"/>
              <a:t>Gliederung nach AV,UV, FK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AT" altLang="de-DE" sz="1000"/>
              <a:t>Summe GV = Summe GK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AT" altLang="de-DE" sz="1000"/>
              <a:t>EK = GV - FK</a:t>
            </a: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4CC41CB9-CED6-A541-87AD-F7B2C3D53521}"/>
              </a:ext>
            </a:extLst>
          </p:cNvPr>
          <p:cNvSpPr txBox="1"/>
          <p:nvPr/>
        </p:nvSpPr>
        <p:spPr>
          <a:xfrm>
            <a:off x="0" y="3789363"/>
            <a:ext cx="2916238" cy="10160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AT" altLang="de-DE" sz="1000" b="1"/>
              <a:t>3) Buchungssätze erstellen, eintragen: 1.1.-31.12.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AT" altLang="de-DE" sz="1000"/>
              <a:t>Welche Konten?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AT" altLang="de-DE" sz="1000"/>
              <a:t>Akt BK, Pass PK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AT" altLang="de-DE" sz="1000"/>
              <a:t>+, -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AT" altLang="de-DE" sz="1000"/>
              <a:t>Soll, Haben</a:t>
            </a:r>
          </a:p>
          <a:p>
            <a:r>
              <a:rPr lang="de-AT" altLang="de-DE" sz="1000"/>
              <a:t>Buchungssatz: Sollkonto / Habenkonto</a:t>
            </a: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A39BE387-AACF-D5A5-BA40-172085411A70}"/>
              </a:ext>
            </a:extLst>
          </p:cNvPr>
          <p:cNvSpPr txBox="1"/>
          <p:nvPr/>
        </p:nvSpPr>
        <p:spPr>
          <a:xfrm>
            <a:off x="0" y="5589588"/>
            <a:ext cx="26638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000" b="1" dirty="0">
                <a:solidFill>
                  <a:srgbClr val="FF0000"/>
                </a:solidFill>
                <a:latin typeface="+mn-lt"/>
                <a:ea typeface="+mn-ea"/>
              </a:rPr>
              <a:t>4) Abschluss der Bestandskonten &gt; SBK 31.12.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de-AT" sz="1000" dirty="0">
                <a:solidFill>
                  <a:srgbClr val="FF0000"/>
                </a:solidFill>
                <a:latin typeface="+mn-lt"/>
                <a:ea typeface="+mn-ea"/>
              </a:rPr>
              <a:t>Anwendung der Buchungsregeln: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de-AT" sz="1000" dirty="0">
                <a:solidFill>
                  <a:srgbClr val="FF0000"/>
                </a:solidFill>
                <a:latin typeface="+mn-lt"/>
                <a:ea typeface="+mn-ea"/>
              </a:rPr>
              <a:t>Akt. BK im Haben &gt; SBK im Soll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de-AT" sz="1000" dirty="0">
                <a:solidFill>
                  <a:srgbClr val="FF0000"/>
                </a:solidFill>
                <a:latin typeface="+mn-lt"/>
                <a:ea typeface="+mn-ea"/>
              </a:rPr>
              <a:t>Pass BK im Soll &gt; SBK im Haben</a:t>
            </a:r>
          </a:p>
        </p:txBody>
      </p:sp>
      <p:sp>
        <p:nvSpPr>
          <p:cNvPr id="8207" name="Textfeld 78">
            <a:extLst>
              <a:ext uri="{FF2B5EF4-FFF2-40B4-BE49-F238E27FC236}">
                <a16:creationId xmlns:a16="http://schemas.microsoft.com/office/drawing/2014/main" id="{32C9D960-89DF-2537-803C-A21145CA3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08725"/>
            <a:ext cx="2303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AT" altLang="de-DE" sz="1000" b="1">
                <a:solidFill>
                  <a:srgbClr val="FF0000"/>
                </a:solidFill>
              </a:rPr>
              <a:t>5) Bei Soll / Haben Gleichheit ist wahrscheinlich alles richtig!</a:t>
            </a:r>
          </a:p>
        </p:txBody>
      </p:sp>
      <p:sp>
        <p:nvSpPr>
          <p:cNvPr id="8208" name="Textfeld 79">
            <a:extLst>
              <a:ext uri="{FF2B5EF4-FFF2-40B4-BE49-F238E27FC236}">
                <a16:creationId xmlns:a16="http://schemas.microsoft.com/office/drawing/2014/main" id="{2B6F2070-A784-2195-0366-6520280B1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412875"/>
            <a:ext cx="1511300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AT" altLang="de-DE" sz="800"/>
              <a:t>z.B. Kanuunternehmer:</a:t>
            </a:r>
          </a:p>
          <a:p>
            <a:r>
              <a:rPr lang="de-AT" altLang="de-DE" sz="800"/>
              <a:t>Kanus: 4.500,-</a:t>
            </a:r>
          </a:p>
          <a:p>
            <a:r>
              <a:rPr lang="de-AT" altLang="de-DE" sz="800"/>
              <a:t>Kassa: 2.500,-</a:t>
            </a:r>
          </a:p>
          <a:p>
            <a:r>
              <a:rPr lang="de-AT" altLang="de-DE" sz="800"/>
              <a:t>Lieferverbindlichkeiten 1.800,-</a:t>
            </a:r>
          </a:p>
          <a:p>
            <a:r>
              <a:rPr lang="de-AT" altLang="de-DE" sz="800"/>
              <a:t>Bilanzstichtag 31.11.</a:t>
            </a:r>
          </a:p>
        </p:txBody>
      </p:sp>
      <p:sp>
        <p:nvSpPr>
          <p:cNvPr id="8209" name="Textfeld 81">
            <a:extLst>
              <a:ext uri="{FF2B5EF4-FFF2-40B4-BE49-F238E27FC236}">
                <a16:creationId xmlns:a16="http://schemas.microsoft.com/office/drawing/2014/main" id="{A0CD6DBC-91BC-1B99-96AC-8F6D44C9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97425"/>
            <a:ext cx="2627313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AT" altLang="de-DE" sz="800"/>
              <a:t>16.12. Eröffnung Bankkonto, 2000,- bar</a:t>
            </a:r>
          </a:p>
          <a:p>
            <a:r>
              <a:rPr lang="de-AT" altLang="de-DE" sz="800" b="1"/>
              <a:t>Buchungssatz; Bank 2000,-/ Kassa 2000,</a:t>
            </a:r>
          </a:p>
          <a:p>
            <a:endParaRPr lang="de-AT" altLang="de-DE" sz="800"/>
          </a:p>
          <a:p>
            <a:r>
              <a:rPr lang="de-AT" altLang="de-DE" sz="800"/>
              <a:t>23.12. Begleichung der LV durch Banküberweisung</a:t>
            </a:r>
          </a:p>
          <a:p>
            <a:r>
              <a:rPr lang="de-AT" altLang="de-DE" sz="800"/>
              <a:t>Bu</a:t>
            </a:r>
            <a:r>
              <a:rPr lang="de-AT" altLang="de-DE" sz="800" b="1"/>
              <a:t>chungssatz: Lieferverbindlichkeiten 1800,-/ Bank 1800,</a:t>
            </a:r>
            <a:r>
              <a:rPr lang="de-AT" altLang="de-DE" sz="800"/>
              <a:t>-</a:t>
            </a:r>
          </a:p>
        </p:txBody>
      </p:sp>
      <p:pic>
        <p:nvPicPr>
          <p:cNvPr id="8210" name="Bild 5">
            <a:extLst>
              <a:ext uri="{FF2B5EF4-FFF2-40B4-BE49-F238E27FC236}">
                <a16:creationId xmlns:a16="http://schemas.microsoft.com/office/drawing/2014/main" id="{726E982D-C5A0-9B5C-B641-83CA3D0392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484313"/>
            <a:ext cx="6318250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feld 23">
            <a:extLst>
              <a:ext uri="{FF2B5EF4-FFF2-40B4-BE49-F238E27FC236}">
                <a16:creationId xmlns:a16="http://schemas.microsoft.com/office/drawing/2014/main" id="{D90CB2FA-CF2C-5E1D-5C80-8EDC674EF9C7}"/>
              </a:ext>
            </a:extLst>
          </p:cNvPr>
          <p:cNvSpPr txBox="1"/>
          <p:nvPr/>
        </p:nvSpPr>
        <p:spPr>
          <a:xfrm>
            <a:off x="0" y="3068638"/>
            <a:ext cx="2627313" cy="7080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AT" altLang="de-DE" sz="1000" b="1"/>
              <a:t>2) Eröffnen der Bestandskonten: 1.1.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AT" altLang="de-DE" sz="1000"/>
              <a:t>Anwendung der Buchungsregeln: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AT" altLang="de-DE" sz="1000"/>
              <a:t>a.BK werden im Soll eröffnet &gt; EBK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AT" altLang="de-DE" sz="1000"/>
              <a:t>p.BK werden im Haben eröffnet &gt; EBK</a:t>
            </a:r>
          </a:p>
        </p:txBody>
      </p:sp>
      <p:pic>
        <p:nvPicPr>
          <p:cNvPr id="8212" name="Bild 21">
            <a:extLst>
              <a:ext uri="{FF2B5EF4-FFF2-40B4-BE49-F238E27FC236}">
                <a16:creationId xmlns:a16="http://schemas.microsoft.com/office/drawing/2014/main" id="{E051280F-E916-6194-B39C-D45B0F8C50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476250"/>
            <a:ext cx="1751012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</Words>
  <Application>Microsoft Macintosh PowerPoint</Application>
  <PresentationFormat>Bildschirmpräsentation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Calibri</vt:lpstr>
      <vt:lpstr>ＭＳ Ｐゴシック</vt:lpstr>
      <vt:lpstr>Arial</vt:lpstr>
      <vt:lpstr>Chalkduster</vt:lpstr>
      <vt:lpstr>Mangal</vt:lpstr>
      <vt:lpstr>Wingdings</vt:lpstr>
      <vt:lpstr>Webdings</vt:lpstr>
      <vt:lpstr>Office-Design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Teaching</dc:title>
  <dc:creator>werner holzheu</dc:creator>
  <cp:lastModifiedBy>HOLZHEU Werner</cp:lastModifiedBy>
  <cp:revision>7</cp:revision>
  <dcterms:created xsi:type="dcterms:W3CDTF">2018-09-02T10:46:07Z</dcterms:created>
  <dcterms:modified xsi:type="dcterms:W3CDTF">2022-08-27T10:30:35Z</dcterms:modified>
</cp:coreProperties>
</file>