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35"/>
  </p:normalViewPr>
  <p:slideViewPr>
    <p:cSldViewPr snapToGrid="0" snapToObjects="1">
      <p:cViewPr varScale="1">
        <p:scale>
          <a:sx n="120" d="100"/>
          <a:sy n="120" d="100"/>
        </p:scale>
        <p:origin x="16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6800E3-459F-075A-EFDC-8CB81B751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C61095-B37D-E144-A2EA-3C558E2F7E25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C3FB13-BBBB-3E96-63C8-F45BC822B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3A853D-F161-0FCD-E366-1E0DDA22A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F2A3E-E724-6044-9F76-817441C4F05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5728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0C430A-9C2C-0984-B2C5-7E0EE1B48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75C8D4-968E-FC43-9FC6-FE431E2F369C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988998-AF70-EEAB-0C77-4C783B6DE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2C55B4-CF65-606C-1698-8B9E2C2AF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A6FF9-EA9A-E84A-AF72-1DF8FB1EEAC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790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19969D-8157-708F-75C0-8DE0ACE13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F2E1FC-00AD-CD40-85BE-533D5395CA29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943324-94DB-E92A-0F92-D1250E084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E6EAB-EF54-CB0B-8349-CF88350CA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C0784-60D4-5642-8BA6-A4585CE9D6B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505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D8B833-1397-9728-04CB-5CD023539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F4FBB-5292-FA43-9C06-6892F34AF48B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BDCEA5-4791-DAA8-1CBF-430B0133A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FF3144-D7D5-F30D-37B3-03EEA8678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E3D6A-FEE9-4C4C-BADD-85F4460D502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6007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A4646C-3F06-FEAB-5292-3D592CC9B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AE8461-6AF2-AD43-97FF-E6192F39923B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475CFD-5304-4BCB-530E-079D80DF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660ADE-B404-E9FB-CDFE-3D5352AC3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AD850-5784-A246-A808-545CAAB528F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3121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887B18-0B94-8EB7-6304-29F08ED9B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FE680E-F31B-524C-B6B4-4BC68911D74D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1EFE2A-9122-4CD6-0277-FE2F52738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1A16D43-3AA2-64FC-8AE2-D99871B83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69387-CFE3-3444-B7F0-9C7A281DDC2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838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DFA87E4-A963-B78C-5C24-15CA89046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59C583-7BB1-BA41-AFB4-5DA4378AB41D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04BA7FA-30CF-1CFE-8E58-1E167D964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08CD473E-1FE6-DE46-4285-EFE3768FF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D8A31-6AE7-5649-91A9-10A74E84968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932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242B534-5342-4AE7-0748-14676B581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10394C-1A99-C143-855C-DD0DB1D29834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708D4ADE-D3BC-318B-CAEF-0CC813E8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C0D1228-6469-BBF1-5E9D-CAE6E93A7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3D6D-7098-7B48-B1A5-86490388316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1383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A08FF02E-8D9B-835F-9190-14F10AE44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664959-438A-6C48-B0B2-1D0385F5299F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35596EF-4F93-0599-2834-BD968F27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67A74690-AA0C-0795-43D5-DDA2E17D3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B3DA1-3A44-BD47-BEBC-F4D62DC29A9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8232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84AEB9C-1262-3543-1846-C6CA25DA4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02CC9C-59F4-B741-9581-C5DD51EFEB78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A1E7870-9C66-4FB1-A100-3BDF55CCB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D317089-CB1D-782D-46F6-55EA9121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2F758-BEF2-F048-A29C-F5C2F90488D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289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8E87299-3FBF-F0E5-BCA9-F3D2DBD3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77D80-6AF0-FC4A-BF3C-F205FAAC9215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2B2ABFB-EFC0-5A11-2F2F-2701E4A7C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A2F0C94-4E46-83B2-2105-E71BA2C32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ADD82-7FDE-EC41-8DBE-39096BD06A0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1791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906D204C-F686-F2F0-A475-28CE74E0A02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Mastertitelformat bearbeiten</a:t>
            </a:r>
            <a:endParaRPr lang="de-DE" altLang="de-DE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1BFFB8E8-223D-A508-EE88-4BC48F787D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Mastertextformat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  <a:endParaRPr lang="de-DE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BDC80B-844C-FAD2-6089-AA8FBF707A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FD7858F8-FC43-534C-8230-7144E837E8A3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F6C6D7-3CD7-D1E3-C917-98EDAD53B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849926-F4C9-7645-C88B-9E10820C08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ED18B16-0093-DA4D-A3CE-F246534C2075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feld 3">
            <a:extLst>
              <a:ext uri="{FF2B5EF4-FFF2-40B4-BE49-F238E27FC236}">
                <a16:creationId xmlns:a16="http://schemas.microsoft.com/office/drawing/2014/main" id="{FA611230-A55E-3547-2BCE-C0A00A544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0"/>
            <a:ext cx="2541587" cy="322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500" b="1"/>
              <a:t>Erfolgskonten, G&amp;V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E4995CE-8600-9922-8B17-901E7AE9A538}"/>
              </a:ext>
            </a:extLst>
          </p:cNvPr>
          <p:cNvSpPr txBox="1"/>
          <p:nvPr/>
        </p:nvSpPr>
        <p:spPr>
          <a:xfrm>
            <a:off x="2555875" y="-1588"/>
            <a:ext cx="6553200" cy="4000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AT" altLang="de-DE" sz="1000" b="1"/>
              <a:t>Ziele/Kompetenzen: </a:t>
            </a:r>
            <a:r>
              <a:rPr lang="de-AT" altLang="de-DE" sz="1000"/>
              <a:t>Eigenkapital erläutern können, G&amp;V als Unterkonto des Eigenkapitals erklären können, Buchungsregeln für aktive, passive Bestandskonten und Aufwände und Erträge anwenden können.</a:t>
            </a:r>
          </a:p>
        </p:txBody>
      </p:sp>
      <p:sp>
        <p:nvSpPr>
          <p:cNvPr id="9219" name="Textfeld 42">
            <a:extLst>
              <a:ext uri="{FF2B5EF4-FFF2-40B4-BE49-F238E27FC236}">
                <a16:creationId xmlns:a16="http://schemas.microsoft.com/office/drawing/2014/main" id="{079884EC-BA54-0D26-15E9-87356F440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04813"/>
            <a:ext cx="23764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AT" altLang="de-DE" sz="1200" b="1"/>
              <a:t>Bilanz (z.B. einer Bäckerei)</a:t>
            </a:r>
          </a:p>
        </p:txBody>
      </p:sp>
      <p:pic>
        <p:nvPicPr>
          <p:cNvPr id="52" name="Bild 51">
            <a:extLst>
              <a:ext uri="{FF2B5EF4-FFF2-40B4-BE49-F238E27FC236}">
                <a16:creationId xmlns:a16="http://schemas.microsoft.com/office/drawing/2014/main" id="{C3452686-1222-9446-A6D1-2214EAABB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429000"/>
            <a:ext cx="273685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 6">
            <a:extLst>
              <a:ext uri="{FF2B5EF4-FFF2-40B4-BE49-F238E27FC236}">
                <a16:creationId xmlns:a16="http://schemas.microsoft.com/office/drawing/2014/main" id="{7EA584F4-5905-A7EB-AF51-4B160CB227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65175"/>
            <a:ext cx="3357563" cy="1655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elle 14">
            <a:extLst>
              <a:ext uri="{FF2B5EF4-FFF2-40B4-BE49-F238E27FC236}">
                <a16:creationId xmlns:a16="http://schemas.microsoft.com/office/drawing/2014/main" id="{00A30ACC-7C42-A9A3-0F2F-84E1BC05C15E}"/>
              </a:ext>
            </a:extLst>
          </p:cNvPr>
          <p:cNvGraphicFramePr>
            <a:graphicFrameLocks noGrp="1"/>
          </p:cNvGraphicFramePr>
          <p:nvPr/>
        </p:nvGraphicFramePr>
        <p:xfrm>
          <a:off x="107950" y="5661025"/>
          <a:ext cx="3671888" cy="715963"/>
        </p:xfrm>
        <a:graphic>
          <a:graphicData uri="http://schemas.openxmlformats.org/drawingml/2006/table">
            <a:tbl>
              <a:tblPr/>
              <a:tblGrid>
                <a:gridCol w="367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10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Welche Konten sind betroffen?</a:t>
                      </a:r>
                    </a:p>
                  </a:txBody>
                  <a:tcPr marL="12698" marR="12698" marT="127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61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2) Aktives Bestandskonto ,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passives Bestandskonto,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Aufwand oder Ertrag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698" marR="12698" marT="127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61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3) Vermehrung (+) oder Verminderung (-)</a:t>
                      </a:r>
                    </a:p>
                  </a:txBody>
                  <a:tcPr marL="12698" marR="12698" marT="127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61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4) Soll oder Haben?</a:t>
                      </a:r>
                    </a:p>
                  </a:txBody>
                  <a:tcPr marL="12698" marR="12698" marT="127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Bild 2">
            <a:extLst>
              <a:ext uri="{FF2B5EF4-FFF2-40B4-BE49-F238E27FC236}">
                <a16:creationId xmlns:a16="http://schemas.microsoft.com/office/drawing/2014/main" id="{E7874708-BEBC-2AFB-982D-362D41C223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997200"/>
            <a:ext cx="1343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 8">
            <a:extLst>
              <a:ext uri="{FF2B5EF4-FFF2-40B4-BE49-F238E27FC236}">
                <a16:creationId xmlns:a16="http://schemas.microsoft.com/office/drawing/2014/main" id="{0D6D60D1-DDA8-F93F-D5FD-FC5D4646E0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581525"/>
            <a:ext cx="1293812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7" name="Tabelle 26">
            <a:extLst>
              <a:ext uri="{FF2B5EF4-FFF2-40B4-BE49-F238E27FC236}">
                <a16:creationId xmlns:a16="http://schemas.microsoft.com/office/drawing/2014/main" id="{EF400C70-06F5-04A8-8107-A5A55B1402A3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2565400"/>
          <a:ext cx="3313112" cy="190500"/>
        </p:xfrm>
        <a:graphic>
          <a:graphicData uri="http://schemas.openxmlformats.org/drawingml/2006/table">
            <a:tbl>
              <a:tblPr/>
              <a:tblGrid>
                <a:gridCol w="3313112">
                  <a:extLst>
                    <a:ext uri="{9D8B030D-6E8A-4147-A177-3AD203B41FA5}">
                      <a16:colId xmlns:a16="http://schemas.microsoft.com/office/drawing/2014/main" val="760032387"/>
                    </a:ext>
                  </a:extLst>
                </a:gridCol>
              </a:tblGrid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Buchungsregeln für akt. BK, pass. BK, Aufwände und Erträge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808515"/>
                  </a:ext>
                </a:extLst>
              </a:tr>
            </a:tbl>
          </a:graphicData>
        </a:graphic>
      </p:graphicFrame>
      <p:graphicFrame>
        <p:nvGraphicFramePr>
          <p:cNvPr id="28" name="Tabelle 27">
            <a:extLst>
              <a:ext uri="{FF2B5EF4-FFF2-40B4-BE49-F238E27FC236}">
                <a16:creationId xmlns:a16="http://schemas.microsoft.com/office/drawing/2014/main" id="{F624B6B1-EB01-66BF-3998-D9ADAA25FC7B}"/>
              </a:ext>
            </a:extLst>
          </p:cNvPr>
          <p:cNvGraphicFramePr>
            <a:graphicFrameLocks noGrp="1"/>
          </p:cNvGraphicFramePr>
          <p:nvPr/>
        </p:nvGraphicFramePr>
        <p:xfrm>
          <a:off x="3810000" y="404813"/>
          <a:ext cx="5334000" cy="929640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521337896"/>
                    </a:ext>
                  </a:extLst>
                </a:gridCol>
                <a:gridCol w="4613275">
                  <a:extLst>
                    <a:ext uri="{9D8B030D-6E8A-4147-A177-3AD203B41FA5}">
                      <a16:colId xmlns:a16="http://schemas.microsoft.com/office/drawing/2014/main" val="1132427848"/>
                    </a:ext>
                  </a:extLst>
                </a:gridCol>
              </a:tblGrid>
              <a:tr h="131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Eigenkapital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Wie reich ist ein Unternehmen? Wenn das Eigenkapital im Folgejahr um 20.000 steigt ist das Unternehmen reicher geworden (hat ev. Gewinn in Höhe von 20.000 Euro gemacht.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11909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Erfolgskonten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Aufwände und Erträge, beeinflussen den Gewinn (Buchung im Soll </a:t>
                      </a:r>
                      <a:r>
                        <a:rPr kumimoji="0" lang="de-DE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  <a:ea typeface="ＭＳ Ｐゴシック" panose="020B0600070205080204" pitchFamily="34" charset="-128"/>
                          <a:sym typeface="Wingdings" pitchFamily="2" charset="2"/>
                        </a:rPr>
                        <a:t></a:t>
                      </a:r>
                      <a:r>
                        <a:rPr kumimoji="0" lang="de-DE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sym typeface="Wingdings" pitchFamily="2" charset="2"/>
                        </a:rPr>
                        <a:t>Buchung im Haben</a:t>
                      </a:r>
                      <a:r>
                        <a:rPr kumimoji="0" lang="de-DE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  <a:ea typeface="ＭＳ Ｐゴシック" panose="020B0600070205080204" pitchFamily="34" charset="-128"/>
                          <a:sym typeface="Wingdings" pitchFamily="2" charset="2"/>
                        </a:rPr>
                        <a:t></a:t>
                      </a:r>
                      <a:r>
                        <a:rPr kumimoji="0" lang="de-DE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sym typeface="Wingdings" pitchFamily="2" charset="2"/>
                        </a:rPr>
                        <a:t>)</a:t>
                      </a:r>
                      <a:endParaRPr kumimoji="0" lang="de-DE" altLang="de-DE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32166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Aufwände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Machen ein Unternehmen ärmer z.B. HW Einsatz, Personalaufwand, Energieaufwand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201826"/>
                  </a:ext>
                </a:extLst>
              </a:tr>
              <a:tr h="131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Erträge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Machen ein Unternehmen reicher: z.B. HW Erlöse, Provisionserträge, Zinserträge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5060781"/>
                  </a:ext>
                </a:extLst>
              </a:tr>
              <a:tr h="131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Gewinn, Verlust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Erträge &gt; Aufwände = Gewinn, Auswände &gt; Erträge = Verlust, 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055054"/>
                  </a:ext>
                </a:extLst>
              </a:tr>
              <a:tr h="131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G&amp;V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Gewinn &amp; Verlustrechnungskonto (Unterkonto des Eigenkapitals, Zusammenfassung der Erträge, Aufwände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378197"/>
                  </a:ext>
                </a:extLst>
              </a:tr>
            </a:tbl>
          </a:graphicData>
        </a:graphic>
      </p:graphicFrame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7930C4DA-3711-FA5D-1616-CF0BFDA7DA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35375" y="1412875"/>
            <a:ext cx="2160588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93D76FAF-4F94-57E4-9DE0-A74CCB339F0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95963" y="1412875"/>
            <a:ext cx="0" cy="360363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3" name="Bild 22">
            <a:extLst>
              <a:ext uri="{FF2B5EF4-FFF2-40B4-BE49-F238E27FC236}">
                <a16:creationId xmlns:a16="http://schemas.microsoft.com/office/drawing/2014/main" id="{FB4B7E86-E0CA-7D99-FB9E-98068E2BC2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773238"/>
            <a:ext cx="2520950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hteck 23">
            <a:extLst>
              <a:ext uri="{FF2B5EF4-FFF2-40B4-BE49-F238E27FC236}">
                <a16:creationId xmlns:a16="http://schemas.microsoft.com/office/drawing/2014/main" id="{0F71BBA9-4B65-33F3-16F6-F93D66A9B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2565400"/>
            <a:ext cx="3671888" cy="2592388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de-DE" altLang="de-DE">
              <a:solidFill>
                <a:srgbClr val="FFFFFF"/>
              </a:solidFill>
            </a:endParaRPr>
          </a:p>
        </p:txBody>
      </p:sp>
      <p:graphicFrame>
        <p:nvGraphicFramePr>
          <p:cNvPr id="41" name="Tabelle 40">
            <a:extLst>
              <a:ext uri="{FF2B5EF4-FFF2-40B4-BE49-F238E27FC236}">
                <a16:creationId xmlns:a16="http://schemas.microsoft.com/office/drawing/2014/main" id="{73229D47-FC3D-DFAA-1E61-2679C82B34B9}"/>
              </a:ext>
            </a:extLst>
          </p:cNvPr>
          <p:cNvGraphicFramePr>
            <a:graphicFrameLocks noGrp="1"/>
          </p:cNvGraphicFramePr>
          <p:nvPr/>
        </p:nvGraphicFramePr>
        <p:xfrm>
          <a:off x="107950" y="5373688"/>
          <a:ext cx="3311525" cy="190500"/>
        </p:xfrm>
        <a:graphic>
          <a:graphicData uri="http://schemas.openxmlformats.org/drawingml/2006/table">
            <a:tbl>
              <a:tblPr/>
              <a:tblGrid>
                <a:gridCol w="3311525">
                  <a:extLst>
                    <a:ext uri="{9D8B030D-6E8A-4147-A177-3AD203B41FA5}">
                      <a16:colId xmlns:a16="http://schemas.microsoft.com/office/drawing/2014/main" val="850609880"/>
                    </a:ext>
                  </a:extLst>
                </a:gridCol>
              </a:tblGrid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Fragen für den Buchungssatz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4147896"/>
                  </a:ext>
                </a:extLst>
              </a:tr>
            </a:tbl>
          </a:graphicData>
        </a:graphic>
      </p:graphicFrame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CA9299A5-AA9E-2338-F4D4-A89A7B3E2D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84663" y="2133600"/>
            <a:ext cx="0" cy="2873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1A64C9A8-881A-CEB8-1760-6E670C435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2060575"/>
            <a:ext cx="433388" cy="431800"/>
          </a:xfrm>
          <a:prstGeom prst="ellipse">
            <a:avLst/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de-DE" altLang="de-DE">
              <a:solidFill>
                <a:srgbClr val="FFFFFF"/>
              </a:solidFill>
            </a:endParaRPr>
          </a:p>
        </p:txBody>
      </p: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0CC7BA1E-ED64-0577-EED4-AD016103349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524750" y="2133600"/>
            <a:ext cx="0" cy="2873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6AD5A82A-D7CA-C2A7-BF2A-D54596D82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2060575"/>
            <a:ext cx="431800" cy="431800"/>
          </a:xfrm>
          <a:prstGeom prst="ellipse">
            <a:avLst/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de-DE" altLang="de-DE">
              <a:solidFill>
                <a:srgbClr val="FFFFFF"/>
              </a:solidFill>
            </a:endParaRPr>
          </a:p>
        </p:txBody>
      </p:sp>
      <p:graphicFrame>
        <p:nvGraphicFramePr>
          <p:cNvPr id="47" name="Tabelle 46">
            <a:extLst>
              <a:ext uri="{FF2B5EF4-FFF2-40B4-BE49-F238E27FC236}">
                <a16:creationId xmlns:a16="http://schemas.microsoft.com/office/drawing/2014/main" id="{5B1607C0-96E5-05F4-3195-CA38E725A5D2}"/>
              </a:ext>
            </a:extLst>
          </p:cNvPr>
          <p:cNvGraphicFramePr>
            <a:graphicFrameLocks noGrp="1"/>
          </p:cNvGraphicFramePr>
          <p:nvPr/>
        </p:nvGraphicFramePr>
        <p:xfrm>
          <a:off x="3924300" y="3429000"/>
          <a:ext cx="4751388" cy="190500"/>
        </p:xfrm>
        <a:graphic>
          <a:graphicData uri="http://schemas.openxmlformats.org/drawingml/2006/table">
            <a:tbl>
              <a:tblPr/>
              <a:tblGrid>
                <a:gridCol w="4751388">
                  <a:extLst>
                    <a:ext uri="{9D8B030D-6E8A-4147-A177-3AD203B41FA5}">
                      <a16:colId xmlns:a16="http://schemas.microsoft.com/office/drawing/2014/main" val="1849490589"/>
                    </a:ext>
                  </a:extLst>
                </a:gridCol>
              </a:tblGrid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Geschäftsfälle, die während des Jahres angefallen sind (inkl. Erträge und Aufwände):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196403"/>
                  </a:ext>
                </a:extLst>
              </a:tr>
            </a:tbl>
          </a:graphicData>
        </a:graphic>
      </p:graphicFrame>
      <p:graphicFrame>
        <p:nvGraphicFramePr>
          <p:cNvPr id="42" name="Tabelle 41">
            <a:extLst>
              <a:ext uri="{FF2B5EF4-FFF2-40B4-BE49-F238E27FC236}">
                <a16:creationId xmlns:a16="http://schemas.microsoft.com/office/drawing/2014/main" id="{08DE5596-3246-4A71-6437-A514B0BC39DE}"/>
              </a:ext>
            </a:extLst>
          </p:cNvPr>
          <p:cNvGraphicFramePr>
            <a:graphicFrameLocks noGrp="1"/>
          </p:cNvGraphicFramePr>
          <p:nvPr/>
        </p:nvGraphicFramePr>
        <p:xfrm>
          <a:off x="4500563" y="3789363"/>
          <a:ext cx="3606800" cy="2667000"/>
        </p:xfrm>
        <a:graphic>
          <a:graphicData uri="http://schemas.openxmlformats.org/drawingml/2006/table">
            <a:tbl>
              <a:tblPr/>
              <a:tblGrid>
                <a:gridCol w="3606800">
                  <a:extLst>
                    <a:ext uri="{9D8B030D-6E8A-4147-A177-3AD203B41FA5}">
                      <a16:colId xmlns:a16="http://schemas.microsoft.com/office/drawing/2014/main" val="2423158536"/>
                    </a:ext>
                  </a:extLst>
                </a:gridCol>
              </a:tblGrid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3.1. Bareinkauf von Getränken 200,00 EUR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704790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Welche Konten: HW Einsatz und Kassa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483055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Kassa: akt. BK, HW Einsatz: Aufwand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1875676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Kassa: -, HW Einsatz: +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784142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Kassa im Haben, HW Einsatz im Soll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809095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HW Einsatz  /   Kassa     200,- </a:t>
                      </a:r>
                      <a:r>
                        <a:rPr kumimoji="0" lang="de-DE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  <a:ea typeface="ＭＳ Ｐゴシック" panose="020B0600070205080204" pitchFamily="34" charset="-128"/>
                        </a:rPr>
                        <a:t>ê</a:t>
                      </a:r>
                      <a:endParaRPr kumimoji="0" lang="de-DE" altLang="de-DE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745411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5.1. Barverkauf von Getränken 10,00 EUR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4891995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Kassa   / HW Erlöse 10,- </a:t>
                      </a:r>
                      <a:r>
                        <a:rPr kumimoji="0" lang="de-DE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  <a:ea typeface="ＭＳ Ｐゴシック" panose="020B0600070205080204" pitchFamily="34" charset="-128"/>
                        </a:rPr>
                        <a:t>é</a:t>
                      </a:r>
                      <a:endParaRPr kumimoji="0" lang="de-DE" altLang="de-DE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337029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6.1. Überweisung von 1.000,00 an Lieferanten zur Begleichung von Verbindlichkeiten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378181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Lieferverbindlichkeiten    / Bank    1.000,-    =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505352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7.1. Überweisung der Mieterträge für Jänner 1.250,00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208113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Bank   / Mieterlöse 1.350,- </a:t>
                      </a:r>
                      <a:r>
                        <a:rPr kumimoji="0" lang="de-DE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  <a:ea typeface="ＭＳ Ｐゴシック" panose="020B0600070205080204" pitchFamily="34" charset="-128"/>
                        </a:rPr>
                        <a:t>é</a:t>
                      </a:r>
                      <a:endParaRPr kumimoji="0" lang="de-DE" altLang="de-DE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345324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8.1. Kauf eines Regales gegen spätere Bezahlung um 500,00 EUR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747121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BGA / Lieferverbindlichkeiten  500,-    =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5623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46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Macintosh PowerPoint</Application>
  <PresentationFormat>Bildschirmpräsentation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Calibri</vt:lpstr>
      <vt:lpstr>ＭＳ Ｐゴシック</vt:lpstr>
      <vt:lpstr>Arial</vt:lpstr>
      <vt:lpstr>Chalkduster</vt:lpstr>
      <vt:lpstr>Mangal</vt:lpstr>
      <vt:lpstr>Wingdings</vt:lpstr>
      <vt:lpstr>Webdings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Teaching</dc:title>
  <dc:creator>werner holzheu</dc:creator>
  <cp:lastModifiedBy>HOLZHEU Werner</cp:lastModifiedBy>
  <cp:revision>7</cp:revision>
  <dcterms:created xsi:type="dcterms:W3CDTF">2018-09-02T10:46:07Z</dcterms:created>
  <dcterms:modified xsi:type="dcterms:W3CDTF">2022-08-27T10:31:46Z</dcterms:modified>
</cp:coreProperties>
</file>