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41BD1-6680-BF20-58F0-81BD590C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F20855-9C09-194D-91CE-EF39F4835761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C30BF7-8828-423B-7961-1C3411AC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A10AD9-DAF9-109E-FE7C-13412F7D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8B8B-951E-3342-960C-B89C9F00E7C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266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EF567-0313-82A3-D5D9-8E9764F4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7BEF8-30AC-F54E-BDC0-DAE7427537BE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770EDC-7146-BCA8-0BEE-50E795AE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988B5C-BF96-0870-93D0-9FEF9449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EEAE-5302-4B4D-8C90-5CDA3EFB96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257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9BE5A8-6D90-94D4-9C03-398F7561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2D2D0-7FF2-9642-8C5A-A12A0D370730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BC5C35-E75B-5AD0-8B8C-D12F1BAA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10F00-81C5-02EE-608A-669AE36E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E92FF-6E9F-D54B-8B17-F1B0C524BB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08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75DED4-C004-52DF-2B50-E661DC30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CDD2F-EE04-FC4C-AA8F-F2C8F07E80B5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8C398-B7A3-826F-A525-54ADF2C9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096063-E407-FBC1-3F9A-3CBB0F70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BDD70-580B-7942-84A4-D2EA9DF837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44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92B229-A891-D107-0506-2BD49C3A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C1F36-6A33-A84C-AAD0-BD4F97F052A6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688E6F-DB9C-739D-61EE-988B3DCB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048C11-704C-60A3-1436-E7A54220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034D1-D2E8-674E-9AEF-B79A18D7F8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42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6E0A5A-732B-72BC-C435-176242D9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1ADD9-73D7-8C4E-87CA-A6B96773DAB8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F754759-229A-7637-D7E8-69D9E0C2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B83FF31-1D48-CB1F-BE69-478E5F1D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C6144-C807-494F-9725-E82E0F8184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246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6EA25C3-D30C-021B-C146-FE6EC4F5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401C8-2108-4C4F-AC73-9247FE0837E6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26F2837-59FE-C52C-7E2E-7FB7575E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61845C4-F132-C733-FB75-0429D6E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A8664-ADE2-6145-A7D5-920845DE90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525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BAE7BE5-8FF9-D701-2883-D90B0545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C113F-C103-A94B-85D4-C47F2750DFA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CC0B6DB-B800-BE01-087D-205F17C1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156FBEA-CE3B-A478-2621-9E7C0717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2286-757B-0647-8474-6F2DD9870F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949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3C3AF57-272C-4812-9242-A14B4DEA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55B74-B324-8240-8598-CEF87A30E9B6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A37D750-0DB3-266C-8D6E-9F655417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CDBB09A-B9CD-FEBE-8521-D7D59937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32594-7D73-F542-9603-8C5BF1934B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243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CDFB7DB-102B-0F34-E4EC-B8C577D5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1610F-42B6-CF46-9B8D-8E5C0A5B961A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C18D45E-EFF5-EF22-283C-A0865930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871560D-7E08-92E8-B6AF-71B174CA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3B84F-C75B-9340-A01E-214C1FFE48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41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A7D947A-CCFC-C31B-7AD5-7AFAFA72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B8FD5-0726-7C47-BD03-848B0151C0F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1F8D7C-FE59-03D2-68E1-CCA9A88A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79B3938-F073-F5BE-35C3-11079375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B8A-9569-3743-99AB-CA7B1FF1DA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08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65DEC7F0-CFF4-E8B3-EC5E-8F03013C56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82A5076-30AE-691A-6338-A1D1AE0225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12DA00-CBA3-DEFD-379C-E4150E24E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D1D9449-7DB0-D848-A197-1B4D3D1FBB91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0B019-66F1-3D82-4C6A-F069A2226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45E0D0-3862-723D-67EE-31B96D345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2B0A0CA-450D-A642-8294-3A1A0526EBF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3">
            <a:extLst>
              <a:ext uri="{FF2B5EF4-FFF2-40B4-BE49-F238E27FC236}">
                <a16:creationId xmlns:a16="http://schemas.microsoft.com/office/drawing/2014/main" id="{F5FCC790-F27A-59AE-AE45-528121F0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0"/>
            <a:ext cx="2541587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500" b="1"/>
              <a:t>3 Warenkonten</a:t>
            </a:r>
          </a:p>
        </p:txBody>
      </p:sp>
      <p:sp>
        <p:nvSpPr>
          <p:cNvPr id="10242" name="Textfeld 42">
            <a:extLst>
              <a:ext uri="{FF2B5EF4-FFF2-40B4-BE49-F238E27FC236}">
                <a16:creationId xmlns:a16="http://schemas.microsoft.com/office/drawing/2014/main" id="{626AD1FF-2A16-F1C0-5179-A5640B4F2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4813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200" b="1"/>
              <a:t>A) Buchungsregeln &amp; Konten</a:t>
            </a:r>
          </a:p>
        </p:txBody>
      </p:sp>
      <p:pic>
        <p:nvPicPr>
          <p:cNvPr id="10243" name="Bild 51">
            <a:extLst>
              <a:ext uri="{FF2B5EF4-FFF2-40B4-BE49-F238E27FC236}">
                <a16:creationId xmlns:a16="http://schemas.microsoft.com/office/drawing/2014/main" id="{F8FDE1C9-FE4F-7499-4984-833980007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1222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EA26C770-862C-5AE3-9C0D-831F3CB64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04813"/>
            <a:ext cx="6408737" cy="1008062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pic>
        <p:nvPicPr>
          <p:cNvPr id="10245" name="Bild 8">
            <a:extLst>
              <a:ext uri="{FF2B5EF4-FFF2-40B4-BE49-F238E27FC236}">
                <a16:creationId xmlns:a16="http://schemas.microsoft.com/office/drawing/2014/main" id="{7729B843-73DA-1263-CD84-ADBEF6E7C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1295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Bild 1">
            <a:extLst>
              <a:ext uri="{FF2B5EF4-FFF2-40B4-BE49-F238E27FC236}">
                <a16:creationId xmlns:a16="http://schemas.microsoft.com/office/drawing/2014/main" id="{C9393250-E29C-9CED-CB30-E7196516B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6250"/>
            <a:ext cx="17510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Bild 24">
            <a:extLst>
              <a:ext uri="{FF2B5EF4-FFF2-40B4-BE49-F238E27FC236}">
                <a16:creationId xmlns:a16="http://schemas.microsoft.com/office/drawing/2014/main" id="{35DCD534-DDDC-B39F-19E2-0809D2A90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179705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Bild 25">
            <a:extLst>
              <a:ext uri="{FF2B5EF4-FFF2-40B4-BE49-F238E27FC236}">
                <a16:creationId xmlns:a16="http://schemas.microsoft.com/office/drawing/2014/main" id="{5703B1F0-5E71-A799-3B67-51B5AAD4D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981075"/>
            <a:ext cx="1058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feld 30">
            <a:extLst>
              <a:ext uri="{FF2B5EF4-FFF2-40B4-BE49-F238E27FC236}">
                <a16:creationId xmlns:a16="http://schemas.microsoft.com/office/drawing/2014/main" id="{FCA118F7-762B-529D-5105-71EE28AC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92150"/>
            <a:ext cx="2303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200" b="1"/>
              <a:t>B) Hauptbuch (Kreislaufbeispiel)</a:t>
            </a:r>
          </a:p>
        </p:txBody>
      </p:sp>
      <p:pic>
        <p:nvPicPr>
          <p:cNvPr id="10250" name="Bild 33">
            <a:extLst>
              <a:ext uri="{FF2B5EF4-FFF2-40B4-BE49-F238E27FC236}">
                <a16:creationId xmlns:a16="http://schemas.microsoft.com/office/drawing/2014/main" id="{9E670E80-681C-C4C5-A210-73DDF8440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18002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3204D80D-A026-BFA7-2DCC-FC8FB55C4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908050"/>
            <a:ext cx="792163" cy="73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6063555-7C59-3A28-CABF-4F456DFE6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620713"/>
            <a:ext cx="863600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4D4CC19-52F0-0618-DE1B-333DC9635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620713"/>
            <a:ext cx="936625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D2F56D-E853-C0BD-8610-A4E302F9C3C4}"/>
              </a:ext>
            </a:extLst>
          </p:cNvPr>
          <p:cNvSpPr txBox="1"/>
          <p:nvPr/>
        </p:nvSpPr>
        <p:spPr>
          <a:xfrm>
            <a:off x="2555875" y="-1588"/>
            <a:ext cx="6553200" cy="400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Ziele/Kompetenzen: </a:t>
            </a:r>
            <a:r>
              <a:rPr lang="de-AT" altLang="de-DE" sz="1000"/>
              <a:t>Handelswareneinkäufe, Handelswarenverkäufe verbuchen können, Abschluss des Warenvorratskontos einordnen können und Abschlussschritte in der richtigen Reihenfolge durchführen können</a:t>
            </a:r>
          </a:p>
        </p:txBody>
      </p:sp>
      <p:pic>
        <p:nvPicPr>
          <p:cNvPr id="10255" name="Bild 6">
            <a:extLst>
              <a:ext uri="{FF2B5EF4-FFF2-40B4-BE49-F238E27FC236}">
                <a16:creationId xmlns:a16="http://schemas.microsoft.com/office/drawing/2014/main" id="{3A8E522F-631D-94AF-92DF-1F86AE490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62642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feld 39">
            <a:extLst>
              <a:ext uri="{FF2B5EF4-FFF2-40B4-BE49-F238E27FC236}">
                <a16:creationId xmlns:a16="http://schemas.microsoft.com/office/drawing/2014/main" id="{E339DFAE-B9ED-CC73-849F-8EDDD830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2786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1) 1.1. Handelswarenvorratskonto eröffnen.</a:t>
            </a:r>
          </a:p>
          <a:p>
            <a:r>
              <a:rPr lang="de-AT" altLang="de-DE" sz="1000"/>
              <a:t>       (31.12. Es wird erst wieder am 31.12. )</a:t>
            </a:r>
          </a:p>
        </p:txBody>
      </p:sp>
      <p:sp>
        <p:nvSpPr>
          <p:cNvPr id="10257" name="Textfeld 41">
            <a:extLst>
              <a:ext uri="{FF2B5EF4-FFF2-40B4-BE49-F238E27FC236}">
                <a16:creationId xmlns:a16="http://schemas.microsoft.com/office/drawing/2014/main" id="{9BABAF1B-846F-A49A-AE4A-309FC7EF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3716338"/>
            <a:ext cx="278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3) 31.12. Inventur: Ermittlung Endbestand</a:t>
            </a:r>
          </a:p>
          <a:p>
            <a:r>
              <a:rPr lang="de-AT" altLang="de-DE" sz="1000"/>
              <a:t>       und Bestandsveränderung</a:t>
            </a:r>
          </a:p>
          <a:p>
            <a:r>
              <a:rPr lang="de-AT" altLang="de-DE" sz="1000"/>
              <a:t>EB </a:t>
            </a:r>
            <a:r>
              <a:rPr lang="mr-IN" altLang="de-DE" sz="1000">
                <a:latin typeface="Mangal" panose="02040503050203030202" pitchFamily="18" charset="0"/>
              </a:rPr>
              <a:t>–</a:t>
            </a:r>
            <a:r>
              <a:rPr lang="de-AT" altLang="de-DE" sz="1000"/>
              <a:t> AB = + Lageraufbau: HW Vorrat / HW Einsatz</a:t>
            </a:r>
          </a:p>
          <a:p>
            <a:r>
              <a:rPr lang="de-AT" altLang="de-DE" sz="1000"/>
              <a:t>EB </a:t>
            </a:r>
            <a:r>
              <a:rPr lang="mr-IN" altLang="de-DE" sz="1000">
                <a:latin typeface="Mangal" panose="02040503050203030202" pitchFamily="18" charset="0"/>
              </a:rPr>
              <a:t>–</a:t>
            </a:r>
            <a:r>
              <a:rPr lang="de-AT" altLang="de-DE" sz="1000"/>
              <a:t> AB = - Lagerabbau: HW Einsatz / HW Vorrat</a:t>
            </a:r>
          </a:p>
        </p:txBody>
      </p:sp>
      <p:sp>
        <p:nvSpPr>
          <p:cNvPr id="10258" name="Textfeld 43">
            <a:extLst>
              <a:ext uri="{FF2B5EF4-FFF2-40B4-BE49-F238E27FC236}">
                <a16:creationId xmlns:a16="http://schemas.microsoft.com/office/drawing/2014/main" id="{5111744F-1E5C-5483-AFB8-BA48450E8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4508500"/>
            <a:ext cx="278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4) 31.12. Abschluss der Erfolgskonten in die G&amp;V</a:t>
            </a:r>
          </a:p>
          <a:p>
            <a:r>
              <a:rPr lang="de-AT" altLang="de-DE" sz="1000"/>
              <a:t>       Buchungsregeln: </a:t>
            </a:r>
          </a:p>
          <a:p>
            <a:r>
              <a:rPr lang="de-AT" altLang="de-DE" sz="1000"/>
              <a:t>       HW Erlöse </a:t>
            </a:r>
            <a:r>
              <a:rPr lang="mr-IN" altLang="de-DE" sz="1000">
                <a:latin typeface="Mangal" panose="02040503050203030202" pitchFamily="18" charset="0"/>
              </a:rPr>
              <a:t>–</a:t>
            </a:r>
            <a:r>
              <a:rPr lang="de-AT" altLang="de-DE" sz="1000"/>
              <a:t> HW Einsatz: + Rohertrag</a:t>
            </a:r>
          </a:p>
          <a:p>
            <a:r>
              <a:rPr lang="de-AT" altLang="de-DE" sz="1000"/>
              <a:t>       wenn negativ: Rohverlust!</a:t>
            </a:r>
          </a:p>
        </p:txBody>
      </p:sp>
      <p:sp>
        <p:nvSpPr>
          <p:cNvPr id="10259" name="Textfeld 44">
            <a:extLst>
              <a:ext uri="{FF2B5EF4-FFF2-40B4-BE49-F238E27FC236}">
                <a16:creationId xmlns:a16="http://schemas.microsoft.com/office/drawing/2014/main" id="{66B06089-82F7-5434-4756-BD21020B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5260975"/>
            <a:ext cx="2787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>
                <a:solidFill>
                  <a:srgbClr val="FF0000"/>
                </a:solidFill>
              </a:rPr>
              <a:t>5) 31.12. Abschluss des HW Vorratskontos &gt; SBK</a:t>
            </a:r>
          </a:p>
          <a:p>
            <a:r>
              <a:rPr lang="de-AT" altLang="de-DE" sz="100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10260" name="Textfeld 45">
            <a:extLst>
              <a:ext uri="{FF2B5EF4-FFF2-40B4-BE49-F238E27FC236}">
                <a16:creationId xmlns:a16="http://schemas.microsoft.com/office/drawing/2014/main" id="{CA038635-6198-5C50-670F-9F5E57DD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412875"/>
            <a:ext cx="3697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b="1">
                <a:solidFill>
                  <a:srgbClr val="FF0000"/>
                </a:solidFill>
              </a:rPr>
              <a:t>Fall</a:t>
            </a:r>
            <a:r>
              <a:rPr lang="de-DE" altLang="de-DE" sz="1200" b="1"/>
              <a:t> </a:t>
            </a:r>
            <a:r>
              <a:rPr lang="de-DE" altLang="de-DE" sz="1200" b="1">
                <a:solidFill>
                  <a:srgbClr val="FF0000"/>
                </a:solidFill>
              </a:rPr>
              <a:t>a: Anfangsbestand 2.500,00 Endbestand = 3.000,00</a:t>
            </a:r>
          </a:p>
        </p:txBody>
      </p:sp>
      <p:sp>
        <p:nvSpPr>
          <p:cNvPr id="10261" name="Textfeld 46">
            <a:extLst>
              <a:ext uri="{FF2B5EF4-FFF2-40B4-BE49-F238E27FC236}">
                <a16:creationId xmlns:a16="http://schemas.microsoft.com/office/drawing/2014/main" id="{19F5C8B5-7928-3B69-503C-4987E3F5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700213"/>
            <a:ext cx="640873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800"/>
              <a:t>z.B: Christbaumkugelprofi 1.1. AB 2500,00, Einkäufe 25.11. 4.000,00 bar und 3.12. 3.000,00 auf Ziel, Verkäufe: 29.11. 8.000,00 bar, 5.12. 6.000,00 auf Ziel, Inventur: 31.12. Endbestand </a:t>
            </a:r>
            <a:r>
              <a:rPr lang="de-AT" altLang="de-DE" sz="800">
                <a:solidFill>
                  <a:srgbClr val="FF0000"/>
                </a:solidFill>
              </a:rPr>
              <a:t>a) 3.000,00 </a:t>
            </a:r>
            <a:endParaRPr lang="de-AT" altLang="de-DE" sz="800"/>
          </a:p>
          <a:p>
            <a:r>
              <a:rPr lang="de-AT" altLang="de-DE" sz="800"/>
              <a:t>Aufgaben: Ermittlung Bestandsveränderung, Abschluss, Ermittlung Rohertrag</a:t>
            </a:r>
          </a:p>
        </p:txBody>
      </p:sp>
      <p:pic>
        <p:nvPicPr>
          <p:cNvPr id="10262" name="Bild 47">
            <a:extLst>
              <a:ext uri="{FF2B5EF4-FFF2-40B4-BE49-F238E27FC236}">
                <a16:creationId xmlns:a16="http://schemas.microsoft.com/office/drawing/2014/main" id="{C0384D8E-2ACF-75EE-DB75-2737413FF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1844675"/>
            <a:ext cx="2397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feld 48">
            <a:extLst>
              <a:ext uri="{FF2B5EF4-FFF2-40B4-BE49-F238E27FC236}">
                <a16:creationId xmlns:a16="http://schemas.microsoft.com/office/drawing/2014/main" id="{8BFAEC5B-E87C-61EA-51DF-1C5226F9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32480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2) 1.1. </a:t>
            </a:r>
            <a:r>
              <a:rPr lang="mr-IN" altLang="de-DE" sz="1000" b="1">
                <a:latin typeface="Mangal" panose="02040503050203030202" pitchFamily="18" charset="0"/>
              </a:rPr>
              <a:t>–</a:t>
            </a:r>
            <a:r>
              <a:rPr lang="de-AT" altLang="de-DE" sz="1000" b="1"/>
              <a:t> 31.12. Einkäufe und Verkäufe</a:t>
            </a:r>
          </a:p>
          <a:p>
            <a:r>
              <a:rPr lang="de-AT" altLang="de-DE" sz="1000"/>
              <a:t>       Einkauf: </a:t>
            </a:r>
          </a:p>
          <a:p>
            <a:r>
              <a:rPr lang="de-AT" altLang="de-DE" sz="1000"/>
              <a:t>       25.11. HW Einsatz / Kassa 4-000,-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</a:t>
            </a:r>
            <a:endParaRPr lang="de-AT" altLang="de-DE" sz="1000"/>
          </a:p>
          <a:p>
            <a:r>
              <a:rPr lang="de-AT" altLang="de-DE" sz="1000"/>
              <a:t>       3.12. HW Einsatz / LV 3.000,-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</a:t>
            </a:r>
            <a:endParaRPr lang="de-AT" altLang="de-DE" sz="1000"/>
          </a:p>
          <a:p>
            <a:r>
              <a:rPr lang="de-AT" altLang="de-DE" sz="1000"/>
              <a:t>       Verkauf: </a:t>
            </a:r>
          </a:p>
          <a:p>
            <a:r>
              <a:rPr lang="de-AT" altLang="de-DE" sz="1000"/>
              <a:t>        29.11. Kassa / HW Erlöse 8.000,-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</a:t>
            </a:r>
            <a:endParaRPr lang="de-AT" altLang="de-DE" sz="1000"/>
          </a:p>
          <a:p>
            <a:r>
              <a:rPr lang="de-AT" altLang="de-DE" sz="1000"/>
              <a:t>        5.12. Kundenforderung / HW Erlöse 6.000,-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</a:t>
            </a:r>
            <a:endParaRPr lang="de-AT" altLang="de-DE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feld 3">
            <a:extLst>
              <a:ext uri="{FF2B5EF4-FFF2-40B4-BE49-F238E27FC236}">
                <a16:creationId xmlns:a16="http://schemas.microsoft.com/office/drawing/2014/main" id="{D797688D-AEC6-5E45-AE9F-29C1B63A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0"/>
            <a:ext cx="2541587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500" b="1"/>
              <a:t>3 Warenkonten</a:t>
            </a:r>
          </a:p>
        </p:txBody>
      </p:sp>
      <p:sp>
        <p:nvSpPr>
          <p:cNvPr id="11266" name="Textfeld 42">
            <a:extLst>
              <a:ext uri="{FF2B5EF4-FFF2-40B4-BE49-F238E27FC236}">
                <a16:creationId xmlns:a16="http://schemas.microsoft.com/office/drawing/2014/main" id="{796184F1-591E-BE47-E476-89ED06DB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4813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200" b="1"/>
              <a:t>A) Buchungsregeln &amp; Konten</a:t>
            </a:r>
          </a:p>
        </p:txBody>
      </p:sp>
      <p:pic>
        <p:nvPicPr>
          <p:cNvPr id="11267" name="Bild 51">
            <a:extLst>
              <a:ext uri="{FF2B5EF4-FFF2-40B4-BE49-F238E27FC236}">
                <a16:creationId xmlns:a16="http://schemas.microsoft.com/office/drawing/2014/main" id="{1063EB89-1B8E-6A4B-9019-C8BF9C8C6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1222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C3D8E4FA-C887-55F4-2147-57B5901A1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04813"/>
            <a:ext cx="6408737" cy="1008062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pic>
        <p:nvPicPr>
          <p:cNvPr id="11269" name="Bild 8">
            <a:extLst>
              <a:ext uri="{FF2B5EF4-FFF2-40B4-BE49-F238E27FC236}">
                <a16:creationId xmlns:a16="http://schemas.microsoft.com/office/drawing/2014/main" id="{DF748EAC-F791-9D2C-5BB2-1298F1F77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1295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Bild 1">
            <a:extLst>
              <a:ext uri="{FF2B5EF4-FFF2-40B4-BE49-F238E27FC236}">
                <a16:creationId xmlns:a16="http://schemas.microsoft.com/office/drawing/2014/main" id="{02DC2E55-B182-AE3C-2AD3-D6FE1EA8A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6250"/>
            <a:ext cx="17510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Bild 24">
            <a:extLst>
              <a:ext uri="{FF2B5EF4-FFF2-40B4-BE49-F238E27FC236}">
                <a16:creationId xmlns:a16="http://schemas.microsoft.com/office/drawing/2014/main" id="{CCE34282-EDCE-E395-B963-549F4E7BC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179705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Bild 25">
            <a:extLst>
              <a:ext uri="{FF2B5EF4-FFF2-40B4-BE49-F238E27FC236}">
                <a16:creationId xmlns:a16="http://schemas.microsoft.com/office/drawing/2014/main" id="{755D28FE-3B4E-1CA7-7B7C-115932071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981075"/>
            <a:ext cx="1058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feld 30">
            <a:extLst>
              <a:ext uri="{FF2B5EF4-FFF2-40B4-BE49-F238E27FC236}">
                <a16:creationId xmlns:a16="http://schemas.microsoft.com/office/drawing/2014/main" id="{D773BAB1-9C80-3C27-84E4-0B984D3C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92150"/>
            <a:ext cx="2303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200" b="1"/>
              <a:t>B) Hauptbuch (Kreislaufbeispiel)</a:t>
            </a:r>
          </a:p>
        </p:txBody>
      </p:sp>
      <p:pic>
        <p:nvPicPr>
          <p:cNvPr id="11274" name="Bild 33">
            <a:extLst>
              <a:ext uri="{FF2B5EF4-FFF2-40B4-BE49-F238E27FC236}">
                <a16:creationId xmlns:a16="http://schemas.microsoft.com/office/drawing/2014/main" id="{9E4E46D8-51F4-84AF-1D5B-7001955DF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18002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9C6B3A7A-C0FB-55E3-0BDE-B7E42B0EC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908050"/>
            <a:ext cx="792163" cy="73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0095E13-7ABD-E240-7DE7-746EF9F0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620713"/>
            <a:ext cx="863600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52464D3-2C8C-FE93-7156-5F924DC2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620713"/>
            <a:ext cx="936625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7DDCD1D-D1FA-2076-49EC-40ED4AF9EDF8}"/>
              </a:ext>
            </a:extLst>
          </p:cNvPr>
          <p:cNvSpPr txBox="1"/>
          <p:nvPr/>
        </p:nvSpPr>
        <p:spPr>
          <a:xfrm>
            <a:off x="2555875" y="-1588"/>
            <a:ext cx="6553200" cy="400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Ziele/Kompetenzen: </a:t>
            </a:r>
            <a:r>
              <a:rPr lang="de-AT" altLang="de-DE" sz="1000"/>
              <a:t>Handelswareneinkäufe, Handelswarenverkäufe verbuchen können, Abschluss des Warenvorratskontos einordnen können und Abschlussschritte in der richtigen Reihenfolge durchführen können</a:t>
            </a:r>
          </a:p>
        </p:txBody>
      </p:sp>
      <p:sp>
        <p:nvSpPr>
          <p:cNvPr id="11279" name="Textfeld 28">
            <a:extLst>
              <a:ext uri="{FF2B5EF4-FFF2-40B4-BE49-F238E27FC236}">
                <a16:creationId xmlns:a16="http://schemas.microsoft.com/office/drawing/2014/main" id="{6B13FAD0-CB56-65C5-FCB7-092439EB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412875"/>
            <a:ext cx="3703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b="1">
                <a:solidFill>
                  <a:srgbClr val="0000FF"/>
                </a:solidFill>
              </a:rPr>
              <a:t>Fall b: Anfangsbestand 2.100,00 Endbestand = 1.500,00</a:t>
            </a:r>
          </a:p>
        </p:txBody>
      </p:sp>
      <p:sp>
        <p:nvSpPr>
          <p:cNvPr id="11280" name="Textfeld 29">
            <a:extLst>
              <a:ext uri="{FF2B5EF4-FFF2-40B4-BE49-F238E27FC236}">
                <a16:creationId xmlns:a16="http://schemas.microsoft.com/office/drawing/2014/main" id="{12EABD64-B24E-3E7A-49AE-8FB33065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2786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1) 1.1. Handelswarenvorratskonto eröffnen.</a:t>
            </a:r>
          </a:p>
          <a:p>
            <a:r>
              <a:rPr lang="de-AT" altLang="de-DE" sz="1000"/>
              <a:t>       (31.12. Es wird erst wieder am 31.12. )</a:t>
            </a:r>
          </a:p>
        </p:txBody>
      </p:sp>
      <p:sp>
        <p:nvSpPr>
          <p:cNvPr id="11281" name="Textfeld 32">
            <a:extLst>
              <a:ext uri="{FF2B5EF4-FFF2-40B4-BE49-F238E27FC236}">
                <a16:creationId xmlns:a16="http://schemas.microsoft.com/office/drawing/2014/main" id="{B753692F-1299-7741-F308-A5EBD385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2565400"/>
            <a:ext cx="32480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2) 1.1. </a:t>
            </a:r>
            <a:r>
              <a:rPr lang="mr-IN" altLang="de-DE" sz="1000" b="1">
                <a:latin typeface="Mangal" panose="02040503050203030202" pitchFamily="18" charset="0"/>
              </a:rPr>
              <a:t>–</a:t>
            </a:r>
            <a:r>
              <a:rPr lang="de-AT" altLang="de-DE" sz="1000" b="1"/>
              <a:t> 31.12. Einkäufe und Verkäufe</a:t>
            </a:r>
          </a:p>
          <a:p>
            <a:r>
              <a:rPr lang="de-AT" altLang="de-DE" sz="1000"/>
              <a:t>       Einkauf: </a:t>
            </a:r>
          </a:p>
          <a:p>
            <a:r>
              <a:rPr lang="de-AT" altLang="de-DE" sz="1000"/>
              <a:t>       25.11. HW Einsatz / Kassa 3.500,-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</a:t>
            </a:r>
            <a:endParaRPr lang="de-AT" altLang="de-DE" sz="1000"/>
          </a:p>
          <a:p>
            <a:r>
              <a:rPr lang="de-AT" altLang="de-DE" sz="1000"/>
              <a:t>       3.12. HW Einsatz / LV 2.500,-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</a:t>
            </a:r>
            <a:endParaRPr lang="de-AT" altLang="de-DE" sz="1000"/>
          </a:p>
          <a:p>
            <a:r>
              <a:rPr lang="de-AT" altLang="de-DE" sz="1000"/>
              <a:t>       Verkauf: </a:t>
            </a:r>
          </a:p>
          <a:p>
            <a:r>
              <a:rPr lang="de-AT" altLang="de-DE" sz="1000"/>
              <a:t>        29.11. Kassa / HW Erlöse 7.500,-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</a:t>
            </a:r>
            <a:endParaRPr lang="de-AT" altLang="de-DE" sz="1000"/>
          </a:p>
          <a:p>
            <a:r>
              <a:rPr lang="de-AT" altLang="de-DE" sz="1000"/>
              <a:t>        5.12. Kundenforderung / HW Erlöse 6.300,- </a:t>
            </a:r>
            <a:r>
              <a:rPr lang="de-AT" altLang="de-DE" sz="1000">
                <a:latin typeface="Wingdings" pitchFamily="2" charset="2"/>
                <a:sym typeface="Wingdings" pitchFamily="2" charset="2"/>
              </a:rPr>
              <a:t></a:t>
            </a:r>
            <a:endParaRPr lang="de-AT" altLang="de-DE" sz="1000"/>
          </a:p>
        </p:txBody>
      </p:sp>
      <p:sp>
        <p:nvSpPr>
          <p:cNvPr id="11282" name="Textfeld 40">
            <a:extLst>
              <a:ext uri="{FF2B5EF4-FFF2-40B4-BE49-F238E27FC236}">
                <a16:creationId xmlns:a16="http://schemas.microsoft.com/office/drawing/2014/main" id="{78BDD242-9D61-7787-D817-7F87AC6AA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3716338"/>
            <a:ext cx="278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3) 31.12. Inventur: Ermittlung Endbestand</a:t>
            </a:r>
          </a:p>
          <a:p>
            <a:r>
              <a:rPr lang="de-AT" altLang="de-DE" sz="1000"/>
              <a:t>       und Bestandsveränderung</a:t>
            </a:r>
          </a:p>
          <a:p>
            <a:r>
              <a:rPr lang="de-AT" altLang="de-DE" sz="1000"/>
              <a:t>EB </a:t>
            </a:r>
            <a:r>
              <a:rPr lang="mr-IN" altLang="de-DE" sz="1000">
                <a:latin typeface="Mangal" panose="02040503050203030202" pitchFamily="18" charset="0"/>
              </a:rPr>
              <a:t>–</a:t>
            </a:r>
            <a:r>
              <a:rPr lang="de-AT" altLang="de-DE" sz="1000"/>
              <a:t> AB = + Lageraufbau: HW Vorrat / HW Einsatz</a:t>
            </a:r>
          </a:p>
          <a:p>
            <a:r>
              <a:rPr lang="de-AT" altLang="de-DE" sz="1000"/>
              <a:t>EB </a:t>
            </a:r>
            <a:r>
              <a:rPr lang="mr-IN" altLang="de-DE" sz="1000">
                <a:latin typeface="Mangal" panose="02040503050203030202" pitchFamily="18" charset="0"/>
              </a:rPr>
              <a:t>–</a:t>
            </a:r>
            <a:r>
              <a:rPr lang="de-AT" altLang="de-DE" sz="1000"/>
              <a:t> AB = - Lagerabbau: HW Einsatz / HW Vorrat</a:t>
            </a:r>
          </a:p>
        </p:txBody>
      </p:sp>
      <p:sp>
        <p:nvSpPr>
          <p:cNvPr id="11283" name="Textfeld 41">
            <a:extLst>
              <a:ext uri="{FF2B5EF4-FFF2-40B4-BE49-F238E27FC236}">
                <a16:creationId xmlns:a16="http://schemas.microsoft.com/office/drawing/2014/main" id="{88AA3C02-3DE1-4FBE-0B8F-1F01E7FE9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4508500"/>
            <a:ext cx="278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/>
              <a:t>4) 31.12. Abschluss der Erfolgskonten in die G&amp;V</a:t>
            </a:r>
          </a:p>
          <a:p>
            <a:r>
              <a:rPr lang="de-AT" altLang="de-DE" sz="1000"/>
              <a:t>       Buchungsregeln: </a:t>
            </a:r>
          </a:p>
          <a:p>
            <a:r>
              <a:rPr lang="de-AT" altLang="de-DE" sz="1000"/>
              <a:t>       HW Erlöse </a:t>
            </a:r>
            <a:r>
              <a:rPr lang="mr-IN" altLang="de-DE" sz="1000">
                <a:latin typeface="Mangal" panose="02040503050203030202" pitchFamily="18" charset="0"/>
              </a:rPr>
              <a:t>–</a:t>
            </a:r>
            <a:r>
              <a:rPr lang="de-AT" altLang="de-DE" sz="1000"/>
              <a:t> HW Einsatz: + Rohertrag</a:t>
            </a:r>
          </a:p>
          <a:p>
            <a:r>
              <a:rPr lang="de-AT" altLang="de-DE" sz="1000"/>
              <a:t>       wenn negativ: Rohverlust!</a:t>
            </a:r>
          </a:p>
        </p:txBody>
      </p:sp>
      <p:sp>
        <p:nvSpPr>
          <p:cNvPr id="11284" name="Textfeld 43">
            <a:extLst>
              <a:ext uri="{FF2B5EF4-FFF2-40B4-BE49-F238E27FC236}">
                <a16:creationId xmlns:a16="http://schemas.microsoft.com/office/drawing/2014/main" id="{9495782E-8CB1-8C98-31B4-53E9F625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5260975"/>
            <a:ext cx="2787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1000" b="1">
                <a:solidFill>
                  <a:srgbClr val="FF0000"/>
                </a:solidFill>
              </a:rPr>
              <a:t>5) 31.12. Abschluss des HW Vorratskontos &gt; SBK</a:t>
            </a:r>
          </a:p>
          <a:p>
            <a:r>
              <a:rPr lang="de-AT" altLang="de-DE" sz="100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11285" name="Textfeld 27">
            <a:extLst>
              <a:ext uri="{FF2B5EF4-FFF2-40B4-BE49-F238E27FC236}">
                <a16:creationId xmlns:a16="http://schemas.microsoft.com/office/drawing/2014/main" id="{87D22F34-CCD2-79C2-3AC6-3958965F3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700213"/>
            <a:ext cx="640873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AT" altLang="de-DE" sz="800"/>
              <a:t>z.B: Christbaumkugelprofi 1.1. AB 2100,-, Einkäufe 25.11. 3.500,00 bar und 3.12. 2.500,00 auf Ziel, Verkäufe: 29.11. 7.500,00 bar, 5.12. 6.300,00 auf Ziel, Inventur: 31.12. Endbestand  </a:t>
            </a:r>
            <a:r>
              <a:rPr lang="de-AT" altLang="de-DE" sz="800">
                <a:solidFill>
                  <a:srgbClr val="FF0000"/>
                </a:solidFill>
              </a:rPr>
              <a:t>b) 1.500,00</a:t>
            </a:r>
          </a:p>
          <a:p>
            <a:r>
              <a:rPr lang="de-AT" altLang="de-DE" sz="800"/>
              <a:t>Aufgaben: Ermittlung Bestandsveränderung, Abschluss, Ermittlung Rohertrag</a:t>
            </a:r>
          </a:p>
        </p:txBody>
      </p:sp>
      <p:pic>
        <p:nvPicPr>
          <p:cNvPr id="11286" name="Bild 31">
            <a:extLst>
              <a:ext uri="{FF2B5EF4-FFF2-40B4-BE49-F238E27FC236}">
                <a16:creationId xmlns:a16="http://schemas.microsoft.com/office/drawing/2014/main" id="{05C3D440-D669-B267-F8F7-BF2EE524B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1857375"/>
            <a:ext cx="2381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Bild 2">
            <a:extLst>
              <a:ext uri="{FF2B5EF4-FFF2-40B4-BE49-F238E27FC236}">
                <a16:creationId xmlns:a16="http://schemas.microsoft.com/office/drawing/2014/main" id="{DB35F925-A3FE-C73C-4405-447E087E9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6229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Macintosh PowerPoint</Application>
  <PresentationFormat>Bildschirmpräsentation 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Calibri</vt:lpstr>
      <vt:lpstr>ＭＳ Ｐゴシック</vt:lpstr>
      <vt:lpstr>Arial</vt:lpstr>
      <vt:lpstr>Chalkduster</vt:lpstr>
      <vt:lpstr>Mangal</vt:lpstr>
      <vt:lpstr>Wingdings</vt:lpstr>
      <vt:lpstr>Webdings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Teaching</dc:title>
  <dc:creator>werner holzheu</dc:creator>
  <cp:lastModifiedBy>HOLZHEU Werner</cp:lastModifiedBy>
  <cp:revision>7</cp:revision>
  <dcterms:created xsi:type="dcterms:W3CDTF">2018-09-02T10:46:07Z</dcterms:created>
  <dcterms:modified xsi:type="dcterms:W3CDTF">2022-08-27T10:32:59Z</dcterms:modified>
</cp:coreProperties>
</file>