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35"/>
  </p:normalViewPr>
  <p:slideViewPr>
    <p:cSldViewPr snapToGrid="0" snapToObjects="1">
      <p:cViewPr varScale="1">
        <p:scale>
          <a:sx n="120" d="100"/>
          <a:sy n="120" d="100"/>
        </p:scale>
        <p:origin x="16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F4EDAA-DE91-C55A-A4ED-6C000A8EC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44A2B8-7DC3-C549-AF5C-BC83982C74DD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4FD335-914B-F81D-7A03-40F2E732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4805FA-77C7-4AF9-6AAA-6A4A3B90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984A7-CB66-E14D-8C37-17F9066F7F5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8401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D3CB89-7D7F-3206-D74F-69E093102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655005-8035-8B4C-B86D-0E9394486800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909731-7D00-18AF-A39A-F654D5BAC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57CE13-4AEF-3236-0BE3-EF114964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35432-B28A-0F47-A8D9-A15813162CF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4465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C8B4D4-8C39-814A-2018-0E4829B03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DBB9D-249B-E841-8476-7C2E04AD1AA6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78F3DE-1F2D-B712-7959-FEF33D4B6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83A94D-915F-1DFA-1EF8-6C2CCF959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E268D-DCE3-6947-8A26-26EFB3BE030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900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39522E-44B8-FB8C-E2E6-74DA50100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0CA779-5F87-A44D-8B82-E445FACFBD14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0034D8-1770-F400-3C99-81BB17F9B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2E00EE-8CE5-8F71-E628-A0C3CE5D9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9588E-6713-AF42-9A65-EAD4E3300D7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86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0D9606-4F29-A545-80F0-12C5364E0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7D4911-B013-CC42-84E7-67D6F716FE8C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498C73-CA30-DE6C-4226-D3A7B5300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BA10F0-BAED-18B6-21C0-3A53C3B94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26A03-5017-0B4E-8C5F-43AC43988C9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238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2DDE949-1038-BC60-63CA-7633BBA02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5A907E-1D88-C44E-A8D2-90D386589A16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87638E3-1AFB-280F-F8DB-2B6C5B326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0027908-93F4-5FA2-6906-788C34C6A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D2510-F8E8-7A48-BF3F-F5EC1F87623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22118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F7041CE-C8AC-E7B5-EABE-96269B295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166D9-D0FC-1F4A-AD12-A77490A16B52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79919F1-5138-3933-5D54-133C88EA6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0BC8CD7B-7CEB-C728-89FB-78B032523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09AEE-3067-3748-AE44-1F58571A815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2887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FBB744D9-3F34-B1CA-0BDE-2BC70F6D6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223F60-5E13-0549-A54A-880E6264E7CF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59F75B0-17BD-A0B5-3A2D-299B00166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5CCF1CA6-7295-C4A6-9A02-E964B4787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45332-1D39-DD45-877D-F99076CF5EE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9048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0781CE9-D712-C682-E60F-6F57226AE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ECF9C5-BD53-324B-A040-2200DC39AD6F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BDBA270-E8C2-8887-466F-F3F953A97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C57BA51-2D54-B985-E0E6-94D6C13E1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071DC-20F4-A948-B8CA-834BF38F0FF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2338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FE8EAE6-DC33-E8C8-6996-0333A39E2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17ABBE-D6B2-9247-B0FA-985332708A49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D807D75-35EA-61E0-70AE-D2F0DB9CA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048702B-2224-3155-47CB-88DA31097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AA4D2-3CAF-4041-9C2C-A2B7E0A740F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6716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F5B8C6A-AD4A-EB67-47A1-5069EB4B8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21F432-37A2-1D41-9C9D-3BDF0B86FCE0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E05DB9B-A82D-9B87-4705-246AE115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AB896F4-DBB7-4C0A-523F-0A6D66B7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ED1C4-F8DB-CA4D-9A90-8BD860BA525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13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61C2C557-1FD2-B4D2-3F67-9D3018DFA0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Mastertitelformat bearbeiten</a:t>
            </a:r>
            <a:endParaRPr lang="de-DE" altLang="de-DE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6E491FAC-ECBF-0E07-575F-1D066113B1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Mastertextformat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  <a:endParaRPr lang="de-DE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D13969-2955-650F-D4F9-76C1529EBB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99402E4-8E9E-D64C-BAA4-C4E7B9CD5A81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411F52-47F4-5C02-E558-347C3F6D09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96C806-044E-21D2-AD22-9DE4E43CD2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80E1B87-6C8B-554D-9608-57CE69A0394B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44">
            <a:extLst>
              <a:ext uri="{FF2B5EF4-FFF2-40B4-BE49-F238E27FC236}">
                <a16:creationId xmlns:a16="http://schemas.microsoft.com/office/drawing/2014/main" id="{BA38CF9A-29F2-FDA2-0869-F52237D3E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0" y="1858963"/>
            <a:ext cx="1282700" cy="731837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AT" altLang="de-DE" sz="1400"/>
              <a:t>AV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8D1DA081-F132-CE1D-6AE5-5AFA9EE33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400" y="1046163"/>
            <a:ext cx="2978150" cy="296862"/>
          </a:xfrm>
          <a:prstGeom prst="rect">
            <a:avLst/>
          </a:prstGeom>
          <a:solidFill>
            <a:srgbClr val="FFD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sz="1400">
                <a:solidFill>
                  <a:srgbClr val="001D3A"/>
                </a:solidFill>
              </a:rPr>
              <a:t>Unternehmen</a:t>
            </a:r>
            <a:endParaRPr lang="de-AT" altLang="de-DE" sz="1400" b="1">
              <a:solidFill>
                <a:srgbClr val="001D3A"/>
              </a:solidFill>
            </a:endParaRPr>
          </a:p>
        </p:txBody>
      </p:sp>
      <p:sp>
        <p:nvSpPr>
          <p:cNvPr id="12291" name="Rectangle 44">
            <a:extLst>
              <a:ext uri="{FF2B5EF4-FFF2-40B4-BE49-F238E27FC236}">
                <a16:creationId xmlns:a16="http://schemas.microsoft.com/office/drawing/2014/main" id="{CA065B2F-288D-838F-EB16-58BA6881A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5300" y="2027238"/>
            <a:ext cx="1258888" cy="91440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AT" altLang="de-DE" sz="1400"/>
              <a:t>FK</a:t>
            </a:r>
          </a:p>
        </p:txBody>
      </p:sp>
      <p:sp>
        <p:nvSpPr>
          <p:cNvPr id="12292" name="Rectangle 53">
            <a:extLst>
              <a:ext uri="{FF2B5EF4-FFF2-40B4-BE49-F238E27FC236}">
                <a16:creationId xmlns:a16="http://schemas.microsoft.com/office/drawing/2014/main" id="{E8F8CEDC-EFE1-F4FD-9C97-5FCB788DD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5300" y="1858963"/>
            <a:ext cx="1258888" cy="350837"/>
          </a:xfrm>
          <a:prstGeom prst="rect">
            <a:avLst/>
          </a:prstGeom>
          <a:solidFill>
            <a:srgbClr val="FFFF99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sz="1400"/>
              <a:t>EK</a:t>
            </a:r>
            <a:endParaRPr lang="de-AT" altLang="de-DE" sz="1400"/>
          </a:p>
        </p:txBody>
      </p:sp>
      <p:sp>
        <p:nvSpPr>
          <p:cNvPr id="12293" name="Rectangle 44">
            <a:extLst>
              <a:ext uri="{FF2B5EF4-FFF2-40B4-BE49-F238E27FC236}">
                <a16:creationId xmlns:a16="http://schemas.microsoft.com/office/drawing/2014/main" id="{CA764CB3-3A14-DB23-AE7D-9B8F89671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0" y="2579688"/>
            <a:ext cx="1282700" cy="36195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AT" altLang="de-DE" sz="1400"/>
              <a:t>UV</a:t>
            </a:r>
          </a:p>
        </p:txBody>
      </p: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948EE6D0-E79C-FB6D-171C-7D35B15EDAF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22400" y="1719263"/>
            <a:ext cx="297815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28D08361-EA67-2A46-D539-C65FE69AF95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40038" y="1719263"/>
            <a:ext cx="0" cy="122237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8688C47A-882A-8F91-EAC1-DB08E2B38D1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305300" y="1871663"/>
            <a:ext cx="24384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21BEAF66-55F1-D196-BDF4-E22C609943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43700" y="1858963"/>
            <a:ext cx="0" cy="35083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ECDFF367-E67E-D267-80C3-5081BE5DA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1650" y="2114550"/>
            <a:ext cx="3413125" cy="9382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628650" indent="-171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085850" indent="-171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AutoNum type="arabicParenR"/>
            </a:pPr>
            <a:r>
              <a:rPr lang="de-DE" altLang="de-DE" sz="1100" b="1"/>
              <a:t>Erfolgskonten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altLang="de-DE" sz="1100"/>
              <a:t>Aufwände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altLang="de-DE" sz="1100"/>
              <a:t>Erträge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altLang="de-DE" sz="1100"/>
              <a:t>GUV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e-DE" altLang="de-DE" sz="1100"/>
              <a:t>Abschluss ins EK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8BF47B3C-59B9-5B64-23D8-943BA1836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1650" y="3159125"/>
            <a:ext cx="3413125" cy="263207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628650" indent="-171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400" b="1"/>
              <a:t>2) Privatkonto </a:t>
            </a:r>
            <a:r>
              <a:rPr lang="de-DE" altLang="de-DE" sz="1200"/>
              <a:t>(Entnahmen, Einlagen)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altLang="de-DE" sz="1100"/>
              <a:t>Abschluss ins EK</a:t>
            </a:r>
          </a:p>
          <a:p>
            <a:endParaRPr lang="de-DE" altLang="de-DE" sz="1400" b="1"/>
          </a:p>
          <a:p>
            <a:endParaRPr lang="de-DE" altLang="de-DE" sz="1400" b="1"/>
          </a:p>
          <a:p>
            <a:endParaRPr lang="de-DE" altLang="de-DE" sz="1400" b="1"/>
          </a:p>
          <a:p>
            <a:endParaRPr lang="de-DE" altLang="de-DE" sz="1400" b="1"/>
          </a:p>
          <a:p>
            <a:endParaRPr lang="de-DE" altLang="de-DE" sz="1400" b="1"/>
          </a:p>
          <a:p>
            <a:endParaRPr lang="de-DE" altLang="de-DE" sz="1400" b="1"/>
          </a:p>
          <a:p>
            <a:endParaRPr lang="de-DE" altLang="de-DE" sz="1400" b="1"/>
          </a:p>
          <a:p>
            <a:endParaRPr lang="de-DE" altLang="de-DE" sz="1400" b="1"/>
          </a:p>
          <a:p>
            <a:endParaRPr lang="de-DE" altLang="de-DE" sz="1400" b="1"/>
          </a:p>
          <a:p>
            <a:endParaRPr lang="de-DE" altLang="de-DE" sz="1400" b="1"/>
          </a:p>
        </p:txBody>
      </p:sp>
      <p:sp>
        <p:nvSpPr>
          <p:cNvPr id="27" name="Smiley 26">
            <a:extLst>
              <a:ext uri="{FF2B5EF4-FFF2-40B4-BE49-F238E27FC236}">
                <a16:creationId xmlns:a16="http://schemas.microsoft.com/office/drawing/2014/main" id="{E76CBFD5-AD5E-16F4-A36F-1C639D913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719263"/>
            <a:ext cx="609600" cy="685800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de-DE" altLang="de-DE">
              <a:solidFill>
                <a:srgbClr val="FFFFFF"/>
              </a:solidFill>
            </a:endParaRPr>
          </a:p>
        </p:txBody>
      </p: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67CAC92C-8AB3-89EF-C0C0-1228DAB523B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66800" y="1020763"/>
            <a:ext cx="0" cy="3314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2" name="Rectangle 2">
            <a:extLst>
              <a:ext uri="{FF2B5EF4-FFF2-40B4-BE49-F238E27FC236}">
                <a16:creationId xmlns:a16="http://schemas.microsoft.com/office/drawing/2014/main" id="{1C890180-2632-A7D1-DF47-4436F0BAF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41400"/>
            <a:ext cx="965200" cy="296863"/>
          </a:xfrm>
          <a:prstGeom prst="rect">
            <a:avLst/>
          </a:prstGeom>
          <a:solidFill>
            <a:srgbClr val="FFD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de-DE" altLang="de-DE" sz="1200">
                <a:solidFill>
                  <a:srgbClr val="001D3A"/>
                </a:solidFill>
              </a:rPr>
              <a:t>Unternehmer</a:t>
            </a:r>
            <a:endParaRPr lang="de-AT" altLang="de-DE" sz="1200" b="1">
              <a:solidFill>
                <a:srgbClr val="001D3A"/>
              </a:solidFill>
            </a:endParaRPr>
          </a:p>
        </p:txBody>
      </p:sp>
      <p:sp>
        <p:nvSpPr>
          <p:cNvPr id="12303" name="Textfeld 31">
            <a:extLst>
              <a:ext uri="{FF2B5EF4-FFF2-40B4-BE49-F238E27FC236}">
                <a16:creationId xmlns:a16="http://schemas.microsoft.com/office/drawing/2014/main" id="{45FDCFE3-2ECB-4388-F626-86B4D798C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3638" y="1281113"/>
            <a:ext cx="742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600"/>
              <a:t>Bilanz</a:t>
            </a:r>
          </a:p>
        </p:txBody>
      </p: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6C4E01D7-56AF-B3B4-D167-FAF48BDE762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38200" y="3333750"/>
            <a:ext cx="381000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16D411DB-FF38-DA89-4B66-CC1957DC840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38200" y="4038600"/>
            <a:ext cx="381000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Textfeld 36">
            <a:extLst>
              <a:ext uri="{FF2B5EF4-FFF2-40B4-BE49-F238E27FC236}">
                <a16:creationId xmlns:a16="http://schemas.microsoft.com/office/drawing/2014/main" id="{93035D87-745C-EA5B-7A9E-603E97982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100" y="3854450"/>
            <a:ext cx="2898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400"/>
              <a:t>Entnahmen (z.B. Geld aus Kassa)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CF9A05FE-CD0C-BA7B-0EFD-CB59A9122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100" y="3186113"/>
            <a:ext cx="27289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400"/>
              <a:t>Einlagen (z.B. Geld in die Bank)</a:t>
            </a:r>
          </a:p>
        </p:txBody>
      </p:sp>
      <p:pic>
        <p:nvPicPr>
          <p:cNvPr id="39" name="Bild 38">
            <a:extLst>
              <a:ext uri="{FF2B5EF4-FFF2-40B4-BE49-F238E27FC236}">
                <a16:creationId xmlns:a16="http://schemas.microsoft.com/office/drawing/2014/main" id="{55B35362-1550-6F07-09CE-8C1DC4BD5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3632200"/>
            <a:ext cx="2046288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Bild 39">
            <a:extLst>
              <a:ext uri="{FF2B5EF4-FFF2-40B4-BE49-F238E27FC236}">
                <a16:creationId xmlns:a16="http://schemas.microsoft.com/office/drawing/2014/main" id="{0C7B753B-AA66-60D0-1D2C-E962602E9E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551363"/>
            <a:ext cx="2243137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feld 43">
            <a:extLst>
              <a:ext uri="{FF2B5EF4-FFF2-40B4-BE49-F238E27FC236}">
                <a16:creationId xmlns:a16="http://schemas.microsoft.com/office/drawing/2014/main" id="{D08E9FBE-8026-4D7F-F52E-28C087974620}"/>
              </a:ext>
            </a:extLst>
          </p:cNvPr>
          <p:cNvSpPr txBox="1"/>
          <p:nvPr/>
        </p:nvSpPr>
        <p:spPr>
          <a:xfrm>
            <a:off x="1397000" y="4779963"/>
            <a:ext cx="3429000" cy="1108075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dirty="0">
                <a:latin typeface="+mn-lt"/>
                <a:ea typeface="+mn-ea"/>
              </a:rPr>
              <a:t>Spezialfall: Entnahme von Waren</a:t>
            </a:r>
            <a:endParaRPr lang="de-DE" sz="1400" dirty="0">
              <a:latin typeface="+mn-lt"/>
              <a:ea typeface="+mn-ea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charset="0"/>
              <a:buChar char="Ø"/>
              <a:defRPr/>
            </a:pPr>
            <a:r>
              <a:rPr lang="de-DE" sz="1100" dirty="0">
                <a:latin typeface="+mn-lt"/>
                <a:ea typeface="+mn-ea"/>
              </a:rPr>
              <a:t>gilt als Verkauf an Unternehmer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charset="0"/>
              <a:buChar char="Ø"/>
              <a:defRPr/>
            </a:pPr>
            <a:r>
              <a:rPr lang="de-DE" sz="1100" dirty="0">
                <a:latin typeface="+mn-lt"/>
                <a:ea typeface="+mn-ea"/>
              </a:rPr>
              <a:t>muss auf eigenen Ertragskonto gebucht werden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charset="0"/>
              <a:buChar char="Ø"/>
              <a:defRPr/>
            </a:pPr>
            <a:endParaRPr lang="de-DE" sz="1400" dirty="0">
              <a:latin typeface="+mn-lt"/>
              <a:ea typeface="+mn-ea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charset="0"/>
              <a:buChar char="Ø"/>
              <a:defRPr/>
            </a:pPr>
            <a:endParaRPr lang="de-DE" sz="1400" dirty="0">
              <a:latin typeface="+mn-lt"/>
              <a:ea typeface="+mn-ea"/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5CCCAB0C-0DAB-AED9-6C1F-647D6153E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3" y="5434013"/>
            <a:ext cx="2978150" cy="271462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lt1"/>
                </a:solidFill>
                <a:latin typeface="+mn-lt"/>
                <a:ea typeface="+mn-ea"/>
              </a:rPr>
              <a:t>Privat / Eigenverbrauch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86EEEC13-4966-86F3-841E-E35185A61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3565525"/>
            <a:ext cx="2986088" cy="24447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schemeClr val="lt1"/>
                </a:solidFill>
                <a:latin typeface="+mn-lt"/>
                <a:ea typeface="+mn-ea"/>
              </a:rPr>
              <a:t>Bank / Privat</a:t>
            </a: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2EC33432-42F9-56A4-3C7D-16652C9FA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4187825"/>
            <a:ext cx="2986088" cy="24923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schemeClr val="lt1"/>
                </a:solidFill>
                <a:latin typeface="+mn-lt"/>
                <a:ea typeface="+mn-ea"/>
              </a:rPr>
              <a:t>Privat / Kassa</a:t>
            </a:r>
          </a:p>
        </p:txBody>
      </p:sp>
      <p:sp>
        <p:nvSpPr>
          <p:cNvPr id="3" name="Gleichschenkliges Dreieck 2">
            <a:extLst>
              <a:ext uri="{FF2B5EF4-FFF2-40B4-BE49-F238E27FC236}">
                <a16:creationId xmlns:a16="http://schemas.microsoft.com/office/drawing/2014/main" id="{73AD2C42-441E-BE8D-018D-6C22D13E7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601663"/>
            <a:ext cx="3527425" cy="29527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186F568-04EF-2F2D-C7D9-3CD6A1C09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138" y="896938"/>
            <a:ext cx="3286125" cy="2155825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12316" name="Textfeld 29">
            <a:extLst>
              <a:ext uri="{FF2B5EF4-FFF2-40B4-BE49-F238E27FC236}">
                <a16:creationId xmlns:a16="http://schemas.microsoft.com/office/drawing/2014/main" id="{32294683-6842-558A-2088-B41C56B14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0"/>
            <a:ext cx="2541587" cy="322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500" b="1"/>
              <a:t>Privatkonto (Unterkonto EK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1E0B060C-E951-E7F0-81C4-8FA5BAA9D9A9}"/>
              </a:ext>
            </a:extLst>
          </p:cNvPr>
          <p:cNvSpPr txBox="1"/>
          <p:nvPr/>
        </p:nvSpPr>
        <p:spPr>
          <a:xfrm>
            <a:off x="2555875" y="-1588"/>
            <a:ext cx="6553200" cy="4000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AT" altLang="de-DE" sz="1000" b="1"/>
              <a:t>Ziele/Kompetenzen: </a:t>
            </a:r>
            <a:r>
              <a:rPr lang="de-AT" altLang="de-DE" sz="1000"/>
              <a:t>Buchungen auf Privatkonto (Einlagen und Entnahmen von Geld und Waren) durchführen können, Privatkonto ins Eigenkapitalkonto abschließen könne;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7" grpId="0"/>
      <p:bldP spid="38" grpId="0"/>
      <p:bldP spid="44" grpId="0" animBg="1"/>
      <p:bldP spid="45" grpId="0" animBg="1"/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Macintosh PowerPoint</Application>
  <PresentationFormat>Bildschirmpräsentation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Calibri</vt:lpstr>
      <vt:lpstr>ＭＳ Ｐゴシック</vt:lpstr>
      <vt:lpstr>Arial</vt:lpstr>
      <vt:lpstr>Chalkduster</vt:lpstr>
      <vt:lpstr>Mangal</vt:lpstr>
      <vt:lpstr>Wingdings</vt:lpstr>
      <vt:lpstr>Webdings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Teaching</dc:title>
  <dc:creator>werner holzheu</dc:creator>
  <cp:lastModifiedBy>HOLZHEU Werner</cp:lastModifiedBy>
  <cp:revision>7</cp:revision>
  <dcterms:created xsi:type="dcterms:W3CDTF">2018-09-02T10:46:07Z</dcterms:created>
  <dcterms:modified xsi:type="dcterms:W3CDTF">2022-08-27T10:33:42Z</dcterms:modified>
</cp:coreProperties>
</file>