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EECBC7-CAE4-DC27-DEA6-7DC73467A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A4C83-E88F-7842-88CC-B8AD23F44A0F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E57ECE-506F-A45D-1137-41481467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48F96F-F150-69D2-A701-019A5F0AE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DA515-E9BF-8C4B-AAD0-947362AB42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277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D5CB39-C0FC-113E-6E9E-2752FDE33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072F-71AC-F142-AD58-F60430D69C9A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6465E9-1ECC-E42E-924F-422BC9E1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3EBC4D-2765-B92E-3EDC-412BF7D1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696F-D433-6448-9F4B-6E6F6F0A30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509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C487CC-C73D-72B6-C6A4-1006960A1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EC4FD-8EF4-7541-8773-7407050455D4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45CF9E-E440-B005-AA71-11B4BEF2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859E5A-BA02-709A-D8D0-FF5564A6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F5DB1-AB0A-6D4D-8138-3578C35A887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1555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9CBFEE-047F-1B83-1D98-91DB55F7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1405E-43D6-6041-8569-8F2B0D0233AE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E9EA65-ECAB-69D4-F3C0-1EB0B8E0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D21A43-AA98-65DC-3D2E-6B2D5ACFA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959E5-96A3-CE46-B3CD-B310488AE0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473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3F0343-944E-899C-F428-8DD352605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C1815-3237-7343-BFFE-668647AB16C8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01D408-C6FE-9DE4-E342-E5F554C7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9895C4-7876-3890-812E-68DECA87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7D419-4F31-6C41-812C-676DD243696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206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4209256-000D-05C0-5BAE-97224D9F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2C48-F938-7041-B099-CED9B3C0C476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43E9430-2A8D-6F8B-1526-439E62D5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59C5F0-66BC-011A-63A8-D62D8A5B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BF3A-1E8E-9D4E-A68D-3A085BCCC69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237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F4689E3-66A6-F467-053F-7D37A3D2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30882-62E7-F947-8B71-F0AC22253373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71A804EA-0CBF-9E1E-882A-FC95C03F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596C2F8-20EB-CC2D-801D-5BCCE069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66961-0A05-1C44-9EA8-EF15DD09EC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82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C53B7AC-BD71-1846-6C76-44E6A32B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B27E4-4C28-2948-B601-EEF01310B566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A4E33B5-0EFB-E94C-7DF5-CF2FDDF7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3FFB189-BA6B-EA8C-75DB-D1EF63DF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7DF35-BB68-1B48-B82B-E76A731F0EE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867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40B58F0-4F24-B3D9-FDC6-2A0116CB9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238F-5BC7-FB45-8F1B-2A4CA6E28167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A1C6DE1F-8576-D168-2C55-48A4DDF3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D4C2781D-2EDC-00CA-8649-BD7965850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AB587-1705-2048-81C0-CA9D5371209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43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E8377B-F20A-DA70-4B07-0A54DF0D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5CFEB-8518-824E-AF8C-EC6735C0140A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F81F671-27DA-B2DA-1770-9FC180EF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F54EA4-EE4A-F7C8-1872-7F5FD2A2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5570-96CB-3A44-975E-62B5EAABBFC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199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76924D3-EF2A-559A-8F86-F77C527E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5AE5F-F064-3549-B83A-53D199B97283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ED80101-42D8-22BA-DFEA-FB4B613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65AEF9C-8D55-7A00-A64F-C0170A74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B872-07E9-8D44-9DC7-AB1E309F66C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215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09C73F1D-A6F9-CFDB-5945-42100DC805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904DD854-456C-1C61-8F3B-EFF9ACD054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4BF6D5-9F26-D569-DA21-820CD9052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4B178E-8A33-6C42-A33E-813B0FDB7DC8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22FBBD-019A-C82A-6F14-17BF4E7AE9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F3FBB8-E1CB-572D-9EFA-B33191C55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B9A205-735A-914B-877A-3BB69777AC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feld 3">
            <a:extLst>
              <a:ext uri="{FF2B5EF4-FFF2-40B4-BE49-F238E27FC236}">
                <a16:creationId xmlns:a16="http://schemas.microsoft.com/office/drawing/2014/main" id="{EDD979E0-4419-DA93-8019-CC19D40C7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0"/>
            <a:ext cx="2541587" cy="32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500" b="1"/>
              <a:t>Einfache Buchungen </a:t>
            </a:r>
            <a:r>
              <a:rPr lang="de-DE" altLang="de-DE" sz="900" b="1"/>
              <a:t>(inkl. Klassen) </a:t>
            </a:r>
          </a:p>
        </p:txBody>
      </p:sp>
      <p:sp>
        <p:nvSpPr>
          <p:cNvPr id="26626" name="Textfeld 4">
            <a:extLst>
              <a:ext uri="{FF2B5EF4-FFF2-40B4-BE49-F238E27FC236}">
                <a16:creationId xmlns:a16="http://schemas.microsoft.com/office/drawing/2014/main" id="{895E6508-1E60-B951-BD7F-A11576351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-1588"/>
            <a:ext cx="6588125" cy="40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000" b="1"/>
              <a:t>Ziele/Kompetenzen: </a:t>
            </a:r>
            <a:r>
              <a:rPr lang="de-AT" altLang="de-DE" sz="1000"/>
              <a:t>einfache Buchungen aufgrund von Buchungsregeln durchführen können (Einkäufe, Verkäufe, einfacher Rechnungsausgleich, Privatbuchungen, Aufwands- und Ertragsbuchungen,...)  Gewinnauswirkung bestimmen können</a:t>
            </a:r>
          </a:p>
        </p:txBody>
      </p:sp>
      <p:sp>
        <p:nvSpPr>
          <p:cNvPr id="26627" name="Textfeld 5">
            <a:extLst>
              <a:ext uri="{FF2B5EF4-FFF2-40B4-BE49-F238E27FC236}">
                <a16:creationId xmlns:a16="http://schemas.microsoft.com/office/drawing/2014/main" id="{7BC111BA-5D2F-E703-6DF0-880359D68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" y="1700213"/>
            <a:ext cx="2087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200" b="1"/>
              <a:t>2) Lesen der Angabe</a:t>
            </a:r>
          </a:p>
        </p:txBody>
      </p:sp>
      <p:sp>
        <p:nvSpPr>
          <p:cNvPr id="26628" name="Textfeld 12">
            <a:extLst>
              <a:ext uri="{FF2B5EF4-FFF2-40B4-BE49-F238E27FC236}">
                <a16:creationId xmlns:a16="http://schemas.microsoft.com/office/drawing/2014/main" id="{B259DFED-3D0D-4F59-E54E-7D270CDB6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773238"/>
            <a:ext cx="12239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000" b="1"/>
              <a:t>a) Wer sind wir: 	</a:t>
            </a:r>
          </a:p>
        </p:txBody>
      </p:sp>
      <p:graphicFrame>
        <p:nvGraphicFramePr>
          <p:cNvPr id="25" name="Tabelle 24">
            <a:extLst>
              <a:ext uri="{FF2B5EF4-FFF2-40B4-BE49-F238E27FC236}">
                <a16:creationId xmlns:a16="http://schemas.microsoft.com/office/drawing/2014/main" id="{D054EA42-A3DC-EC60-283B-CC8ACD6253EC}"/>
              </a:ext>
            </a:extLst>
          </p:cNvPr>
          <p:cNvGraphicFramePr>
            <a:graphicFrameLocks noGrp="1"/>
          </p:cNvGraphicFramePr>
          <p:nvPr/>
        </p:nvGraphicFramePr>
        <p:xfrm>
          <a:off x="2484438" y="5024438"/>
          <a:ext cx="2951162" cy="263526"/>
        </p:xfrm>
        <a:graphic>
          <a:graphicData uri="http://schemas.openxmlformats.org/drawingml/2006/table">
            <a:tbl>
              <a:tblPr/>
              <a:tblGrid>
                <a:gridCol w="87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76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Überweisung der USZ Zahllast </a:t>
                      </a:r>
                    </a:p>
                  </a:txBody>
                  <a:tcPr marL="9525" marR="9525" marT="9548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UST</a:t>
                      </a:r>
                    </a:p>
                  </a:txBody>
                  <a:tcPr marL="9525" marR="9525" marT="954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 UST Zahllast</a:t>
                      </a:r>
                    </a:p>
                  </a:txBody>
                  <a:tcPr marL="9525" marR="9525" marT="9548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9525" marR="9525" marT="9548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Bank</a:t>
                      </a:r>
                    </a:p>
                  </a:txBody>
                  <a:tcPr marL="9525" marR="9525" marT="9548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640" name="Textfeld 18">
            <a:extLst>
              <a:ext uri="{FF2B5EF4-FFF2-40B4-BE49-F238E27FC236}">
                <a16:creationId xmlns:a16="http://schemas.microsoft.com/office/drawing/2014/main" id="{820063AB-EFB5-88FB-298F-395901DF1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060575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000" b="1"/>
              <a:t>b) Beleg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(E, A, K, B, S)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CF5FB1B-C80E-B3A2-09AF-A59E3117E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349500"/>
            <a:ext cx="2016125" cy="142875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>
                <a:solidFill>
                  <a:srgbClr val="FF0000"/>
                </a:solidFill>
                <a:latin typeface="+mn-lt"/>
                <a:ea typeface="+mn-ea"/>
              </a:rPr>
              <a:t>ER, K, </a:t>
            </a:r>
            <a:r>
              <a:rPr lang="de-DE" sz="1000" dirty="0">
                <a:latin typeface="+mn-lt"/>
                <a:ea typeface="+mn-ea"/>
              </a:rPr>
              <a:t>ev. B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0DB1F66-BA59-CAAA-DE2A-BFDEE7F58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276475"/>
            <a:ext cx="1800225" cy="21590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>
                <a:solidFill>
                  <a:srgbClr val="FF0000"/>
                </a:solidFill>
                <a:latin typeface="+mn-lt"/>
                <a:ea typeface="+mn-ea"/>
              </a:rPr>
              <a:t>AR, K</a:t>
            </a:r>
            <a:r>
              <a:rPr lang="de-DE" sz="1000" b="1" dirty="0">
                <a:latin typeface="+mn-lt"/>
                <a:ea typeface="+mn-ea"/>
              </a:rPr>
              <a:t>,</a:t>
            </a:r>
            <a:r>
              <a:rPr lang="de-DE" sz="1000" dirty="0">
                <a:latin typeface="+mn-lt"/>
                <a:ea typeface="+mn-ea"/>
              </a:rPr>
              <a:t> ev. B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697ECC54-F9D7-5D86-4688-F50518DFF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1989138"/>
            <a:ext cx="1944687" cy="21590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de-DE" altLang="de-DE" sz="1200" b="1"/>
              <a:t>Einkäufer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01F96C6-2012-D0DF-2627-CFB7C61E7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1989138"/>
            <a:ext cx="1800225" cy="21590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de-DE" altLang="de-DE" sz="1200" b="1"/>
              <a:t>Verkäufer</a:t>
            </a:r>
          </a:p>
        </p:txBody>
      </p:sp>
      <p:sp>
        <p:nvSpPr>
          <p:cNvPr id="26645" name="Textfeld 27">
            <a:extLst>
              <a:ext uri="{FF2B5EF4-FFF2-40B4-BE49-F238E27FC236}">
                <a16:creationId xmlns:a16="http://schemas.microsoft.com/office/drawing/2014/main" id="{E7E08234-45D3-D900-F351-11B5ADC9B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420938"/>
            <a:ext cx="13684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000" b="1"/>
              <a:t>c) Signalwörter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EE0855D2-8182-FDFA-B319-518C36C8F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565400"/>
            <a:ext cx="2016125" cy="503238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de-DE" altLang="de-DE" sz="1000" b="1">
                <a:solidFill>
                  <a:srgbClr val="FF0000"/>
                </a:solidFill>
              </a:rPr>
              <a:t>z.B. Einkauf </a:t>
            </a:r>
            <a:r>
              <a:rPr lang="de-DE" altLang="de-DE" sz="900">
                <a:solidFill>
                  <a:srgbClr val="FF0000"/>
                </a:solidFill>
              </a:rPr>
              <a:t>Kauf, Einkauf, von Lieferant ER, für Waren</a:t>
            </a:r>
          </a:p>
          <a:p>
            <a:pPr eaLnBrk="1" hangingPunct="1">
              <a:defRPr/>
            </a:pPr>
            <a:r>
              <a:rPr lang="de-DE" altLang="de-DE" sz="900">
                <a:solidFill>
                  <a:srgbClr val="FF0000"/>
                </a:solidFill>
              </a:rPr>
              <a:t>z.B. </a:t>
            </a:r>
            <a:r>
              <a:rPr lang="de-DE" altLang="de-DE" sz="900" b="1">
                <a:solidFill>
                  <a:srgbClr val="FF0000"/>
                </a:solidFill>
              </a:rPr>
              <a:t>Überweisung &gt; Bank, Bankbeleg</a:t>
            </a:r>
            <a:endParaRPr lang="de-DE" altLang="de-DE" sz="900">
              <a:solidFill>
                <a:srgbClr val="FF0000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B0255B6-6D2E-4AD6-A367-65F483F21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565400"/>
            <a:ext cx="1800225" cy="503238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>
                <a:solidFill>
                  <a:srgbClr val="FF0000"/>
                </a:solidFill>
                <a:latin typeface="+mn-lt"/>
                <a:ea typeface="+mn-ea"/>
              </a:rPr>
              <a:t>z.B. Verkauf </a:t>
            </a:r>
            <a:r>
              <a:rPr lang="de-DE" sz="1000" dirty="0">
                <a:solidFill>
                  <a:srgbClr val="FF0000"/>
                </a:solidFill>
                <a:latin typeface="+mn-lt"/>
                <a:ea typeface="+mn-ea"/>
              </a:rPr>
              <a:t>Warenverkauf, an Kunde  AR,...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>
                <a:solidFill>
                  <a:srgbClr val="FF0000"/>
                </a:solidFill>
                <a:latin typeface="+mn-lt"/>
                <a:ea typeface="+mn-ea"/>
              </a:rPr>
              <a:t>z.B. Privat &gt; Privatkonto ...</a:t>
            </a:r>
          </a:p>
        </p:txBody>
      </p:sp>
      <p:graphicFrame>
        <p:nvGraphicFramePr>
          <p:cNvPr id="20" name="Tabelle 19">
            <a:extLst>
              <a:ext uri="{FF2B5EF4-FFF2-40B4-BE49-F238E27FC236}">
                <a16:creationId xmlns:a16="http://schemas.microsoft.com/office/drawing/2014/main" id="{0CFCF146-3B59-0C43-00A1-BD9A3CF035B9}"/>
              </a:ext>
            </a:extLst>
          </p:cNvPr>
          <p:cNvGraphicFramePr>
            <a:graphicFrameLocks noGrp="1"/>
          </p:cNvGraphicFramePr>
          <p:nvPr/>
        </p:nvGraphicFramePr>
        <p:xfrm>
          <a:off x="6084888" y="3440113"/>
          <a:ext cx="2990850" cy="672105"/>
        </p:xfrm>
        <a:graphic>
          <a:graphicData uri="http://schemas.openxmlformats.org/drawingml/2006/table">
            <a:tbl>
              <a:tblPr/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Was wird gebucht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Verkäufer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Verkauf bar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Kassa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 HW Erlöse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 UST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Verkauf auf Ziel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200.. Kunde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 HW Erlöse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 UST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C6BAB2CE-1E39-9909-E432-E43A39D48A52}"/>
              </a:ext>
            </a:extLst>
          </p:cNvPr>
          <p:cNvGraphicFramePr>
            <a:graphicFrameLocks noGrp="1"/>
          </p:cNvGraphicFramePr>
          <p:nvPr/>
        </p:nvGraphicFramePr>
        <p:xfrm>
          <a:off x="2484438" y="3440113"/>
          <a:ext cx="2951162" cy="672105"/>
        </p:xfrm>
        <a:graphic>
          <a:graphicData uri="http://schemas.openxmlformats.org/drawingml/2006/table">
            <a:tbl>
              <a:tblPr/>
              <a:tblGrid>
                <a:gridCol w="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Was wird gebucht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Einkäufer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Kauf bar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5 HW Eins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Kassa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Vost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Kauf auf Ziel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5 HW Eins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330.. Lieferant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Vost</a:t>
                      </a:r>
                    </a:p>
                  </a:txBody>
                  <a:tcPr marL="6411" marR="6411" marT="64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98" name="Textfeld 34">
            <a:extLst>
              <a:ext uri="{FF2B5EF4-FFF2-40B4-BE49-F238E27FC236}">
                <a16:creationId xmlns:a16="http://schemas.microsoft.com/office/drawing/2014/main" id="{D320743C-C8C5-A455-1E5D-094204555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573463"/>
            <a:ext cx="15128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000" b="1"/>
              <a:t>Ein- oder Verkauf</a:t>
            </a:r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C68E1503-0286-1441-E21D-0B44A8030D56}"/>
              </a:ext>
            </a:extLst>
          </p:cNvPr>
          <p:cNvGraphicFramePr>
            <a:graphicFrameLocks noGrp="1"/>
          </p:cNvGraphicFramePr>
          <p:nvPr/>
        </p:nvGraphicFramePr>
        <p:xfrm>
          <a:off x="2484438" y="4591050"/>
          <a:ext cx="2951162" cy="128588"/>
        </p:xfrm>
        <a:graphic>
          <a:graphicData uri="http://schemas.openxmlformats.org/drawingml/2006/table">
            <a:tbl>
              <a:tblPr/>
              <a:tblGrid>
                <a:gridCol w="843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588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Zahlung an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08" marR="6408" marT="6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08" marR="6408" marT="6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6408" marR="6408" marT="64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6408" marR="6408" marT="64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elle 37">
            <a:extLst>
              <a:ext uri="{FF2B5EF4-FFF2-40B4-BE49-F238E27FC236}">
                <a16:creationId xmlns:a16="http://schemas.microsoft.com/office/drawing/2014/main" id="{5179C4A4-DFB9-D3F8-8772-40DE372D8EE7}"/>
              </a:ext>
            </a:extLst>
          </p:cNvPr>
          <p:cNvGraphicFramePr>
            <a:graphicFrameLocks noGrp="1"/>
          </p:cNvGraphicFramePr>
          <p:nvPr/>
        </p:nvGraphicFramePr>
        <p:xfrm>
          <a:off x="6084888" y="4591050"/>
          <a:ext cx="3024187" cy="128588"/>
        </p:xfrm>
        <a:graphic>
          <a:graphicData uri="http://schemas.openxmlformats.org/drawingml/2006/table">
            <a:tbl>
              <a:tblPr/>
              <a:tblGrid>
                <a:gridCol w="864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588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zahlt bar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717" name="Textfeld 39">
            <a:extLst>
              <a:ext uri="{FF2B5EF4-FFF2-40B4-BE49-F238E27FC236}">
                <a16:creationId xmlns:a16="http://schemas.microsoft.com/office/drawing/2014/main" id="{D056A558-599A-2537-200A-F0DE45047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365625"/>
            <a:ext cx="18716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000" b="1"/>
              <a:t>Einfacher Rechnungsausgleich </a:t>
            </a:r>
            <a:r>
              <a:rPr lang="de-AT" altLang="de-DE" sz="1000"/>
              <a:t>z.B. Überweisung an Lieferant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000"/>
              <a:t>Od. bar vom Kunden,</a:t>
            </a: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43E6E802-78ED-DF9D-8377-6CEEBBB967E7}"/>
              </a:ext>
            </a:extLst>
          </p:cNvPr>
          <p:cNvGraphicFramePr>
            <a:graphicFrameLocks noGrp="1"/>
          </p:cNvGraphicFramePr>
          <p:nvPr/>
        </p:nvGraphicFramePr>
        <p:xfrm>
          <a:off x="6084888" y="4159250"/>
          <a:ext cx="2990850" cy="271882"/>
        </p:xfrm>
        <a:graphic>
          <a:graphicData uri="http://schemas.openxmlformats.org/drawingml/2006/table">
            <a:tbl>
              <a:tblPr/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1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Entnahme Waren</a:t>
                      </a:r>
                    </a:p>
                  </a:txBody>
                  <a:tcPr marL="6411" marR="6411" marT="64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9 Privat</a:t>
                      </a:r>
                    </a:p>
                  </a:txBody>
                  <a:tcPr marL="6411" marR="6411" marT="64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6411" marR="6411" marT="6401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 Eigenverbrauch</a:t>
                      </a:r>
                    </a:p>
                  </a:txBody>
                  <a:tcPr marL="6411" marR="6411" marT="6401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6411" marR="6411" marT="6401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 UST</a:t>
                      </a:r>
                    </a:p>
                  </a:txBody>
                  <a:tcPr marL="6411" marR="6411" marT="6401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732" name="Textfeld 40">
            <a:extLst>
              <a:ext uri="{FF2B5EF4-FFF2-40B4-BE49-F238E27FC236}">
                <a16:creationId xmlns:a16="http://schemas.microsoft.com/office/drawing/2014/main" id="{632A7934-E3BC-89EA-085F-5F00DDA4F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076700"/>
            <a:ext cx="1584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000" b="1"/>
              <a:t>Privatentnahme Waren</a:t>
            </a:r>
          </a:p>
        </p:txBody>
      </p:sp>
      <p:sp>
        <p:nvSpPr>
          <p:cNvPr id="26733" name="Textfeld 41">
            <a:extLst>
              <a:ext uri="{FF2B5EF4-FFF2-40B4-BE49-F238E27FC236}">
                <a16:creationId xmlns:a16="http://schemas.microsoft.com/office/drawing/2014/main" id="{0AE328D9-A15B-676D-C588-A3950D7D7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638"/>
            <a:ext cx="2232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200" b="1"/>
              <a:t>3) Buchungssatz für Ein- Verkauf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200" b="1"/>
              <a:t> und Gewinnauswirkung</a:t>
            </a:r>
          </a:p>
        </p:txBody>
      </p:sp>
      <p:sp>
        <p:nvSpPr>
          <p:cNvPr id="26734" name="Textfeld 42">
            <a:extLst>
              <a:ext uri="{FF2B5EF4-FFF2-40B4-BE49-F238E27FC236}">
                <a16:creationId xmlns:a16="http://schemas.microsoft.com/office/drawing/2014/main" id="{18A9A608-02BC-0FAA-3ACA-25B60E85C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" y="404813"/>
            <a:ext cx="2087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200" b="1"/>
              <a:t>1) Buchungsregeln &amp; Konten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C7D43CB-3D73-442D-76CA-78499362E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3367088"/>
            <a:ext cx="3168650" cy="1512887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C8A8D30E-A67A-C0E1-6887-EAF7B335C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3367088"/>
            <a:ext cx="3276600" cy="1512887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A3F2972-A935-0E7A-888B-E25B8C2E7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656013"/>
            <a:ext cx="322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Wingdings" pitchFamily="2" charset="2"/>
                <a:sym typeface="Wingdings" pitchFamily="2" charset="2"/>
              </a:rPr>
              <a:t></a:t>
            </a:r>
            <a:endParaRPr lang="de-DE" altLang="de-DE" sz="120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E96857C-1710-C3AB-1EF3-B725FF201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3727450"/>
            <a:ext cx="3222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Wingdings" pitchFamily="2" charset="2"/>
                <a:sym typeface="Wingdings" pitchFamily="2" charset="2"/>
              </a:rPr>
              <a:t></a:t>
            </a:r>
            <a:endParaRPr lang="de-DE" altLang="de-DE" sz="1200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672663CA-3DE4-63CE-0EAA-ADB43101C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4519613"/>
            <a:ext cx="2841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Webdings" pitchFamily="2" charset="2"/>
                <a:sym typeface="Webdings" pitchFamily="2" charset="2"/>
              </a:rPr>
              <a:t>Θ</a:t>
            </a:r>
            <a:endParaRPr lang="de-DE" altLang="de-DE" sz="1000"/>
          </a:p>
        </p:txBody>
      </p:sp>
      <p:pic>
        <p:nvPicPr>
          <p:cNvPr id="52" name="Bild 51">
            <a:extLst>
              <a:ext uri="{FF2B5EF4-FFF2-40B4-BE49-F238E27FC236}">
                <a16:creationId xmlns:a16="http://schemas.microsoft.com/office/drawing/2014/main" id="{1DAAA749-2B2E-A87A-7215-1EA705693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76250"/>
            <a:ext cx="2519362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Bild 53">
            <a:extLst>
              <a:ext uri="{FF2B5EF4-FFF2-40B4-BE49-F238E27FC236}">
                <a16:creationId xmlns:a16="http://schemas.microsoft.com/office/drawing/2014/main" id="{29B25506-E915-ED5A-F17E-C4314A6BC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76250"/>
            <a:ext cx="32702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CC00DF57-0A66-C918-974F-36B8CBFC8481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588125" y="692150"/>
            <a:ext cx="287338" cy="433388"/>
          </a:xfrm>
          <a:prstGeom prst="straightConnector1">
            <a:avLst/>
          </a:prstGeom>
          <a:noFill/>
          <a:ln w="6350">
            <a:solidFill>
              <a:schemeClr val="accent1"/>
            </a:solidFill>
            <a:prstDash val="sysDot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59" name="Rechteck 58">
            <a:extLst>
              <a:ext uri="{FF2B5EF4-FFF2-40B4-BE49-F238E27FC236}">
                <a16:creationId xmlns:a16="http://schemas.microsoft.com/office/drawing/2014/main" id="{F1C3A856-90D5-5A7B-85CC-866AF336D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04813"/>
            <a:ext cx="6048375" cy="1223962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pic>
        <p:nvPicPr>
          <p:cNvPr id="61" name="Bild 60">
            <a:extLst>
              <a:ext uri="{FF2B5EF4-FFF2-40B4-BE49-F238E27FC236}">
                <a16:creationId xmlns:a16="http://schemas.microsoft.com/office/drawing/2014/main" id="{C79D8F25-3B21-EE75-96AA-0DB4460218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700213"/>
            <a:ext cx="9429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Bild 63">
            <a:extLst>
              <a:ext uri="{FF2B5EF4-FFF2-40B4-BE49-F238E27FC236}">
                <a16:creationId xmlns:a16="http://schemas.microsoft.com/office/drawing/2014/main" id="{8F62BF42-9AC0-0999-1FD9-54A0FCCA83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773238"/>
            <a:ext cx="2317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Bild 64">
            <a:extLst>
              <a:ext uri="{FF2B5EF4-FFF2-40B4-BE49-F238E27FC236}">
                <a16:creationId xmlns:a16="http://schemas.microsoft.com/office/drawing/2014/main" id="{A9CD7075-5A38-F65A-EE88-944565CEA1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700213"/>
            <a:ext cx="6492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46515E6C-EDC2-466F-7C02-0E4B9A681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700213"/>
            <a:ext cx="5688013" cy="144145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55C7E323-80E6-0AF7-84F9-BE9C0AA15F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19475" y="1773238"/>
            <a:ext cx="10080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EEBB98CB-90B6-70C5-3080-9A6ADA8922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72225" y="1773238"/>
            <a:ext cx="100806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6750" name="Textfeld 56">
            <a:extLst>
              <a:ext uri="{FF2B5EF4-FFF2-40B4-BE49-F238E27FC236}">
                <a16:creationId xmlns:a16="http://schemas.microsoft.com/office/drawing/2014/main" id="{628601FB-76AE-64FD-D9CF-A5683BA20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8863"/>
            <a:ext cx="24844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200" b="1"/>
              <a:t>4) Weitere einf. Buchungen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92246360-B7CF-6DFD-DCE7-D352C6864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951413"/>
            <a:ext cx="6911975" cy="187325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50B75B71-4D8C-DABA-3F83-F7B296C86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095875"/>
            <a:ext cx="284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Webdings" pitchFamily="2" charset="2"/>
                <a:sym typeface="Webdings" pitchFamily="2" charset="2"/>
              </a:rPr>
              <a:t>Θ</a:t>
            </a:r>
            <a:endParaRPr lang="de-DE" altLang="de-DE" sz="100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79EBE7AE-DAE5-A9BC-E520-BC3779BA3163}"/>
              </a:ext>
            </a:extLst>
          </p:cNvPr>
          <p:cNvGraphicFramePr>
            <a:graphicFrameLocks noGrp="1"/>
          </p:cNvGraphicFramePr>
          <p:nvPr/>
        </p:nvGraphicFramePr>
        <p:xfrm>
          <a:off x="2484438" y="5383213"/>
          <a:ext cx="2951162" cy="344740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5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Abbuchung</a:t>
                      </a:r>
                    </a:p>
                  </a:txBody>
                  <a:tcPr marL="12700" marR="12700" marT="1267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5 Energieaufw</a:t>
                      </a:r>
                    </a:p>
                  </a:txBody>
                  <a:tcPr marL="12700" marR="12700" marT="1267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12700" marR="12700" marT="1267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Bank</a:t>
                      </a:r>
                    </a:p>
                  </a:txBody>
                  <a:tcPr marL="12700" marR="12700" marT="12677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Energieaufwand</a:t>
                      </a:r>
                    </a:p>
                  </a:txBody>
                  <a:tcPr marL="12700" marR="12700" marT="1267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Vost</a:t>
                      </a:r>
                    </a:p>
                  </a:txBody>
                  <a:tcPr marL="12700" marR="12700" marT="1267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12700" marR="12700" marT="1267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12700" marR="12700" marT="12677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E977CFBB-15DD-E4E0-0A14-46573B54C4D8}"/>
              </a:ext>
            </a:extLst>
          </p:cNvPr>
          <p:cNvGraphicFramePr>
            <a:graphicFrameLocks noGrp="1"/>
          </p:cNvGraphicFramePr>
          <p:nvPr/>
        </p:nvGraphicFramePr>
        <p:xfrm>
          <a:off x="2484438" y="6032500"/>
          <a:ext cx="2951161" cy="190500"/>
        </p:xfrm>
        <a:graphic>
          <a:graphicData uri="http://schemas.openxmlformats.org/drawingml/2006/table">
            <a:tbl>
              <a:tblPr/>
              <a:tblGrid>
                <a:gridCol w="108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Abbuchg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Versaufw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695" marR="1269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Versich.saufw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695" marR="1269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695" marR="1269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695" marR="12695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Textfeld 61">
            <a:extLst>
              <a:ext uri="{FF2B5EF4-FFF2-40B4-BE49-F238E27FC236}">
                <a16:creationId xmlns:a16="http://schemas.microsoft.com/office/drawing/2014/main" id="{A267262C-EAD2-390B-7E8D-8B01931BB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5456238"/>
            <a:ext cx="322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Wingdings" pitchFamily="2" charset="2"/>
                <a:sym typeface="Wingdings" pitchFamily="2" charset="2"/>
              </a:rPr>
              <a:t></a:t>
            </a:r>
            <a:endParaRPr lang="de-DE" altLang="de-DE" sz="1200"/>
          </a:p>
        </p:txBody>
      </p:sp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BED7E2F2-A40F-DF4C-EEA2-A6DFA85CBA1F}"/>
              </a:ext>
            </a:extLst>
          </p:cNvPr>
          <p:cNvGraphicFramePr>
            <a:graphicFrameLocks noGrp="1"/>
          </p:cNvGraphicFramePr>
          <p:nvPr/>
        </p:nvGraphicFramePr>
        <p:xfrm>
          <a:off x="5940425" y="5024438"/>
          <a:ext cx="3168650" cy="190500"/>
        </p:xfrm>
        <a:graphic>
          <a:graphicData uri="http://schemas.openxmlformats.org/drawingml/2006/table">
            <a:tbl>
              <a:tblPr/>
              <a:tblGrid>
                <a:gridCol w="1168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Privateinlage bar</a:t>
                      </a:r>
                    </a:p>
                  </a:txBody>
                  <a:tcPr marL="12701" marR="12701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12701" marR="12701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1" marR="12701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1" marR="12701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elle 23">
            <a:extLst>
              <a:ext uri="{FF2B5EF4-FFF2-40B4-BE49-F238E27FC236}">
                <a16:creationId xmlns:a16="http://schemas.microsoft.com/office/drawing/2014/main" id="{F403FAA5-6893-7D56-9A56-D6330D6C83BE}"/>
              </a:ext>
            </a:extLst>
          </p:cNvPr>
          <p:cNvGraphicFramePr>
            <a:graphicFrameLocks noGrp="1"/>
          </p:cNvGraphicFramePr>
          <p:nvPr/>
        </p:nvGraphicFramePr>
        <p:xfrm>
          <a:off x="5940425" y="5311775"/>
          <a:ext cx="3168650" cy="190500"/>
        </p:xfrm>
        <a:graphic>
          <a:graphicData uri="http://schemas.openxmlformats.org/drawingml/2006/table">
            <a:tbl>
              <a:tblPr/>
              <a:tblGrid>
                <a:gridCol w="1168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Privatentn. Bank</a:t>
                      </a:r>
                    </a:p>
                  </a:txBody>
                  <a:tcPr marL="12701" marR="12701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 </a:t>
                      </a:r>
                    </a:p>
                  </a:txBody>
                  <a:tcPr marL="12701" marR="12701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1" marR="12701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1" marR="12701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elle 30">
            <a:extLst>
              <a:ext uri="{FF2B5EF4-FFF2-40B4-BE49-F238E27FC236}">
                <a16:creationId xmlns:a16="http://schemas.microsoft.com/office/drawing/2014/main" id="{D3D21CA0-4BDE-6F4B-1D80-09949155B58C}"/>
              </a:ext>
            </a:extLst>
          </p:cNvPr>
          <p:cNvGraphicFramePr>
            <a:graphicFrameLocks noGrp="1"/>
          </p:cNvGraphicFramePr>
          <p:nvPr/>
        </p:nvGraphicFramePr>
        <p:xfrm>
          <a:off x="5940425" y="5600700"/>
          <a:ext cx="3168650" cy="1905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Habenzinsen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Bank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 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8 Zinserträge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" name="Textfeld 66">
            <a:extLst>
              <a:ext uri="{FF2B5EF4-FFF2-40B4-BE49-F238E27FC236}">
                <a16:creationId xmlns:a16="http://schemas.microsoft.com/office/drawing/2014/main" id="{94E5F423-BC06-BB82-CA60-011330672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0150" y="5672138"/>
            <a:ext cx="322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Wingdings" pitchFamily="2" charset="2"/>
                <a:sym typeface="Wingdings" pitchFamily="2" charset="2"/>
              </a:rPr>
              <a:t></a:t>
            </a:r>
            <a:endParaRPr lang="de-DE" altLang="de-DE" sz="1200"/>
          </a:p>
        </p:txBody>
      </p:sp>
      <p:graphicFrame>
        <p:nvGraphicFramePr>
          <p:cNvPr id="51" name="Tabelle 50">
            <a:extLst>
              <a:ext uri="{FF2B5EF4-FFF2-40B4-BE49-F238E27FC236}">
                <a16:creationId xmlns:a16="http://schemas.microsoft.com/office/drawing/2014/main" id="{8BF7125E-20AA-08F2-5E9F-0A2AB82C4ACC}"/>
              </a:ext>
            </a:extLst>
          </p:cNvPr>
          <p:cNvGraphicFramePr>
            <a:graphicFrameLocks noGrp="1"/>
          </p:cNvGraphicFramePr>
          <p:nvPr/>
        </p:nvGraphicFramePr>
        <p:xfrm>
          <a:off x="5975350" y="5876925"/>
          <a:ext cx="3168650" cy="385914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3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Provisionserträge</a:t>
                      </a:r>
                    </a:p>
                  </a:txBody>
                  <a:tcPr marL="12700" marR="12700" marT="1269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Bank</a:t>
                      </a:r>
                    </a:p>
                  </a:txBody>
                  <a:tcPr marL="12700" marR="12700" marT="1269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12700" marR="12700" marT="1269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4 Provis.ertr.</a:t>
                      </a:r>
                    </a:p>
                  </a:txBody>
                  <a:tcPr marL="12700" marR="12700" marT="1269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4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12700" marR="12700" marT="1269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12700" marR="12700" marT="1269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12700" marR="12700" marT="1269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 UST</a:t>
                      </a:r>
                    </a:p>
                  </a:txBody>
                  <a:tcPr marL="12700" marR="12700" marT="1269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3" name="Tabelle 52">
            <a:extLst>
              <a:ext uri="{FF2B5EF4-FFF2-40B4-BE49-F238E27FC236}">
                <a16:creationId xmlns:a16="http://schemas.microsoft.com/office/drawing/2014/main" id="{9D732F8B-35A5-DEC3-9398-DE03CAA9F4F1}"/>
              </a:ext>
            </a:extLst>
          </p:cNvPr>
          <p:cNvGraphicFramePr>
            <a:graphicFrameLocks noGrp="1"/>
          </p:cNvGraphicFramePr>
          <p:nvPr/>
        </p:nvGraphicFramePr>
        <p:xfrm>
          <a:off x="2484438" y="6319838"/>
          <a:ext cx="2951162" cy="381000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Kauf Betriebs- und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0 BGA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Bank, 330..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Geschäftsausstt.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Vost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de-DE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" name="Textfeld 69">
            <a:extLst>
              <a:ext uri="{FF2B5EF4-FFF2-40B4-BE49-F238E27FC236}">
                <a16:creationId xmlns:a16="http://schemas.microsoft.com/office/drawing/2014/main" id="{184C4B83-534D-B381-D3D2-FF055B4C7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6248400"/>
            <a:ext cx="284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Webdings" pitchFamily="2" charset="2"/>
                <a:sym typeface="Webdings" pitchFamily="2" charset="2"/>
              </a:rPr>
              <a:t>Θ</a:t>
            </a:r>
            <a:endParaRPr lang="de-DE" altLang="de-DE" sz="1000"/>
          </a:p>
        </p:txBody>
      </p:sp>
      <p:graphicFrame>
        <p:nvGraphicFramePr>
          <p:cNvPr id="55" name="Tabelle 54">
            <a:extLst>
              <a:ext uri="{FF2B5EF4-FFF2-40B4-BE49-F238E27FC236}">
                <a16:creationId xmlns:a16="http://schemas.microsoft.com/office/drawing/2014/main" id="{9FB900AA-AADD-29D5-7606-ACF84A3414B5}"/>
              </a:ext>
            </a:extLst>
          </p:cNvPr>
          <p:cNvGraphicFramePr>
            <a:graphicFrameLocks noGrp="1"/>
          </p:cNvGraphicFramePr>
          <p:nvPr/>
        </p:nvGraphicFramePr>
        <p:xfrm>
          <a:off x="5940425" y="6319838"/>
          <a:ext cx="3168650" cy="190500"/>
        </p:xfrm>
        <a:graphic>
          <a:graphicData uri="http://schemas.openxmlformats.org/drawingml/2006/table">
            <a:tbl>
              <a:tblPr/>
              <a:tblGrid>
                <a:gridCol w="1168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Darlehnesaufnahme</a:t>
                      </a:r>
                    </a:p>
                  </a:txBody>
                  <a:tcPr marL="12701" marR="12701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1" marR="12701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1" marR="12701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Darlehen</a:t>
                      </a:r>
                    </a:p>
                  </a:txBody>
                  <a:tcPr marL="12701" marR="12701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elle 62">
            <a:extLst>
              <a:ext uri="{FF2B5EF4-FFF2-40B4-BE49-F238E27FC236}">
                <a16:creationId xmlns:a16="http://schemas.microsoft.com/office/drawing/2014/main" id="{6160DE2B-25EE-AC67-2D8C-C6737700546F}"/>
              </a:ext>
            </a:extLst>
          </p:cNvPr>
          <p:cNvGraphicFramePr>
            <a:graphicFrameLocks noGrp="1"/>
          </p:cNvGraphicFramePr>
          <p:nvPr/>
        </p:nvGraphicFramePr>
        <p:xfrm>
          <a:off x="5940425" y="6608763"/>
          <a:ext cx="3168650" cy="190500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Darlehensrückzahlung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3 Darlehen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/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2 Bank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Textfeld 71">
            <a:extLst>
              <a:ext uri="{FF2B5EF4-FFF2-40B4-BE49-F238E27FC236}">
                <a16:creationId xmlns:a16="http://schemas.microsoft.com/office/drawing/2014/main" id="{2F1F4ED1-257B-FEF9-0576-5B2BCF2F3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0150" y="6391275"/>
            <a:ext cx="2841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Webdings" pitchFamily="2" charset="2"/>
                <a:sym typeface="Webdings" pitchFamily="2" charset="2"/>
              </a:rPr>
              <a:t>Θ</a:t>
            </a:r>
            <a:endParaRPr lang="de-DE" altLang="de-DE" sz="1000"/>
          </a:p>
        </p:txBody>
      </p:sp>
      <p:sp>
        <p:nvSpPr>
          <p:cNvPr id="26850" name="Textfeld 70">
            <a:extLst>
              <a:ext uri="{FF2B5EF4-FFF2-40B4-BE49-F238E27FC236}">
                <a16:creationId xmlns:a16="http://schemas.microsoft.com/office/drawing/2014/main" id="{6063FF4A-0F41-6DCB-36D1-8C78CA6C7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65725"/>
            <a:ext cx="11874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Überweisung Zahllast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Abbuchung Energieaufwand, von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 Zinsaufwand (Kredit) 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 Versicherungsaufwand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Kauf von Anlagevermögen</a:t>
            </a:r>
          </a:p>
        </p:txBody>
      </p:sp>
      <p:graphicFrame>
        <p:nvGraphicFramePr>
          <p:cNvPr id="73" name="Tabelle 72">
            <a:extLst>
              <a:ext uri="{FF2B5EF4-FFF2-40B4-BE49-F238E27FC236}">
                <a16:creationId xmlns:a16="http://schemas.microsoft.com/office/drawing/2014/main" id="{E55C06D5-EBCD-5D19-74C4-688D0B28B5F3}"/>
              </a:ext>
            </a:extLst>
          </p:cNvPr>
          <p:cNvGraphicFramePr>
            <a:graphicFrameLocks noGrp="1"/>
          </p:cNvGraphicFramePr>
          <p:nvPr/>
        </p:nvGraphicFramePr>
        <p:xfrm>
          <a:off x="2484438" y="5816600"/>
          <a:ext cx="2951161" cy="190500"/>
        </p:xfrm>
        <a:graphic>
          <a:graphicData uri="http://schemas.openxmlformats.org/drawingml/2006/table">
            <a:tbl>
              <a:tblPr/>
              <a:tblGrid>
                <a:gridCol w="1088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Abbuchg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Zinsaufw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695" marR="12695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Zins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.saufw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695" marR="1269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695" marR="12695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695" marR="12695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7A7E4E6C-3FE9-404F-D31C-FF0EE83D5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1700213"/>
            <a:ext cx="1368425" cy="649287"/>
          </a:xfrm>
          <a:prstGeom prst="ellipse">
            <a:avLst/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26861" name="Textfeld 73">
            <a:extLst>
              <a:ext uri="{FF2B5EF4-FFF2-40B4-BE49-F238E27FC236}">
                <a16:creationId xmlns:a16="http://schemas.microsoft.com/office/drawing/2014/main" id="{DCC4FA2F-A04A-590E-FCB7-B1662BF89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157788"/>
            <a:ext cx="129698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Privateinlage bar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Privatentnahme von der Bank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Zinserträge (Habenzinsen für Guthaben)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Provistionserträge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Aufnahme und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800"/>
              <a:t>Rückzahlung Darlehen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6" grpId="0" animBg="1"/>
      <p:bldP spid="27" grpId="0" animBg="1"/>
      <p:bldP spid="29" grpId="0" animBg="1"/>
      <p:bldP spid="30" grpId="0" animBg="1"/>
      <p:bldP spid="14" grpId="0" animBg="1"/>
      <p:bldP spid="44" grpId="0" animBg="1"/>
      <p:bldP spid="45" grpId="0"/>
      <p:bldP spid="46" grpId="0"/>
      <p:bldP spid="47" grpId="0"/>
      <p:bldP spid="59" grpId="0" animBg="1"/>
      <p:bldP spid="66" grpId="0" animBg="1"/>
      <p:bldP spid="58" grpId="0" animBg="1"/>
      <p:bldP spid="60" grpId="0"/>
      <p:bldP spid="62" grpId="0"/>
      <p:bldP spid="67" grpId="0"/>
      <p:bldP spid="70" grpId="0"/>
      <p:bldP spid="72" grpId="0"/>
      <p:bldP spid="3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Macintosh PowerPoint</Application>
  <PresentationFormat>Bildschirmpräsentation (4:3)</PresentationFormat>
  <Paragraphs>161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8</cp:revision>
  <dcterms:created xsi:type="dcterms:W3CDTF">2018-09-02T10:46:07Z</dcterms:created>
  <dcterms:modified xsi:type="dcterms:W3CDTF">2022-08-27T10:38:50Z</dcterms:modified>
</cp:coreProperties>
</file>