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6" r:id="rId5"/>
    <p:sldId id="265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0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90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5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72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05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29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61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79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56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0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B0058-8094-DC40-9337-278955F330E5}" type="datetimeFigureOut">
              <a:rPr lang="de-DE" smtClean="0"/>
              <a:t>12.10.22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EC66-3256-F54D-84CD-1068F51C8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23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Einführung in RWCO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4HKB</a:t>
            </a:r>
          </a:p>
          <a:p>
            <a:r>
              <a:rPr lang="de-DE" dirty="0"/>
              <a:t>2013 / 14</a:t>
            </a:r>
          </a:p>
          <a:p>
            <a:r>
              <a:rPr lang="de-DE" dirty="0"/>
              <a:t>W. Holzheu</a:t>
            </a:r>
          </a:p>
        </p:txBody>
      </p:sp>
    </p:spTree>
    <p:extLst>
      <p:ext uri="{BB962C8B-B14F-4D97-AF65-F5344CB8AC3E}">
        <p14:creationId xmlns:p14="http://schemas.microsoft.com/office/powerpoint/2010/main" val="18074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4 Grundfragen im Rechnungswesen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89" y="1600200"/>
            <a:ext cx="86868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Wie reich ist mein Unternehmen?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Macht mein Unternehmen Gewinne oder Verluste?</a:t>
            </a:r>
          </a:p>
          <a:p>
            <a:pPr marL="0" indent="0">
              <a:buNone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Wie viel soll ich für meine Produkte und Leistungen verlangen?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Komme ich mit meinen Zahlungsmitteln aus</a:t>
            </a:r>
          </a:p>
        </p:txBody>
      </p:sp>
    </p:spTree>
    <p:extLst>
      <p:ext uri="{BB962C8B-B14F-4D97-AF65-F5344CB8AC3E}">
        <p14:creationId xmlns:p14="http://schemas.microsoft.com/office/powerpoint/2010/main" val="246065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6766"/>
          </a:xfrm>
        </p:spPr>
        <p:txBody>
          <a:bodyPr>
            <a:normAutofit/>
          </a:bodyPr>
          <a:lstStyle/>
          <a:p>
            <a:r>
              <a:rPr lang="de-DE" sz="2800" dirty="0"/>
              <a:t>Rechnungswesen Überblick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2" y="1741393"/>
            <a:ext cx="4336929" cy="118046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9" y="3134075"/>
            <a:ext cx="629783" cy="600716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89" y="5732951"/>
            <a:ext cx="2371701" cy="929568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417" y="2135181"/>
            <a:ext cx="3784583" cy="2217149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417" y="4700406"/>
            <a:ext cx="3784583" cy="1356278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89" y="4663555"/>
            <a:ext cx="1841876" cy="71499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026" y="4652203"/>
            <a:ext cx="1841877" cy="71499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854160" y="1337147"/>
            <a:ext cx="2176799" cy="574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Frage 1:  Wie reich ist mein Unternehmen?</a:t>
            </a:r>
          </a:p>
          <a:p>
            <a:pPr algn="ctr"/>
            <a:r>
              <a:rPr lang="de-DE" sz="1200" dirty="0"/>
              <a:t>Eigenkapital</a:t>
            </a:r>
          </a:p>
        </p:txBody>
      </p:sp>
      <p:sp>
        <p:nvSpPr>
          <p:cNvPr id="18" name="Rechteck 17"/>
          <p:cNvSpPr/>
          <p:nvPr/>
        </p:nvSpPr>
        <p:spPr>
          <a:xfrm>
            <a:off x="1068738" y="3921353"/>
            <a:ext cx="3962221" cy="639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/>
              <a:t>Frage 2: Macht mein Unternehmen Gewinne oder Verluste?</a:t>
            </a:r>
          </a:p>
          <a:p>
            <a:r>
              <a:rPr lang="de-DE" sz="1200" dirty="0"/>
              <a:t>Eigenkapitalveränderung (indirekt)</a:t>
            </a:r>
          </a:p>
          <a:p>
            <a:r>
              <a:rPr lang="de-DE" sz="1200" dirty="0"/>
              <a:t>oder GUV (direkt)</a:t>
            </a:r>
          </a:p>
        </p:txBody>
      </p:sp>
      <p:sp>
        <p:nvSpPr>
          <p:cNvPr id="19" name="Rechteck 18"/>
          <p:cNvSpPr/>
          <p:nvPr/>
        </p:nvSpPr>
        <p:spPr>
          <a:xfrm>
            <a:off x="6090695" y="1337147"/>
            <a:ext cx="2817373" cy="4487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Frage 3: Welche Preise soll ich verlangen?</a:t>
            </a:r>
          </a:p>
          <a:p>
            <a:pPr algn="ctr"/>
            <a:r>
              <a:rPr lang="de-DE" sz="1200" dirty="0"/>
              <a:t>Voll- </a:t>
            </a:r>
            <a:r>
              <a:rPr lang="de-DE" sz="1200" dirty="0" err="1"/>
              <a:t>od</a:t>
            </a:r>
            <a:r>
              <a:rPr lang="de-DE" sz="1200" dirty="0"/>
              <a:t> Teil KORE</a:t>
            </a:r>
          </a:p>
        </p:txBody>
      </p:sp>
      <p:sp>
        <p:nvSpPr>
          <p:cNvPr id="20" name="Rechteck 19"/>
          <p:cNvSpPr/>
          <p:nvPr/>
        </p:nvSpPr>
        <p:spPr>
          <a:xfrm>
            <a:off x="5683175" y="6377328"/>
            <a:ext cx="3460826" cy="4806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Frage 4: Komme ich mit meinen Zahlungsmitteln aus? BVW 5. Klasse: Finanzplan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54006" y="958334"/>
            <a:ext cx="475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Externes RW (Eigentümer, Kreditgeber , Staat,...)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090695" y="958334"/>
            <a:ext cx="281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Internes RW (Unternehmer)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5221362" y="1337146"/>
            <a:ext cx="0" cy="52082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Bild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9943" y="5732951"/>
            <a:ext cx="1401971" cy="9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8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rz 3"/>
          <p:cNvSpPr/>
          <p:nvPr/>
        </p:nvSpPr>
        <p:spPr>
          <a:xfrm>
            <a:off x="3323217" y="2879637"/>
            <a:ext cx="1496234" cy="1182034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RWCO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7" y="311053"/>
            <a:ext cx="2308513" cy="896132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9" y="3801389"/>
            <a:ext cx="1694955" cy="66432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67" y="1330233"/>
            <a:ext cx="2308513" cy="86048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85167" y="2539764"/>
            <a:ext cx="24448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Betriebsvermögensvergleich</a:t>
            </a:r>
          </a:p>
          <a:p>
            <a:r>
              <a:rPr lang="de-DE" sz="1000" dirty="0"/>
              <a:t>(</a:t>
            </a:r>
            <a:r>
              <a:rPr lang="de-DE" sz="1000" dirty="0" err="1"/>
              <a:t>Eigenkapitalvgl</a:t>
            </a:r>
            <a:r>
              <a:rPr lang="de-DE" sz="1000" dirty="0"/>
              <a:t>. = </a:t>
            </a:r>
            <a:r>
              <a:rPr lang="de-DE" sz="1000" dirty="0" err="1"/>
              <a:t>indir</a:t>
            </a:r>
            <a:r>
              <a:rPr lang="de-DE" sz="1000" dirty="0"/>
              <a:t>. Gewinnermittlung)</a:t>
            </a:r>
          </a:p>
          <a:p>
            <a:r>
              <a:rPr lang="de-DE" sz="1000" dirty="0"/>
              <a:t>      EK 2012</a:t>
            </a:r>
          </a:p>
          <a:p>
            <a:pPr marL="171450" indent="-171450">
              <a:buFontTx/>
              <a:buChar char="-"/>
            </a:pPr>
            <a:r>
              <a:rPr lang="de-DE" sz="1000" u="sng" dirty="0"/>
              <a:t>EK 2011</a:t>
            </a:r>
          </a:p>
          <a:p>
            <a:r>
              <a:rPr lang="de-DE" sz="1000" dirty="0"/>
              <a:t>= Gewinn/Verlust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5167" y="4592669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/>
              <a:t>Direkte Gewinnermittlung</a:t>
            </a:r>
          </a:p>
          <a:p>
            <a:r>
              <a:rPr lang="de-DE" sz="1000" dirty="0"/>
              <a:t>      Erträge</a:t>
            </a:r>
          </a:p>
          <a:p>
            <a:pPr marL="171450" indent="-171450">
              <a:buFontTx/>
              <a:buChar char="-"/>
            </a:pPr>
            <a:r>
              <a:rPr lang="de-DE" sz="1000" dirty="0"/>
              <a:t>A</a:t>
            </a:r>
            <a:r>
              <a:rPr lang="de-DE" sz="1000" u="sng" dirty="0"/>
              <a:t>ufwände</a:t>
            </a:r>
          </a:p>
          <a:p>
            <a:r>
              <a:rPr lang="de-DE" sz="1000" dirty="0"/>
              <a:t>= Gewinn/Verlust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94" y="4946612"/>
            <a:ext cx="1739298" cy="84664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192" y="4895398"/>
            <a:ext cx="1920823" cy="89785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894" y="5823297"/>
            <a:ext cx="2550646" cy="47197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94" y="6446781"/>
            <a:ext cx="2852285" cy="411219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4944" y="74219"/>
            <a:ext cx="1224507" cy="124367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819451" y="185280"/>
            <a:ext cx="3962618" cy="101566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sz="1000" dirty="0"/>
              <a:t>AR = Ausgangsrechnung die nicht </a:t>
            </a:r>
            <a:r>
              <a:rPr lang="de-DE" sz="1000" dirty="0" err="1"/>
              <a:t>gl</a:t>
            </a:r>
            <a:r>
              <a:rPr lang="de-DE" sz="1000" dirty="0"/>
              <a:t>. bezahlt wird</a:t>
            </a:r>
          </a:p>
          <a:p>
            <a:r>
              <a:rPr lang="de-DE" sz="1000" dirty="0"/>
              <a:t>ER = Eingangsrechnung, die nicht </a:t>
            </a:r>
            <a:r>
              <a:rPr lang="de-DE" sz="1000" dirty="0" err="1"/>
              <a:t>gl</a:t>
            </a:r>
            <a:r>
              <a:rPr lang="de-DE" sz="1000" dirty="0"/>
              <a:t>. bezahlt wird</a:t>
            </a:r>
          </a:p>
          <a:p>
            <a:r>
              <a:rPr lang="de-DE" sz="1000" dirty="0"/>
              <a:t>B = Bank</a:t>
            </a:r>
          </a:p>
          <a:p>
            <a:r>
              <a:rPr lang="de-DE" sz="1000" dirty="0"/>
              <a:t>K = Kassa</a:t>
            </a:r>
          </a:p>
          <a:p>
            <a:r>
              <a:rPr lang="de-DE" sz="1000" dirty="0"/>
              <a:t>S = Sonstige (AR,ER mit Karten, Gutschriften für Rücksendungen, </a:t>
            </a:r>
            <a:r>
              <a:rPr lang="de-DE" sz="1000" dirty="0" err="1"/>
              <a:t>Rab</a:t>
            </a:r>
            <a:r>
              <a:rPr lang="de-DE" sz="1000" dirty="0"/>
              <a:t>.,...)</a:t>
            </a:r>
          </a:p>
          <a:p>
            <a:r>
              <a:rPr lang="de-DE" sz="1000" b="1" dirty="0"/>
              <a:t>Grundsatz: keine Buchung ohne Beleg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140714" y="2032368"/>
            <a:ext cx="3847878" cy="76944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UST &gt; ZL ans Finanzamt alle 15. für den vorletzten Monat</a:t>
            </a:r>
          </a:p>
          <a:p>
            <a:r>
              <a:rPr lang="de-DE" sz="800" dirty="0"/>
              <a:t>Nicht steuerbar</a:t>
            </a:r>
          </a:p>
          <a:p>
            <a:r>
              <a:rPr lang="de-DE" sz="800" dirty="0"/>
              <a:t>	steuerbar (</a:t>
            </a:r>
            <a:r>
              <a:rPr lang="de-DE" sz="800" dirty="0" err="1"/>
              <a:t>L+L,Unternehmer</a:t>
            </a:r>
            <a:r>
              <a:rPr lang="de-DE" sz="800" dirty="0"/>
              <a:t>, Inland, Betrieb, Entgelt, + Eigenverb., + Import) </a:t>
            </a:r>
          </a:p>
          <a:p>
            <a:r>
              <a:rPr lang="de-DE" sz="800" dirty="0"/>
              <a:t>		steuerfrei (Export, Banken, Versicherungen, Gesundheit,...)</a:t>
            </a:r>
          </a:p>
          <a:p>
            <a:r>
              <a:rPr lang="de-DE" sz="800" dirty="0"/>
              <a:t>			steuerpflichtig (Rest: 20%, 10% (</a:t>
            </a:r>
            <a:r>
              <a:rPr lang="de-DE" sz="800" dirty="0" err="1"/>
              <a:t>notw</a:t>
            </a:r>
            <a:r>
              <a:rPr lang="de-DE" sz="800" dirty="0"/>
              <a:t>), 12%, 19%)</a:t>
            </a:r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4192" y="2871927"/>
            <a:ext cx="1889152" cy="799702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2630004" y="1207185"/>
            <a:ext cx="693213" cy="21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1)Bilanz</a:t>
            </a:r>
          </a:p>
        </p:txBody>
      </p:sp>
      <p:sp>
        <p:nvSpPr>
          <p:cNvPr id="25" name="Rechteck 24"/>
          <p:cNvSpPr/>
          <p:nvPr/>
        </p:nvSpPr>
        <p:spPr>
          <a:xfrm>
            <a:off x="436118" y="3619100"/>
            <a:ext cx="2057562" cy="182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2) </a:t>
            </a:r>
            <a:r>
              <a:rPr lang="de-DE" sz="1000" dirty="0" err="1"/>
              <a:t>GuV</a:t>
            </a:r>
            <a:r>
              <a:rPr lang="de-DE" sz="1000" dirty="0"/>
              <a:t> / Gewinnermittlungsarten</a:t>
            </a:r>
          </a:p>
        </p:txBody>
      </p:sp>
      <p:sp>
        <p:nvSpPr>
          <p:cNvPr id="27" name="Rechteck 26"/>
          <p:cNvSpPr/>
          <p:nvPr/>
        </p:nvSpPr>
        <p:spPr>
          <a:xfrm>
            <a:off x="5055098" y="59507"/>
            <a:ext cx="753213" cy="125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6) Belege</a:t>
            </a:r>
          </a:p>
        </p:txBody>
      </p:sp>
      <p:sp>
        <p:nvSpPr>
          <p:cNvPr id="28" name="Rechteck 27"/>
          <p:cNvSpPr/>
          <p:nvPr/>
        </p:nvSpPr>
        <p:spPr>
          <a:xfrm>
            <a:off x="2761889" y="4641116"/>
            <a:ext cx="2057562" cy="182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3) Bilanz Konto Buchungsregeln</a:t>
            </a:r>
          </a:p>
        </p:txBody>
      </p:sp>
      <p:sp>
        <p:nvSpPr>
          <p:cNvPr id="29" name="Rechteck 28"/>
          <p:cNvSpPr/>
          <p:nvPr/>
        </p:nvSpPr>
        <p:spPr>
          <a:xfrm>
            <a:off x="5331408" y="1796336"/>
            <a:ext cx="1093596" cy="125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5) Umsatzsteuer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6418" y="4221545"/>
            <a:ext cx="2865358" cy="839141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5808310" y="3988116"/>
            <a:ext cx="2795033" cy="147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4) Kontenabschluss: Waren, Privat, Buchungssatz</a:t>
            </a:r>
          </a:p>
        </p:txBody>
      </p:sp>
    </p:spTree>
    <p:extLst>
      <p:ext uri="{BB962C8B-B14F-4D97-AF65-F5344CB8AC3E}">
        <p14:creationId xmlns:p14="http://schemas.microsoft.com/office/powerpoint/2010/main" val="313285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7664"/>
          </a:xfrm>
        </p:spPr>
        <p:txBody>
          <a:bodyPr>
            <a:normAutofit/>
          </a:bodyPr>
          <a:lstStyle/>
          <a:p>
            <a:r>
              <a:rPr lang="de-DE" sz="2800" dirty="0"/>
              <a:t>Bilanz und Gewinn- und Verlustrechnung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0943"/>
            <a:ext cx="7456977" cy="202971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75" y="2041502"/>
            <a:ext cx="1115988" cy="1064481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76" y="4088325"/>
            <a:ext cx="5072181" cy="198799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450981" y="1440943"/>
            <a:ext cx="3495403" cy="3069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Zeitpunkt (z.B. zum 31.12. = Foto)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03381" y="3934845"/>
            <a:ext cx="3745352" cy="3069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Zeitraum (z.B. von 1.1.-31.12. = Film)</a:t>
            </a:r>
          </a:p>
        </p:txBody>
      </p:sp>
    </p:spTree>
    <p:extLst>
      <p:ext uri="{BB962C8B-B14F-4D97-AF65-F5344CB8AC3E}">
        <p14:creationId xmlns:p14="http://schemas.microsoft.com/office/powerpoint/2010/main" val="39110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143"/>
          </a:xfrm>
        </p:spPr>
        <p:txBody>
          <a:bodyPr>
            <a:normAutofit/>
          </a:bodyPr>
          <a:lstStyle/>
          <a:p>
            <a:r>
              <a:rPr lang="de-DE" sz="2800" dirty="0"/>
              <a:t>Bilanz, Geschäftsfall, Konto, Buchungsregeln</a:t>
            </a: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0" y="528143"/>
            <a:ext cx="8879355" cy="205862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0" y="2797514"/>
            <a:ext cx="7825047" cy="1782408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541" y="3831547"/>
            <a:ext cx="1334366" cy="748375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60" y="4825490"/>
            <a:ext cx="8558088" cy="185646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73422" y="925375"/>
            <a:ext cx="4086353" cy="3949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Konten gibt es, damit man nicht nach jedem Geschäftsfall einen neue Bilanz machen muss.</a:t>
            </a:r>
          </a:p>
        </p:txBody>
      </p:sp>
    </p:spTree>
    <p:extLst>
      <p:ext uri="{BB962C8B-B14F-4D97-AF65-F5344CB8AC3E}">
        <p14:creationId xmlns:p14="http://schemas.microsoft.com/office/powerpoint/2010/main" val="9934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3293"/>
          </a:xfrm>
        </p:spPr>
        <p:txBody>
          <a:bodyPr>
            <a:normAutofit/>
          </a:bodyPr>
          <a:lstStyle/>
          <a:p>
            <a:r>
              <a:rPr lang="de-DE" sz="2800" dirty="0"/>
              <a:t>Umsatzsteuer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2" y="4370030"/>
            <a:ext cx="3415035" cy="1751052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12" y="2018002"/>
            <a:ext cx="5080287" cy="4608348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6" y="1695654"/>
            <a:ext cx="3496691" cy="267437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816" y="6304002"/>
            <a:ext cx="16923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 VOST immer in Verbindung</a:t>
            </a:r>
          </a:p>
          <a:p>
            <a:r>
              <a:rPr lang="de-DE" sz="1000" dirty="0"/>
              <a:t>mit Kontenklassen:</a:t>
            </a:r>
          </a:p>
          <a:p>
            <a:r>
              <a:rPr lang="de-DE" sz="1000" dirty="0"/>
              <a:t>0, 1, 5, 7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194587" y="6304002"/>
            <a:ext cx="1616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 UST immer in Verbindung</a:t>
            </a:r>
          </a:p>
          <a:p>
            <a:r>
              <a:rPr lang="de-DE" sz="1000" dirty="0"/>
              <a:t>mit Kontenklasse</a:t>
            </a:r>
          </a:p>
          <a:p>
            <a:r>
              <a:rPr lang="de-DE" sz="1000" dirty="0"/>
              <a:t>4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1816" y="599554"/>
            <a:ext cx="881523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100" dirty="0"/>
              <a:t>eine der wichtigsten Steuern für den Staat (in Österreich </a:t>
            </a:r>
            <a:r>
              <a:rPr lang="de-DE" sz="1100" dirty="0" err="1"/>
              <a:t>jährl</a:t>
            </a:r>
            <a:r>
              <a:rPr lang="de-DE" sz="1100" dirty="0"/>
              <a:t>. Aufkommen 20-25 </a:t>
            </a:r>
            <a:r>
              <a:rPr lang="de-DE" sz="1100" dirty="0" err="1"/>
              <a:t>Mrd</a:t>
            </a:r>
            <a:r>
              <a:rPr lang="de-DE" sz="1100" dirty="0"/>
              <a:t> €)</a:t>
            </a:r>
          </a:p>
          <a:p>
            <a:pPr marL="171450" indent="-171450">
              <a:buFont typeface="Arial"/>
              <a:buChar char="•"/>
            </a:pPr>
            <a:r>
              <a:rPr lang="de-DE" sz="1100" dirty="0"/>
              <a:t>Ist für Unternehmen i.d.R. ein Durchlaufposten und wird vom Letztverbraucher bezahlt</a:t>
            </a:r>
          </a:p>
          <a:p>
            <a:pPr marL="171450" indent="-171450">
              <a:buFont typeface="Arial"/>
              <a:buChar char="•"/>
            </a:pPr>
            <a:r>
              <a:rPr lang="de-DE" sz="1100" dirty="0"/>
              <a:t>Technik: All-Phasen-Umsatz(Mehrwert-)Steuer mit Vorsteuerabzug</a:t>
            </a:r>
          </a:p>
          <a:p>
            <a:pPr marL="171450" indent="-171450">
              <a:buFont typeface="Arial"/>
              <a:buChar char="•"/>
            </a:pPr>
            <a:r>
              <a:rPr lang="de-DE" sz="1100" dirty="0" err="1"/>
              <a:t>d.hl</a:t>
            </a:r>
            <a:r>
              <a:rPr lang="de-DE" sz="1100" dirty="0"/>
              <a:t>. Unternehmer heben die Umsatzsteuer mit dem Entgelt ein – führen diese aber </a:t>
            </a:r>
            <a:r>
              <a:rPr lang="de-DE" sz="1100" dirty="0" err="1"/>
              <a:t>monatl</a:t>
            </a:r>
            <a:r>
              <a:rPr lang="de-DE" sz="1100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sz="1100" dirty="0"/>
              <a:t>an den Staat ab, können sich aber die ihnen in Rechnung gestellte Vorsteuer abziehen, der Letztverbraucher bezahlt die UST mit dem Bruttoentgelt.</a:t>
            </a:r>
          </a:p>
        </p:txBody>
      </p:sp>
    </p:spTree>
    <p:extLst>
      <p:ext uri="{BB962C8B-B14F-4D97-AF65-F5344CB8AC3E}">
        <p14:creationId xmlns:p14="http://schemas.microsoft.com/office/powerpoint/2010/main" val="24983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477" y="0"/>
            <a:ext cx="8872789" cy="679041"/>
          </a:xfrm>
        </p:spPr>
        <p:txBody>
          <a:bodyPr>
            <a:normAutofit/>
          </a:bodyPr>
          <a:lstStyle/>
          <a:p>
            <a:r>
              <a:rPr lang="de-DE" sz="2800" dirty="0"/>
              <a:t>Hauptbuch (Kreislaufbeispiel)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377"/>
            <a:ext cx="3683434" cy="562628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34" y="1799397"/>
            <a:ext cx="5460566" cy="42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Macintosh PowerPoint</Application>
  <PresentationFormat>Bildschirmpräsentation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Office-Design</vt:lpstr>
      <vt:lpstr>Einführung in RWCO</vt:lpstr>
      <vt:lpstr>4 Grundfragen im Rechnungswesen</vt:lpstr>
      <vt:lpstr>Rechnungswesen Überblick</vt:lpstr>
      <vt:lpstr>PowerPoint-Präsentation</vt:lpstr>
      <vt:lpstr>Bilanz und Gewinn- und Verlustrechnung</vt:lpstr>
      <vt:lpstr>Bilanz, Geschäftsfall, Konto, Buchungsregeln</vt:lpstr>
      <vt:lpstr>Umsatzsteuer</vt:lpstr>
      <vt:lpstr>Hauptbuch (Kreislaufbeispiel)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30</cp:revision>
  <dcterms:created xsi:type="dcterms:W3CDTF">2013-05-12T10:31:28Z</dcterms:created>
  <dcterms:modified xsi:type="dcterms:W3CDTF">2022-10-12T19:12:36Z</dcterms:modified>
</cp:coreProperties>
</file>