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452" autoAdjust="0"/>
  </p:normalViewPr>
  <p:slideViewPr>
    <p:cSldViewPr>
      <p:cViewPr varScale="1">
        <p:scale>
          <a:sx n="120" d="100"/>
          <a:sy n="120" d="100"/>
        </p:scale>
        <p:origin x="164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17.10.22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529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17.10.22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559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17.10.22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3469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17.10.22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131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17.10.22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7144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17.10.22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285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17.10.22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424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17.10.22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43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17.10.22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655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17.10.22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834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17.10.22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1464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8F121-4547-42BC-AC2A-A146FFF3E2C9}" type="datetimeFigureOut">
              <a:rPr lang="de-AT" smtClean="0"/>
              <a:t>17.10.22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481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4999" y="-686"/>
            <a:ext cx="2540777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00" b="1" dirty="0">
                <a:cs typeface="Chalkduster"/>
              </a:rPr>
              <a:t>Laufende Buchungen (Waren)</a:t>
            </a:r>
          </a:p>
          <a:p>
            <a:r>
              <a:rPr lang="de-DE" sz="1500" dirty="0">
                <a:cs typeface="Chalkduster"/>
              </a:rPr>
              <a:t>Einkauf, Verkauf, etc.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555776" y="-1013"/>
            <a:ext cx="6552728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AT" sz="1000" b="1" dirty="0">
                <a:latin typeface="+mj-lt"/>
              </a:rPr>
              <a:t>Ziele/Kompetenzen: </a:t>
            </a:r>
            <a:r>
              <a:rPr lang="de-AT" sz="1000" dirty="0">
                <a:latin typeface="+mj-lt"/>
              </a:rPr>
              <a:t>Belege erkenn</a:t>
            </a:r>
          </a:p>
          <a:p>
            <a:r>
              <a:rPr lang="de-AT" sz="1000" dirty="0">
                <a:latin typeface="+mj-lt"/>
              </a:rPr>
              <a:t>Buchungssätze bilden können für </a:t>
            </a:r>
            <a:r>
              <a:rPr lang="de-AT" sz="1000" dirty="0" err="1">
                <a:latin typeface="+mj-lt"/>
              </a:rPr>
              <a:t>Eihkauf</a:t>
            </a:r>
            <a:r>
              <a:rPr lang="de-AT" sz="1000" dirty="0">
                <a:latin typeface="+mj-lt"/>
              </a:rPr>
              <a:t>, Verkauf, Bezugskosten (i.d.R. HS Eins) Versandkosten (</a:t>
            </a:r>
            <a:r>
              <a:rPr lang="de-AT" sz="1000" dirty="0" err="1">
                <a:latin typeface="+mj-lt"/>
              </a:rPr>
              <a:t>Ausgangsfr</a:t>
            </a:r>
            <a:r>
              <a:rPr lang="de-AT" sz="1000" dirty="0">
                <a:latin typeface="+mj-lt"/>
              </a:rPr>
              <a:t>.) Retoursendungen, sofortige Rabatte, Nachträgliche Rabatte, Einfacher Rechnungsausgleich,...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79512" y="1412776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/>
              <a:t>2) Lesen der Angabe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619672" y="1484784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a) Wer sind wir: 	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27484" y="4149080"/>
            <a:ext cx="1584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Transport</a:t>
            </a:r>
          </a:p>
          <a:p>
            <a:pPr marL="171450" indent="-171450">
              <a:buFontTx/>
              <a:buChar char="-"/>
            </a:pPr>
            <a:r>
              <a:rPr lang="de-AT" sz="1000" dirty="0" err="1"/>
              <a:t>abh.</a:t>
            </a:r>
            <a:r>
              <a:rPr lang="de-AT" sz="1000" dirty="0"/>
              <a:t> von </a:t>
            </a:r>
          </a:p>
          <a:p>
            <a:pPr marL="171450" indent="-171450">
              <a:buFontTx/>
              <a:buChar char="-"/>
            </a:pPr>
            <a:r>
              <a:rPr lang="de-AT" sz="1000" dirty="0"/>
              <a:t>Lieferklauseln</a:t>
            </a:r>
          </a:p>
        </p:txBody>
      </p:sp>
      <p:graphicFrame>
        <p:nvGraphicFramePr>
          <p:cNvPr id="23" name="Tabel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707134"/>
              </p:ext>
            </p:extLst>
          </p:nvPr>
        </p:nvGraphicFramePr>
        <p:xfrm>
          <a:off x="2339753" y="6093296"/>
          <a:ext cx="2952328" cy="394335"/>
        </p:xfrm>
        <a:graphic>
          <a:graphicData uri="http://schemas.openxmlformats.org/drawingml/2006/table">
            <a:tbl>
              <a:tblPr firstRow="1" bandRow="1"/>
              <a:tblGrid>
                <a:gridCol w="896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6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369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Geringwertige </a:t>
                      </a:r>
                      <a:r>
                        <a:rPr lang="de-AT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Wirtschaftsgüter (1.000,00 </a:t>
                      </a:r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€ netto)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28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GWG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GWG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Bank, 330..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28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A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Vost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5" name="Tabel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354423"/>
              </p:ext>
            </p:extLst>
          </p:nvPr>
        </p:nvGraphicFramePr>
        <p:xfrm>
          <a:off x="2339752" y="6525344"/>
          <a:ext cx="2952329" cy="262890"/>
        </p:xfrm>
        <a:graphic>
          <a:graphicData uri="http://schemas.openxmlformats.org/drawingml/2006/table">
            <a:tbl>
              <a:tblPr firstRow="1" bandRow="1"/>
              <a:tblGrid>
                <a:gridCol w="872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5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961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Steuern (UST Zahllast)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961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UST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 Zahllast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de-AT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Bank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Textfeld 18"/>
          <p:cNvSpPr txBox="1"/>
          <p:nvPr/>
        </p:nvSpPr>
        <p:spPr>
          <a:xfrm>
            <a:off x="1619672" y="17728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b) Beleg :</a:t>
            </a:r>
          </a:p>
          <a:p>
            <a:r>
              <a:rPr lang="de-AT" sz="800" dirty="0"/>
              <a:t>(E, A, K, B, S)</a:t>
            </a:r>
          </a:p>
        </p:txBody>
      </p:sp>
      <p:sp>
        <p:nvSpPr>
          <p:cNvPr id="7" name="Rechteck 6"/>
          <p:cNvSpPr/>
          <p:nvPr/>
        </p:nvSpPr>
        <p:spPr>
          <a:xfrm>
            <a:off x="2699792" y="1988840"/>
            <a:ext cx="1800200" cy="2160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>
                <a:solidFill>
                  <a:srgbClr val="FF0000"/>
                </a:solidFill>
              </a:rPr>
              <a:t>ER, K, </a:t>
            </a:r>
            <a:r>
              <a:rPr lang="de-DE" sz="1000" dirty="0">
                <a:solidFill>
                  <a:schemeClr val="tx1"/>
                </a:solidFill>
              </a:rPr>
              <a:t>ev. B</a:t>
            </a:r>
          </a:p>
        </p:txBody>
      </p:sp>
      <p:sp>
        <p:nvSpPr>
          <p:cNvPr id="21" name="Rechteck 20"/>
          <p:cNvSpPr/>
          <p:nvPr/>
        </p:nvSpPr>
        <p:spPr>
          <a:xfrm>
            <a:off x="6444208" y="1988840"/>
            <a:ext cx="1800200" cy="2160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>
                <a:solidFill>
                  <a:srgbClr val="FF0000"/>
                </a:solidFill>
              </a:rPr>
              <a:t>AR, K</a:t>
            </a:r>
            <a:r>
              <a:rPr lang="de-DE" sz="1000" b="1" dirty="0">
                <a:solidFill>
                  <a:schemeClr val="tx1"/>
                </a:solidFill>
              </a:rPr>
              <a:t>,</a:t>
            </a:r>
            <a:r>
              <a:rPr lang="de-DE" sz="1000" dirty="0">
                <a:solidFill>
                  <a:schemeClr val="tx1"/>
                </a:solidFill>
              </a:rPr>
              <a:t> ev. B</a:t>
            </a:r>
          </a:p>
        </p:txBody>
      </p:sp>
      <p:sp>
        <p:nvSpPr>
          <p:cNvPr id="26" name="Rechteck 25"/>
          <p:cNvSpPr/>
          <p:nvPr/>
        </p:nvSpPr>
        <p:spPr>
          <a:xfrm>
            <a:off x="2699792" y="1700808"/>
            <a:ext cx="1800200" cy="2160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1"/>
                </a:solidFill>
              </a:rPr>
              <a:t>Einkäufer</a:t>
            </a:r>
          </a:p>
        </p:txBody>
      </p:sp>
      <p:sp>
        <p:nvSpPr>
          <p:cNvPr id="27" name="Rechteck 26"/>
          <p:cNvSpPr/>
          <p:nvPr/>
        </p:nvSpPr>
        <p:spPr>
          <a:xfrm>
            <a:off x="6444208" y="1700808"/>
            <a:ext cx="1800200" cy="2160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1"/>
                </a:solidFill>
              </a:rPr>
              <a:t>Verkäufer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1619672" y="2132856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c) Signalwörter</a:t>
            </a:r>
          </a:p>
        </p:txBody>
      </p:sp>
      <p:sp>
        <p:nvSpPr>
          <p:cNvPr id="29" name="Rechteck 28"/>
          <p:cNvSpPr/>
          <p:nvPr/>
        </p:nvSpPr>
        <p:spPr>
          <a:xfrm>
            <a:off x="2699792" y="2276872"/>
            <a:ext cx="1800200" cy="50405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b="1" dirty="0">
                <a:solidFill>
                  <a:srgbClr val="FF0000"/>
                </a:solidFill>
              </a:rPr>
              <a:t>Einkauf</a:t>
            </a:r>
          </a:p>
          <a:p>
            <a:r>
              <a:rPr lang="de-DE" sz="1000" dirty="0">
                <a:solidFill>
                  <a:srgbClr val="FF0000"/>
                </a:solidFill>
              </a:rPr>
              <a:t>Kauf, Einkauf, von Lieferant </a:t>
            </a:r>
          </a:p>
          <a:p>
            <a:r>
              <a:rPr lang="de-DE" sz="1000" dirty="0">
                <a:solidFill>
                  <a:srgbClr val="FF0000"/>
                </a:solidFill>
              </a:rPr>
              <a:t>ER, für Waren</a:t>
            </a:r>
          </a:p>
        </p:txBody>
      </p:sp>
      <p:sp>
        <p:nvSpPr>
          <p:cNvPr id="30" name="Rechteck 29"/>
          <p:cNvSpPr/>
          <p:nvPr/>
        </p:nvSpPr>
        <p:spPr>
          <a:xfrm>
            <a:off x="6444208" y="2276872"/>
            <a:ext cx="1800200" cy="50405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b="1" dirty="0">
                <a:solidFill>
                  <a:srgbClr val="FF0000"/>
                </a:solidFill>
              </a:rPr>
              <a:t>Verkauf</a:t>
            </a:r>
          </a:p>
          <a:p>
            <a:r>
              <a:rPr lang="de-DE" sz="1000" dirty="0">
                <a:solidFill>
                  <a:srgbClr val="FF0000"/>
                </a:solidFill>
              </a:rPr>
              <a:t>Warenverkauf, an Kunde </a:t>
            </a:r>
          </a:p>
          <a:p>
            <a:r>
              <a:rPr lang="de-DE" sz="1000" dirty="0">
                <a:solidFill>
                  <a:srgbClr val="FF0000"/>
                </a:solidFill>
              </a:rPr>
              <a:t>AR,...</a:t>
            </a:r>
          </a:p>
        </p:txBody>
      </p:sp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698374"/>
              </p:ext>
            </p:extLst>
          </p:nvPr>
        </p:nvGraphicFramePr>
        <p:xfrm>
          <a:off x="5940152" y="3068960"/>
          <a:ext cx="2991747" cy="672135"/>
        </p:xfrm>
        <a:graphic>
          <a:graphicData uri="http://schemas.openxmlformats.org/drawingml/2006/table">
            <a:tbl>
              <a:tblPr/>
              <a:tblGrid>
                <a:gridCol w="809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Was wird gebucht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Verkäufer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Verkauf bar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HW Erlöse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Verkauf auf Ziel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200.. Kunde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HW Erlöse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2" name="Tabel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386042"/>
              </p:ext>
            </p:extLst>
          </p:nvPr>
        </p:nvGraphicFramePr>
        <p:xfrm>
          <a:off x="2339752" y="3068960"/>
          <a:ext cx="2952329" cy="672135"/>
        </p:xfrm>
        <a:graphic>
          <a:graphicData uri="http://schemas.openxmlformats.org/drawingml/2006/table">
            <a:tbl>
              <a:tblPr/>
              <a:tblGrid>
                <a:gridCol w="797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5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Was wird gebucht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Einkäufer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Kauf</a:t>
                      </a:r>
                      <a:r>
                        <a:rPr lang="de-AT" sz="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bar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HW Eins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A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Vost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Kauf</a:t>
                      </a:r>
                      <a:r>
                        <a:rPr lang="de-AT" sz="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auf</a:t>
                      </a:r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Ziel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HW Eins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330.. Lieferant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A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Vost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2" name="Tabel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571635"/>
              </p:ext>
            </p:extLst>
          </p:nvPr>
        </p:nvGraphicFramePr>
        <p:xfrm>
          <a:off x="5940152" y="4149080"/>
          <a:ext cx="3013124" cy="271902"/>
        </p:xfrm>
        <a:graphic>
          <a:graphicData uri="http://schemas.openxmlformats.org/drawingml/2006/table">
            <a:tbl>
              <a:tblPr/>
              <a:tblGrid>
                <a:gridCol w="799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7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Versand an Kund.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  <a:r>
                        <a:rPr lang="de-A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Ausgfr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Kassa, 330..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Spedition...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Vost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781643"/>
              </p:ext>
            </p:extLst>
          </p:nvPr>
        </p:nvGraphicFramePr>
        <p:xfrm>
          <a:off x="2339752" y="4149080"/>
          <a:ext cx="2952328" cy="271902"/>
        </p:xfrm>
        <a:graphic>
          <a:graphicData uri="http://schemas.openxmlformats.org/drawingml/2006/table">
            <a:tbl>
              <a:tblPr/>
              <a:tblGrid>
                <a:gridCol w="7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44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373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Bezug</a:t>
                      </a:r>
                      <a:r>
                        <a:rPr lang="de-AT" sz="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vom Lief.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HW Eins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Kassa, 330..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651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Spedition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A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Vost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Tabel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194836"/>
              </p:ext>
            </p:extLst>
          </p:nvPr>
        </p:nvGraphicFramePr>
        <p:xfrm>
          <a:off x="5940152" y="4509120"/>
          <a:ext cx="3024335" cy="144016"/>
        </p:xfrm>
        <a:graphic>
          <a:graphicData uri="http://schemas.openxmlformats.org/drawingml/2006/table">
            <a:tbl>
              <a:tblPr/>
              <a:tblGrid>
                <a:gridCol w="802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Post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Portogebühren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Kassa, 330..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Tabel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632398"/>
              </p:ext>
            </p:extLst>
          </p:nvPr>
        </p:nvGraphicFramePr>
        <p:xfrm>
          <a:off x="2339752" y="4509120"/>
          <a:ext cx="2952328" cy="144016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5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5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Post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HW Eins 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Kassa, 330..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5" name="Textfeld 34"/>
          <p:cNvSpPr txBox="1"/>
          <p:nvPr/>
        </p:nvSpPr>
        <p:spPr>
          <a:xfrm>
            <a:off x="18728" y="3212976"/>
            <a:ext cx="20329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Einkauf (vom L)        Verkauf (an K)</a:t>
            </a: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602483"/>
              </p:ext>
            </p:extLst>
          </p:nvPr>
        </p:nvGraphicFramePr>
        <p:xfrm>
          <a:off x="5940152" y="4869160"/>
          <a:ext cx="3024337" cy="287587"/>
        </p:xfrm>
        <a:graphic>
          <a:graphicData uri="http://schemas.openxmlformats.org/drawingml/2006/table">
            <a:tbl>
              <a:tblPr/>
              <a:tblGrid>
                <a:gridCol w="885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5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8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Warenrücksendung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HW Erlöse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200.. Kunde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vom</a:t>
                      </a:r>
                      <a:r>
                        <a:rPr lang="de-AT" sz="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Kunden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837919"/>
              </p:ext>
            </p:extLst>
          </p:nvPr>
        </p:nvGraphicFramePr>
        <p:xfrm>
          <a:off x="2339752" y="4869160"/>
          <a:ext cx="2952327" cy="271902"/>
        </p:xfrm>
        <a:graphic>
          <a:graphicData uri="http://schemas.openxmlformats.org/drawingml/2006/table">
            <a:tbl>
              <a:tblPr/>
              <a:tblGrid>
                <a:gridCol w="843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Warenrücksendung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330.. Lieferant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HW Eins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an Lieferanten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A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Vost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Textfeld 35"/>
          <p:cNvSpPr txBox="1"/>
          <p:nvPr/>
        </p:nvSpPr>
        <p:spPr>
          <a:xfrm>
            <a:off x="0" y="4653136"/>
            <a:ext cx="2123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err="1"/>
              <a:t>Rücksendgung</a:t>
            </a:r>
            <a:r>
              <a:rPr lang="de-AT" sz="1000" b="1" dirty="0"/>
              <a:t>         an L. /    vom K.</a:t>
            </a:r>
          </a:p>
          <a:p>
            <a:r>
              <a:rPr lang="de-AT" sz="1000" dirty="0"/>
              <a:t>z.B. schadhafte Waren, </a:t>
            </a: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960310"/>
              </p:ext>
            </p:extLst>
          </p:nvPr>
        </p:nvGraphicFramePr>
        <p:xfrm>
          <a:off x="5940152" y="5229200"/>
          <a:ext cx="3024335" cy="271902"/>
        </p:xfrm>
        <a:graphic>
          <a:graphicData uri="http://schemas.openxmlformats.org/drawingml/2006/table">
            <a:tbl>
              <a:tblPr/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8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9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Kundenrabatt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</a:t>
                      </a:r>
                      <a:r>
                        <a:rPr lang="de-AT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Erl.bericht</a:t>
                      </a:r>
                      <a:endParaRPr lang="de-AT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200.. Kunde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7" name="Tabel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62643"/>
              </p:ext>
            </p:extLst>
          </p:nvPr>
        </p:nvGraphicFramePr>
        <p:xfrm>
          <a:off x="2339752" y="5229200"/>
          <a:ext cx="2952327" cy="271902"/>
        </p:xfrm>
        <a:graphic>
          <a:graphicData uri="http://schemas.openxmlformats.org/drawingml/2006/table">
            <a:tbl>
              <a:tblPr/>
              <a:tblGrid>
                <a:gridCol w="843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Lieferantenrabatt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330.. Lieferant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HW Eins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de-A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Vost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405547"/>
              </p:ext>
            </p:extLst>
          </p:nvPr>
        </p:nvGraphicFramePr>
        <p:xfrm>
          <a:off x="2339752" y="5661248"/>
          <a:ext cx="2952328" cy="128331"/>
        </p:xfrm>
        <a:graphic>
          <a:graphicData uri="http://schemas.openxmlformats.org/drawingml/2006/table">
            <a:tbl>
              <a:tblPr/>
              <a:tblGrid>
                <a:gridCol w="843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3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Zahlung an Lief.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330.. Lieferant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Tabel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621003"/>
              </p:ext>
            </p:extLst>
          </p:nvPr>
        </p:nvGraphicFramePr>
        <p:xfrm>
          <a:off x="5940152" y="5661248"/>
          <a:ext cx="3024336" cy="128331"/>
        </p:xfrm>
        <a:graphic>
          <a:graphicData uri="http://schemas.openxmlformats.org/drawingml/2006/table">
            <a:tbl>
              <a:tblPr/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Kunde</a:t>
                      </a:r>
                      <a:r>
                        <a:rPr lang="de-AT" sz="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zahlt bar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200.. Kunde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9" name="Textfeld 38"/>
          <p:cNvSpPr txBox="1"/>
          <p:nvPr/>
        </p:nvSpPr>
        <p:spPr>
          <a:xfrm>
            <a:off x="31800" y="5085184"/>
            <a:ext cx="2163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Nachträglicher Rabatt vom L. / an K.</a:t>
            </a:r>
          </a:p>
          <a:p>
            <a:r>
              <a:rPr lang="de-AT" sz="1000" dirty="0"/>
              <a:t>z.B. Treuerabatt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0" y="5661248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Rechnungsausgleich </a:t>
            </a:r>
            <a:r>
              <a:rPr lang="de-AT" sz="1000" dirty="0"/>
              <a:t>z.B. bar,</a:t>
            </a: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800172"/>
              </p:ext>
            </p:extLst>
          </p:nvPr>
        </p:nvGraphicFramePr>
        <p:xfrm>
          <a:off x="5940152" y="3789040"/>
          <a:ext cx="2991747" cy="271902"/>
        </p:xfrm>
        <a:graphic>
          <a:graphicData uri="http://schemas.openxmlformats.org/drawingml/2006/table">
            <a:tbl>
              <a:tblPr/>
              <a:tblGrid>
                <a:gridCol w="809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11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Entnahme</a:t>
                      </a:r>
                      <a:r>
                        <a:rPr lang="de-AT" sz="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Waren</a:t>
                      </a:r>
                      <a:endParaRPr lang="de-AT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r>
                        <a:rPr lang="de-AT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Privat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Eigenverbrauch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007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</a:t>
                      </a:r>
                    </a:p>
                  </a:txBody>
                  <a:tcPr marL="6411" marR="6411" marT="641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1" name="Textfeld 40"/>
          <p:cNvSpPr txBox="1"/>
          <p:nvPr/>
        </p:nvSpPr>
        <p:spPr>
          <a:xfrm>
            <a:off x="31676" y="3789040"/>
            <a:ext cx="1584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Privatentnahme Waren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179512" y="263691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/>
              <a:t>3) Buchungssatz</a:t>
            </a:r>
          </a:p>
          <a:p>
            <a:r>
              <a:rPr lang="de-AT" sz="1200" b="1" dirty="0"/>
              <a:t> und Gewinnauswirkung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179512" y="620688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/>
              <a:t>1) Buchungsregeln &amp; Konten</a:t>
            </a:r>
          </a:p>
        </p:txBody>
      </p:sp>
      <p:sp>
        <p:nvSpPr>
          <p:cNvPr id="14" name="Rechteck 13"/>
          <p:cNvSpPr/>
          <p:nvPr/>
        </p:nvSpPr>
        <p:spPr>
          <a:xfrm>
            <a:off x="2195736" y="2996952"/>
            <a:ext cx="3168352" cy="295232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/>
          <p:cNvSpPr/>
          <p:nvPr/>
        </p:nvSpPr>
        <p:spPr>
          <a:xfrm>
            <a:off x="5759624" y="2996952"/>
            <a:ext cx="3276872" cy="295232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feld 44"/>
          <p:cNvSpPr txBox="1"/>
          <p:nvPr/>
        </p:nvSpPr>
        <p:spPr>
          <a:xfrm>
            <a:off x="3635896" y="3284984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de-DE" sz="1200" dirty="0"/>
          </a:p>
        </p:txBody>
      </p:sp>
      <p:sp>
        <p:nvSpPr>
          <p:cNvPr id="46" name="Textfeld 45"/>
          <p:cNvSpPr txBox="1"/>
          <p:nvPr/>
        </p:nvSpPr>
        <p:spPr>
          <a:xfrm>
            <a:off x="8460432" y="3356992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de-DE" sz="1200" dirty="0"/>
          </a:p>
        </p:txBody>
      </p:sp>
      <p:sp>
        <p:nvSpPr>
          <p:cNvPr id="47" name="Textfeld 46"/>
          <p:cNvSpPr txBox="1"/>
          <p:nvPr/>
        </p:nvSpPr>
        <p:spPr>
          <a:xfrm>
            <a:off x="3995936" y="5589240"/>
            <a:ext cx="364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latin typeface="Webdings"/>
                <a:ea typeface="Webdings"/>
                <a:cs typeface="Webdings"/>
                <a:sym typeface="Webdings"/>
              </a:rPr>
              <a:t>Θ</a:t>
            </a:r>
            <a:endParaRPr lang="de-DE" dirty="0"/>
          </a:p>
        </p:txBody>
      </p:sp>
      <p:sp>
        <p:nvSpPr>
          <p:cNvPr id="48" name="Textfeld 47"/>
          <p:cNvSpPr txBox="1"/>
          <p:nvPr/>
        </p:nvSpPr>
        <p:spPr>
          <a:xfrm>
            <a:off x="7308304" y="4149080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de-DE" sz="1200" dirty="0"/>
          </a:p>
        </p:txBody>
      </p:sp>
      <p:sp>
        <p:nvSpPr>
          <p:cNvPr id="49" name="Textfeld 48"/>
          <p:cNvSpPr txBox="1"/>
          <p:nvPr/>
        </p:nvSpPr>
        <p:spPr>
          <a:xfrm>
            <a:off x="4932040" y="4869160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de-DE" sz="1200" dirty="0"/>
          </a:p>
        </p:txBody>
      </p:sp>
      <p:sp>
        <p:nvSpPr>
          <p:cNvPr id="50" name="Textfeld 49"/>
          <p:cNvSpPr txBox="1"/>
          <p:nvPr/>
        </p:nvSpPr>
        <p:spPr>
          <a:xfrm>
            <a:off x="7308304" y="4869160"/>
            <a:ext cx="32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de-DE" sz="1200" dirty="0"/>
          </a:p>
        </p:txBody>
      </p:sp>
      <p:pic>
        <p:nvPicPr>
          <p:cNvPr id="52" name="Bild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0" y="692696"/>
            <a:ext cx="1571760" cy="648072"/>
          </a:xfrm>
          <a:prstGeom prst="rect">
            <a:avLst/>
          </a:prstGeom>
        </p:spPr>
      </p:pic>
      <p:pic>
        <p:nvPicPr>
          <p:cNvPr id="54" name="Bild 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692696"/>
            <a:ext cx="2102553" cy="648072"/>
          </a:xfrm>
          <a:prstGeom prst="rect">
            <a:avLst/>
          </a:prstGeom>
        </p:spPr>
      </p:pic>
      <p:cxnSp>
        <p:nvCxnSpPr>
          <p:cNvPr id="56" name="Gerade Verbindung mit Pfeil 55"/>
          <p:cNvCxnSpPr/>
          <p:nvPr/>
        </p:nvCxnSpPr>
        <p:spPr>
          <a:xfrm flipH="1" flipV="1">
            <a:off x="6948264" y="836712"/>
            <a:ext cx="288032" cy="432048"/>
          </a:xfrm>
          <a:prstGeom prst="straightConnector1">
            <a:avLst/>
          </a:prstGeom>
          <a:ln w="6350" cmpd="sng"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hteck 58"/>
          <p:cNvSpPr/>
          <p:nvPr/>
        </p:nvSpPr>
        <p:spPr>
          <a:xfrm>
            <a:off x="2699792" y="620688"/>
            <a:ext cx="5472608" cy="7200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1" name="Bild 6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048" y="1412776"/>
            <a:ext cx="942650" cy="432048"/>
          </a:xfrm>
          <a:prstGeom prst="rect">
            <a:avLst/>
          </a:prstGeom>
        </p:spPr>
      </p:pic>
      <p:pic>
        <p:nvPicPr>
          <p:cNvPr id="64" name="Bild 6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8384" y="1484784"/>
            <a:ext cx="232206" cy="219854"/>
          </a:xfrm>
          <a:prstGeom prst="rect">
            <a:avLst/>
          </a:prstGeom>
        </p:spPr>
      </p:pic>
      <p:pic>
        <p:nvPicPr>
          <p:cNvPr id="65" name="Bild 6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9792" y="1412776"/>
            <a:ext cx="648072" cy="189358"/>
          </a:xfrm>
          <a:prstGeom prst="rect">
            <a:avLst/>
          </a:prstGeom>
        </p:spPr>
      </p:pic>
      <p:sp>
        <p:nvSpPr>
          <p:cNvPr id="66" name="Rechteck 65"/>
          <p:cNvSpPr/>
          <p:nvPr/>
        </p:nvSpPr>
        <p:spPr>
          <a:xfrm>
            <a:off x="2627784" y="1412776"/>
            <a:ext cx="5688632" cy="144016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8" name="Gerade Verbindung mit Pfeil 67"/>
          <p:cNvCxnSpPr/>
          <p:nvPr/>
        </p:nvCxnSpPr>
        <p:spPr>
          <a:xfrm>
            <a:off x="3491880" y="148478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/>
          <p:nvPr/>
        </p:nvCxnSpPr>
        <p:spPr>
          <a:xfrm>
            <a:off x="6444208" y="148478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feld 72"/>
          <p:cNvSpPr txBox="1"/>
          <p:nvPr/>
        </p:nvSpPr>
        <p:spPr>
          <a:xfrm>
            <a:off x="0" y="5982379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/>
              <a:t>Andere Buchungen</a:t>
            </a:r>
          </a:p>
          <a:p>
            <a:r>
              <a:rPr lang="de-AT" sz="1200" dirty="0"/>
              <a:t>GWG</a:t>
            </a:r>
          </a:p>
          <a:p>
            <a:r>
              <a:rPr lang="de-AT" sz="1200" dirty="0"/>
              <a:t>UST Zahllast</a:t>
            </a:r>
          </a:p>
          <a:p>
            <a:r>
              <a:rPr lang="de-AT" sz="1200" dirty="0"/>
              <a:t>Anlagevermögen z.B. Fuhrpark</a:t>
            </a: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91680" y="4149080"/>
            <a:ext cx="597917" cy="346920"/>
          </a:xfrm>
          <a:prstGeom prst="rect">
            <a:avLst/>
          </a:prstGeom>
        </p:spPr>
      </p:pic>
      <p:pic>
        <p:nvPicPr>
          <p:cNvPr id="15" name="Bild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6096" y="4077072"/>
            <a:ext cx="521427" cy="460647"/>
          </a:xfrm>
          <a:prstGeom prst="rect">
            <a:avLst/>
          </a:prstGeom>
        </p:spPr>
      </p:pic>
      <p:pic>
        <p:nvPicPr>
          <p:cNvPr id="58" name="Bild 5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7664" y="4869160"/>
            <a:ext cx="648072" cy="189358"/>
          </a:xfrm>
          <a:prstGeom prst="rect">
            <a:avLst/>
          </a:prstGeom>
        </p:spPr>
      </p:pic>
      <p:pic>
        <p:nvPicPr>
          <p:cNvPr id="60" name="Bild 5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112" y="4941168"/>
            <a:ext cx="232206" cy="219854"/>
          </a:xfrm>
          <a:prstGeom prst="rect">
            <a:avLst/>
          </a:prstGeom>
        </p:spPr>
      </p:pic>
      <p:pic>
        <p:nvPicPr>
          <p:cNvPr id="62" name="Bild 6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19672" y="3573016"/>
            <a:ext cx="648072" cy="189358"/>
          </a:xfrm>
          <a:prstGeom prst="rect">
            <a:avLst/>
          </a:prstGeom>
        </p:spPr>
      </p:pic>
      <p:pic>
        <p:nvPicPr>
          <p:cNvPr id="63" name="Bild 6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2120" y="3429000"/>
            <a:ext cx="232206" cy="219854"/>
          </a:xfrm>
          <a:prstGeom prst="rect">
            <a:avLst/>
          </a:prstGeom>
        </p:spPr>
      </p:pic>
      <p:pic>
        <p:nvPicPr>
          <p:cNvPr id="67" name="Bild 6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7664" y="5373216"/>
            <a:ext cx="648072" cy="189358"/>
          </a:xfrm>
          <a:prstGeom prst="rect">
            <a:avLst/>
          </a:prstGeom>
        </p:spPr>
      </p:pic>
      <p:pic>
        <p:nvPicPr>
          <p:cNvPr id="70" name="Bild 6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6096" y="3789040"/>
            <a:ext cx="489617" cy="224408"/>
          </a:xfrm>
          <a:prstGeom prst="rect">
            <a:avLst/>
          </a:prstGeom>
        </p:spPr>
      </p:pic>
      <p:pic>
        <p:nvPicPr>
          <p:cNvPr id="71" name="Bild 7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112" y="5229200"/>
            <a:ext cx="232206" cy="219854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>
          <a:xfrm>
            <a:off x="4644008" y="1412776"/>
            <a:ext cx="1656184" cy="50405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72" name="Tabelle 71">
            <a:extLst>
              <a:ext uri="{FF2B5EF4-FFF2-40B4-BE49-F238E27FC236}">
                <a16:creationId xmlns:a16="http://schemas.microsoft.com/office/drawing/2014/main" id="{5AEE6AC9-E3F6-D553-5B8D-167AC1BB81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589923"/>
              </p:ext>
            </p:extLst>
          </p:nvPr>
        </p:nvGraphicFramePr>
        <p:xfrm>
          <a:off x="5455096" y="6155046"/>
          <a:ext cx="3581400" cy="381000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LKW Anschaffung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LKW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Bank, 330..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Vost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4" name="Tabelle 73">
            <a:extLst>
              <a:ext uri="{FF2B5EF4-FFF2-40B4-BE49-F238E27FC236}">
                <a16:creationId xmlns:a16="http://schemas.microsoft.com/office/drawing/2014/main" id="{A9FF40B4-D685-9DAC-EBCF-4169961758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670535"/>
              </p:ext>
            </p:extLst>
          </p:nvPr>
        </p:nvGraphicFramePr>
        <p:xfrm>
          <a:off x="5436096" y="6595711"/>
          <a:ext cx="3581400" cy="190500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PKW Anschaffung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PKW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Bank, 330..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56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459</Words>
  <Application>Microsoft Macintosh PowerPoint</Application>
  <PresentationFormat>Bildschirmpräsentation (4:3)</PresentationFormat>
  <Paragraphs>172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Webdings</vt:lpstr>
      <vt:lpstr>Wingdings</vt:lpstr>
      <vt:lpstr>Larissa</vt:lpstr>
      <vt:lpstr>PowerPoint-Präsentation</vt:lpstr>
    </vt:vector>
  </TitlesOfParts>
  <Company>MyCompany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Marina</dc:creator>
  <cp:lastModifiedBy>HOLZHEU Werner</cp:lastModifiedBy>
  <cp:revision>46</cp:revision>
  <dcterms:created xsi:type="dcterms:W3CDTF">2016-04-20T06:25:58Z</dcterms:created>
  <dcterms:modified xsi:type="dcterms:W3CDTF">2022-10-17T12:15:55Z</dcterms:modified>
</cp:coreProperties>
</file>