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62" r:id="rId5"/>
    <p:sldId id="258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4675" autoAdjust="0"/>
  </p:normalViewPr>
  <p:slideViewPr>
    <p:cSldViewPr>
      <p:cViewPr varScale="1">
        <p:scale>
          <a:sx n="127" d="100"/>
          <a:sy n="127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8C855-54FC-2B45-8BC9-D3DD88FFD577}" type="datetimeFigureOut">
              <a:rPr lang="de-DE" smtClean="0"/>
              <a:t>05.12.22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C9EC1-BB7B-CD48-9C6C-F1564E3400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30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C9EC1-BB7B-CD48-9C6C-F1564E34004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78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05.12.22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529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05.12.22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559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05.12.22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469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05.12.22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131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05.12.22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714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05.12.22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285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05.12.22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424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05.12.22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4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05.12.22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655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05.12.22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834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05.12.22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464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F121-4547-42BC-AC2A-A146FFF3E2C9}" type="datetimeFigureOut">
              <a:rPr lang="de-AT" smtClean="0"/>
              <a:t>05.12.22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481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9D25E88-B1CD-712F-B78F-5CD4E40B9559}"/>
              </a:ext>
            </a:extLst>
          </p:cNvPr>
          <p:cNvSpPr txBox="1"/>
          <p:nvPr/>
        </p:nvSpPr>
        <p:spPr>
          <a:xfrm>
            <a:off x="14999" y="-685"/>
            <a:ext cx="9129001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>
                <a:cs typeface="Chalkduster"/>
              </a:rPr>
              <a:t>Skonto vom Lieferanten: erhaltener Preisnachlass für frühere Bezahlung an den Lieferanten</a:t>
            </a:r>
            <a:endParaRPr lang="de-DE" sz="1200" dirty="0">
              <a:cs typeface="Chalkduster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36B283-2810-7907-2F57-B940BDA5C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476672"/>
            <a:ext cx="4939799" cy="36004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E7B4498-35D7-F064-62F2-9135BDFA6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15" y="4437112"/>
            <a:ext cx="4399508" cy="21555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CF06877-7A3A-D650-80B3-0A52933A9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064" y="476672"/>
            <a:ext cx="4433321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7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5C07632-CB8B-41D3-EDDA-F468349B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92" y="548680"/>
            <a:ext cx="4510662" cy="227811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0145854-00BB-B9E2-F3C4-A3A748A59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954" y="620688"/>
            <a:ext cx="4135863" cy="594928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4C090AC-708E-F0AD-1137-04E50ECBF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26" y="3717032"/>
            <a:ext cx="4135863" cy="110428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8308968-8CF6-D158-4ED7-3D8FA408EA4F}"/>
              </a:ext>
            </a:extLst>
          </p:cNvPr>
          <p:cNvSpPr txBox="1"/>
          <p:nvPr/>
        </p:nvSpPr>
        <p:spPr>
          <a:xfrm>
            <a:off x="14999" y="-685"/>
            <a:ext cx="9129001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>
                <a:cs typeface="Chalkduster"/>
              </a:rPr>
              <a:t>Skonto für den Kunden: gewährter Preisnachlass für früheres Bezahlen durch den Kunden</a:t>
            </a:r>
            <a:endParaRPr lang="de-DE" sz="1200" dirty="0"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1956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BC475B0-170D-BF0A-4528-458B238F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887"/>
            <a:ext cx="9144000" cy="51202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236EE3B-854A-1360-D38B-E91B80DCE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764" y="2492896"/>
            <a:ext cx="451060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0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BD003A8-FDC5-C614-F513-B1FCFBA9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614"/>
            <a:ext cx="9144000" cy="627077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87E8D57-716E-0B4F-6185-AE8507CB2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348880"/>
            <a:ext cx="3776525" cy="37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3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3188849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>
                <a:cs typeface="Chalkduster"/>
              </a:rPr>
              <a:t>Rechnungsausgleich </a:t>
            </a:r>
          </a:p>
          <a:p>
            <a:r>
              <a:rPr lang="de-DE" sz="1200" dirty="0">
                <a:cs typeface="Chalkduster"/>
              </a:rPr>
              <a:t>Bank, Bar, Frühzahlung: Skonto, Spätzahlung: Verzugszinsen, Mahnspesen, Karten...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03848" y="-1013"/>
            <a:ext cx="59046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>
                <a:latin typeface="+mj-lt"/>
              </a:rPr>
              <a:t>Ziele/Kompetenzen: </a:t>
            </a:r>
            <a:r>
              <a:rPr lang="de-AT" sz="1000" dirty="0">
                <a:latin typeface="+mj-lt"/>
              </a:rPr>
              <a:t>Rechnungsausgleiche und zusammenhängende Geschäftsfälle verbuchen können, </a:t>
            </a:r>
            <a:endParaRPr lang="de-AT" sz="1000" b="1" dirty="0">
              <a:latin typeface="+mj-lt"/>
            </a:endParaRPr>
          </a:p>
          <a:p>
            <a:r>
              <a:rPr lang="de-AT" sz="1000" dirty="0">
                <a:latin typeface="+mj-lt"/>
              </a:rPr>
              <a:t>Rechnungsausgleich mit Bank (oder Kassa wenn nicht gleich bezahlt wurde), Was passiert wenn vor Fälligkeit bezahlt wird: Skonto, was wenn zu spät bezahlt wird (</a:t>
            </a:r>
            <a:r>
              <a:rPr lang="de-AT" sz="1000" dirty="0" err="1">
                <a:latin typeface="+mj-lt"/>
              </a:rPr>
              <a:t>Verzungszinsen</a:t>
            </a:r>
            <a:r>
              <a:rPr lang="de-AT" sz="1000" dirty="0">
                <a:latin typeface="+mj-lt"/>
              </a:rPr>
              <a:t> und Mahnspesen), Einkäufe mit Karten und deren Ausgleich (Bankomat und Kreditkarten)</a:t>
            </a:r>
            <a:r>
              <a:rPr lang="de-AT" sz="1000" b="1" dirty="0">
                <a:latin typeface="+mj-lt"/>
              </a:rPr>
              <a:t> </a:t>
            </a:r>
            <a:endParaRPr lang="de-AT" sz="1000" dirty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2" y="148478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2) Lesen der Angabe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597868" y="1556792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a) Wer sind wir: 	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597868" y="18448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b) Beleg :</a:t>
            </a:r>
          </a:p>
          <a:p>
            <a:r>
              <a:rPr lang="de-AT" sz="800" dirty="0"/>
              <a:t>(E, A, K, B, S)</a:t>
            </a:r>
          </a:p>
        </p:txBody>
      </p:sp>
      <p:sp>
        <p:nvSpPr>
          <p:cNvPr id="7" name="Rechteck 6"/>
          <p:cNvSpPr/>
          <p:nvPr/>
        </p:nvSpPr>
        <p:spPr>
          <a:xfrm>
            <a:off x="2677988" y="2060848"/>
            <a:ext cx="1944216" cy="2160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rgbClr val="FF0000"/>
                </a:solidFill>
              </a:rPr>
              <a:t>Bank, ev. Kassa oder Karten (S)</a:t>
            </a:r>
          </a:p>
        </p:txBody>
      </p:sp>
      <p:sp>
        <p:nvSpPr>
          <p:cNvPr id="21" name="Rechteck 20"/>
          <p:cNvSpPr/>
          <p:nvPr/>
        </p:nvSpPr>
        <p:spPr>
          <a:xfrm>
            <a:off x="6278388" y="2060848"/>
            <a:ext cx="1944216" cy="2160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rgbClr val="FF0000"/>
                </a:solidFill>
              </a:rPr>
              <a:t>Bank, ev. Kassa oder Karten (S)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677988" y="1772816"/>
            <a:ext cx="1944216" cy="2160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Einkäufer bezahlt Lieferant</a:t>
            </a:r>
          </a:p>
        </p:txBody>
      </p:sp>
      <p:sp>
        <p:nvSpPr>
          <p:cNvPr id="27" name="Rechteck 26"/>
          <p:cNvSpPr/>
          <p:nvPr/>
        </p:nvSpPr>
        <p:spPr>
          <a:xfrm>
            <a:off x="6278388" y="1772816"/>
            <a:ext cx="1944216" cy="2160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Kunde bezahlt Verkäufer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597868" y="2204864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c) Signalwörter</a:t>
            </a:r>
          </a:p>
        </p:txBody>
      </p:sp>
      <p:sp>
        <p:nvSpPr>
          <p:cNvPr id="29" name="Rechteck 28"/>
          <p:cNvSpPr/>
          <p:nvPr/>
        </p:nvSpPr>
        <p:spPr>
          <a:xfrm>
            <a:off x="2677988" y="2348880"/>
            <a:ext cx="1944216" cy="3600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b="1" dirty="0">
                <a:solidFill>
                  <a:srgbClr val="FF0000"/>
                </a:solidFill>
              </a:rPr>
              <a:t>Ausgleich d. Eingangs-Rechnung</a:t>
            </a:r>
          </a:p>
          <a:p>
            <a:r>
              <a:rPr lang="de-DE" sz="1000" dirty="0">
                <a:solidFill>
                  <a:srgbClr val="FF0000"/>
                </a:solidFill>
              </a:rPr>
              <a:t>Überweisung an Lieferanten, ...</a:t>
            </a:r>
          </a:p>
        </p:txBody>
      </p:sp>
      <p:sp>
        <p:nvSpPr>
          <p:cNvPr id="30" name="Rechteck 29"/>
          <p:cNvSpPr/>
          <p:nvPr/>
        </p:nvSpPr>
        <p:spPr>
          <a:xfrm>
            <a:off x="6278388" y="2348880"/>
            <a:ext cx="1944216" cy="3600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b="1" dirty="0">
                <a:solidFill>
                  <a:srgbClr val="FF0000"/>
                </a:solidFill>
              </a:rPr>
              <a:t>Ausgleich der Ausgangsrechnung</a:t>
            </a:r>
          </a:p>
          <a:p>
            <a:r>
              <a:rPr lang="de-DE" sz="1000" dirty="0">
                <a:solidFill>
                  <a:srgbClr val="FF0000"/>
                </a:solidFill>
              </a:rPr>
              <a:t>Überweisung des Kunden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0" y="2924944"/>
            <a:ext cx="1359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Bank  </a:t>
            </a:r>
            <a:r>
              <a:rPr lang="de-AT" sz="1000" dirty="0"/>
              <a:t>oder bar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0" y="3212976"/>
            <a:ext cx="1835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Skonto: </a:t>
            </a:r>
            <a:r>
              <a:rPr lang="de-AT" sz="1000" dirty="0"/>
              <a:t>Preisnachlass für </a:t>
            </a:r>
            <a:r>
              <a:rPr lang="de-AT" sz="1000" b="1" dirty="0"/>
              <a:t>Zahlungen vor Fälligkeit:</a:t>
            </a:r>
            <a:r>
              <a:rPr lang="de-AT" sz="1000" dirty="0"/>
              <a:t> </a:t>
            </a:r>
          </a:p>
          <a:p>
            <a:pPr marL="228600" indent="-228600">
              <a:buAutoNum type="arabicParenR"/>
            </a:pPr>
            <a:r>
              <a:rPr lang="de-AT" sz="1000" dirty="0">
                <a:solidFill>
                  <a:srgbClr val="FF0000"/>
                </a:solidFill>
              </a:rPr>
              <a:t>Überweisungsbetrag</a:t>
            </a:r>
          </a:p>
          <a:p>
            <a:pPr marL="228600" indent="-228600">
              <a:buAutoNum type="arabicParenR"/>
            </a:pPr>
            <a:r>
              <a:rPr lang="de-AT" sz="1000" dirty="0" err="1">
                <a:solidFill>
                  <a:srgbClr val="FF0000"/>
                </a:solidFill>
              </a:rPr>
              <a:t>Ausbuchg</a:t>
            </a:r>
            <a:r>
              <a:rPr lang="de-AT" sz="1000" dirty="0">
                <a:solidFill>
                  <a:srgbClr val="FF0000"/>
                </a:solidFill>
              </a:rPr>
              <a:t> der Schuld/Ford</a:t>
            </a:r>
          </a:p>
          <a:p>
            <a:pPr marL="228600" indent="-228600">
              <a:buAutoNum type="arabicParenR"/>
            </a:pPr>
            <a:r>
              <a:rPr lang="de-AT" sz="1000" dirty="0">
                <a:solidFill>
                  <a:srgbClr val="FF0000"/>
                </a:solidFill>
              </a:rPr>
              <a:t>Differenz in Netto u. </a:t>
            </a:r>
            <a:r>
              <a:rPr lang="de-AT" sz="1000" dirty="0" err="1">
                <a:solidFill>
                  <a:srgbClr val="FF0000"/>
                </a:solidFill>
              </a:rPr>
              <a:t>Ust</a:t>
            </a:r>
            <a:r>
              <a:rPr lang="de-AT" sz="1000" dirty="0"/>
              <a:t> 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0" y="263691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3) Buchungssatz Gewinnauswirkung</a:t>
            </a:r>
          </a:p>
        </p:txBody>
      </p:sp>
      <p:sp>
        <p:nvSpPr>
          <p:cNvPr id="14" name="Rechteck 13"/>
          <p:cNvSpPr/>
          <p:nvPr/>
        </p:nvSpPr>
        <p:spPr>
          <a:xfrm>
            <a:off x="1835696" y="2924944"/>
            <a:ext cx="2808312" cy="374441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6308204" y="2924944"/>
            <a:ext cx="2808312" cy="38610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" name="Bild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244" y="1484784"/>
            <a:ext cx="942650" cy="432048"/>
          </a:xfrm>
          <a:prstGeom prst="rect">
            <a:avLst/>
          </a:prstGeom>
        </p:spPr>
      </p:pic>
      <p:pic>
        <p:nvPicPr>
          <p:cNvPr id="64" name="Bild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580" y="1556792"/>
            <a:ext cx="232206" cy="219854"/>
          </a:xfrm>
          <a:prstGeom prst="rect">
            <a:avLst/>
          </a:prstGeom>
        </p:spPr>
      </p:pic>
      <p:pic>
        <p:nvPicPr>
          <p:cNvPr id="65" name="Bild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988" y="1484784"/>
            <a:ext cx="648072" cy="189358"/>
          </a:xfrm>
          <a:prstGeom prst="rect">
            <a:avLst/>
          </a:prstGeom>
        </p:spPr>
      </p:pic>
      <p:sp>
        <p:nvSpPr>
          <p:cNvPr id="66" name="Rechteck 65"/>
          <p:cNvSpPr/>
          <p:nvPr/>
        </p:nvSpPr>
        <p:spPr>
          <a:xfrm>
            <a:off x="2605980" y="1484784"/>
            <a:ext cx="5688632" cy="12961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8" name="Gerade Verbindung mit Pfeil 67"/>
          <p:cNvCxnSpPr/>
          <p:nvPr/>
        </p:nvCxnSpPr>
        <p:spPr>
          <a:xfrm flipH="1">
            <a:off x="3758108" y="155679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flipH="1">
            <a:off x="6350396" y="155679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Bild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4" y="1844824"/>
            <a:ext cx="645279" cy="671312"/>
          </a:xfrm>
          <a:prstGeom prst="rect">
            <a:avLst/>
          </a:prstGeom>
        </p:spPr>
      </p:pic>
      <p:pic>
        <p:nvPicPr>
          <p:cNvPr id="63" name="Bild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220" y="1988840"/>
            <a:ext cx="805481" cy="809160"/>
          </a:xfrm>
          <a:prstGeom prst="rect">
            <a:avLst/>
          </a:prstGeom>
        </p:spPr>
      </p:pic>
      <p:pic>
        <p:nvPicPr>
          <p:cNvPr id="67" name="Bild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4212" y="1844824"/>
            <a:ext cx="720080" cy="582100"/>
          </a:xfrm>
          <a:prstGeom prst="rect">
            <a:avLst/>
          </a:prstGeom>
        </p:spPr>
      </p:pic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97052"/>
              </p:ext>
            </p:extLst>
          </p:nvPr>
        </p:nvGraphicFramePr>
        <p:xfrm>
          <a:off x="1907704" y="2996952"/>
          <a:ext cx="2664296" cy="165100"/>
        </p:xfrm>
        <a:graphic>
          <a:graphicData uri="http://schemas.openxmlformats.org/drawingml/2006/table">
            <a:tbl>
              <a:tblPr/>
              <a:tblGrid>
                <a:gridCol w="1221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0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330.. Lieferant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od. 2 Kassa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38409"/>
              </p:ext>
            </p:extLst>
          </p:nvPr>
        </p:nvGraphicFramePr>
        <p:xfrm>
          <a:off x="6380212" y="2996952"/>
          <a:ext cx="2664296" cy="177800"/>
        </p:xfrm>
        <a:graphic>
          <a:graphicData uri="http://schemas.openxmlformats.org/drawingml/2006/table">
            <a:tbl>
              <a:tblPr/>
              <a:tblGrid>
                <a:gridCol w="118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 od.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 Kassa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200.. Kunde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el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919555"/>
              </p:ext>
            </p:extLst>
          </p:nvPr>
        </p:nvGraphicFramePr>
        <p:xfrm>
          <a:off x="3203848" y="3356992"/>
          <a:ext cx="1397000" cy="165100"/>
        </p:xfrm>
        <a:graphic>
          <a:graphicData uri="http://schemas.openxmlformats.org/drawingml/2006/table">
            <a:tbl>
              <a:tblPr/>
              <a:tblGrid>
                <a:gridCol w="16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             97,00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el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66912"/>
              </p:ext>
            </p:extLst>
          </p:nvPr>
        </p:nvGraphicFramePr>
        <p:xfrm>
          <a:off x="1907704" y="3356992"/>
          <a:ext cx="1257300" cy="16510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330.. Lieferant   100,-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el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492740"/>
              </p:ext>
            </p:extLst>
          </p:nvPr>
        </p:nvGraphicFramePr>
        <p:xfrm>
          <a:off x="3203848" y="3573016"/>
          <a:ext cx="1397000" cy="330200"/>
        </p:xfrm>
        <a:graphic>
          <a:graphicData uri="http://schemas.openxmlformats.org/drawingml/2006/table">
            <a:tbl>
              <a:tblPr/>
              <a:tblGrid>
                <a:gridCol w="16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Lief.skonto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Vost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1" name="Tabel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267548"/>
              </p:ext>
            </p:extLst>
          </p:nvPr>
        </p:nvGraphicFramePr>
        <p:xfrm>
          <a:off x="1907704" y="4221088"/>
          <a:ext cx="2654300" cy="16510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Verzunszinsenaufw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330.. Lieferant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" name="Tabel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109786"/>
              </p:ext>
            </p:extLst>
          </p:nvPr>
        </p:nvGraphicFramePr>
        <p:xfrm>
          <a:off x="1907704" y="4437112"/>
          <a:ext cx="2654300" cy="16510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Mahnspesenaufwand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330.. Lieferant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" name="Tabel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188648"/>
              </p:ext>
            </p:extLst>
          </p:nvPr>
        </p:nvGraphicFramePr>
        <p:xfrm>
          <a:off x="1907704" y="4941168"/>
          <a:ext cx="2654300" cy="33020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Eins, 0;7;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Verb BK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5" name="Tabel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703553"/>
              </p:ext>
            </p:extLst>
          </p:nvPr>
        </p:nvGraphicFramePr>
        <p:xfrm>
          <a:off x="1907704" y="5301208"/>
          <a:ext cx="2654300" cy="16510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Verb BK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Tabel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548034"/>
              </p:ext>
            </p:extLst>
          </p:nvPr>
        </p:nvGraphicFramePr>
        <p:xfrm>
          <a:off x="1907704" y="5805264"/>
          <a:ext cx="2654300" cy="33020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Eins, 0;7;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Verb KK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7" name="Tabel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1023"/>
              </p:ext>
            </p:extLst>
          </p:nvPr>
        </p:nvGraphicFramePr>
        <p:xfrm>
          <a:off x="1907704" y="6237312"/>
          <a:ext cx="2654300" cy="16510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Verb KK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Tabel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900659"/>
              </p:ext>
            </p:extLst>
          </p:nvPr>
        </p:nvGraphicFramePr>
        <p:xfrm>
          <a:off x="1907704" y="4653136"/>
          <a:ext cx="2664296" cy="165100"/>
        </p:xfrm>
        <a:graphic>
          <a:graphicData uri="http://schemas.openxmlformats.org/drawingml/2006/table">
            <a:tbl>
              <a:tblPr/>
              <a:tblGrid>
                <a:gridCol w="1221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330.. Lieferant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 od. 2 Kassa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" name="Textfeld 78"/>
          <p:cNvSpPr txBox="1"/>
          <p:nvPr/>
        </p:nvSpPr>
        <p:spPr>
          <a:xfrm>
            <a:off x="0" y="4221088"/>
            <a:ext cx="190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Wenn man </a:t>
            </a:r>
            <a:r>
              <a:rPr lang="de-AT" sz="1000" b="1" dirty="0"/>
              <a:t>zu spät bezahlt </a:t>
            </a:r>
            <a:r>
              <a:rPr lang="de-AT" sz="1000" dirty="0"/>
              <a:t>kann es zu </a:t>
            </a:r>
            <a:r>
              <a:rPr lang="de-AT" sz="1000" b="1" dirty="0"/>
              <a:t>Verzugszinsen</a:t>
            </a:r>
            <a:r>
              <a:rPr lang="de-AT" sz="1000" dirty="0"/>
              <a:t> und </a:t>
            </a:r>
            <a:r>
              <a:rPr lang="de-AT" sz="1000" b="1" dirty="0"/>
              <a:t>Mahnspesen</a:t>
            </a:r>
            <a:r>
              <a:rPr lang="de-AT" sz="1000" dirty="0"/>
              <a:t> kommen.</a:t>
            </a:r>
            <a:endParaRPr lang="de-AT" sz="1000" b="1" dirty="0"/>
          </a:p>
        </p:txBody>
      </p:sp>
      <p:sp>
        <p:nvSpPr>
          <p:cNvPr id="80" name="Textfeld 79"/>
          <p:cNvSpPr txBox="1"/>
          <p:nvPr/>
        </p:nvSpPr>
        <p:spPr>
          <a:xfrm>
            <a:off x="0" y="4941168"/>
            <a:ext cx="190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Einkäufe mit Bankomatkarte werden auf </a:t>
            </a:r>
            <a:r>
              <a:rPr lang="de-AT" sz="1000" b="1" dirty="0"/>
              <a:t>Verb. BK</a:t>
            </a:r>
            <a:r>
              <a:rPr lang="de-AT" sz="1000" dirty="0"/>
              <a:t> gebucht.</a:t>
            </a:r>
            <a:endParaRPr lang="de-AT" sz="1000" b="1" dirty="0"/>
          </a:p>
        </p:txBody>
      </p:sp>
      <p:sp>
        <p:nvSpPr>
          <p:cNvPr id="82" name="Textfeld 81"/>
          <p:cNvSpPr txBox="1"/>
          <p:nvPr/>
        </p:nvSpPr>
        <p:spPr>
          <a:xfrm>
            <a:off x="0" y="5301208"/>
            <a:ext cx="1909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Bei Abbuchung vom Bankkonto:</a:t>
            </a:r>
            <a:endParaRPr lang="de-AT" sz="1000" b="1" dirty="0"/>
          </a:p>
        </p:txBody>
      </p:sp>
      <p:sp>
        <p:nvSpPr>
          <p:cNvPr id="83" name="Textfeld 82"/>
          <p:cNvSpPr txBox="1"/>
          <p:nvPr/>
        </p:nvSpPr>
        <p:spPr>
          <a:xfrm>
            <a:off x="0" y="5733256"/>
            <a:ext cx="190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Einkäufe mit Kreditkarte werden auf </a:t>
            </a:r>
            <a:r>
              <a:rPr lang="de-AT" sz="1000" b="1" dirty="0"/>
              <a:t>Verbindlichkeit KK</a:t>
            </a:r>
            <a:r>
              <a:rPr lang="de-AT" sz="1000" dirty="0"/>
              <a:t> gebucht.</a:t>
            </a:r>
            <a:endParaRPr lang="de-AT" sz="1000" b="1" dirty="0"/>
          </a:p>
        </p:txBody>
      </p:sp>
      <p:sp>
        <p:nvSpPr>
          <p:cNvPr id="84" name="Textfeld 83"/>
          <p:cNvSpPr txBox="1"/>
          <p:nvPr/>
        </p:nvSpPr>
        <p:spPr>
          <a:xfrm>
            <a:off x="0" y="6237312"/>
            <a:ext cx="190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Ausgleich der Verbindlichkeit gegenüber der KK Gesellschaft</a:t>
            </a:r>
            <a:endParaRPr lang="de-AT" sz="1000" b="1" dirty="0"/>
          </a:p>
        </p:txBody>
      </p:sp>
      <p:graphicFrame>
        <p:nvGraphicFramePr>
          <p:cNvPr id="85" name="Tabel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600027"/>
              </p:ext>
            </p:extLst>
          </p:nvPr>
        </p:nvGraphicFramePr>
        <p:xfrm>
          <a:off x="6380212" y="3356992"/>
          <a:ext cx="1358900" cy="16510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             98,00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" name="Tabel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50479"/>
              </p:ext>
            </p:extLst>
          </p:nvPr>
        </p:nvGraphicFramePr>
        <p:xfrm>
          <a:off x="7748364" y="3356992"/>
          <a:ext cx="1295400" cy="1651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200.. Kunde         100,00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" name="Tabel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95206"/>
              </p:ext>
            </p:extLst>
          </p:nvPr>
        </p:nvGraphicFramePr>
        <p:xfrm>
          <a:off x="6372200" y="3573016"/>
          <a:ext cx="1193800" cy="33020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Kund.skotno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1,67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UST                  0,33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8" name="Tabel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75869"/>
              </p:ext>
            </p:extLst>
          </p:nvPr>
        </p:nvGraphicFramePr>
        <p:xfrm>
          <a:off x="6380212" y="4221088"/>
          <a:ext cx="2654300" cy="16510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Verzungszinsenertrag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Tabel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843837"/>
              </p:ext>
            </p:extLst>
          </p:nvPr>
        </p:nvGraphicFramePr>
        <p:xfrm>
          <a:off x="6380212" y="4437112"/>
          <a:ext cx="2654300" cy="16510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Mahnspesenerträge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Tabel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031591"/>
              </p:ext>
            </p:extLst>
          </p:nvPr>
        </p:nvGraphicFramePr>
        <p:xfrm>
          <a:off x="6380212" y="4941168"/>
          <a:ext cx="2654300" cy="33020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Ford BK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HW Erlöse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1" name="Tabel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68499"/>
              </p:ext>
            </p:extLst>
          </p:nvPr>
        </p:nvGraphicFramePr>
        <p:xfrm>
          <a:off x="6380212" y="5301208"/>
          <a:ext cx="2654300" cy="16510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Ford BK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Tabel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063036"/>
              </p:ext>
            </p:extLst>
          </p:nvPr>
        </p:nvGraphicFramePr>
        <p:xfrm>
          <a:off x="6380212" y="5517232"/>
          <a:ext cx="2654300" cy="16510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BK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Tabel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13453"/>
              </p:ext>
            </p:extLst>
          </p:nvPr>
        </p:nvGraphicFramePr>
        <p:xfrm>
          <a:off x="6380212" y="5805264"/>
          <a:ext cx="2654300" cy="33020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Ford KK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HW Erlöse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" name="Tabel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122897"/>
              </p:ext>
            </p:extLst>
          </p:nvPr>
        </p:nvGraphicFramePr>
        <p:xfrm>
          <a:off x="7604348" y="6237312"/>
          <a:ext cx="1460500" cy="165100"/>
        </p:xfrm>
        <a:graphic>
          <a:graphicData uri="http://schemas.openxmlformats.org/drawingml/2006/table">
            <a:tbl>
              <a:tblPr/>
              <a:tblGrid>
                <a:gridCol w="16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Ford KK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Tabel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24886"/>
              </p:ext>
            </p:extLst>
          </p:nvPr>
        </p:nvGraphicFramePr>
        <p:xfrm>
          <a:off x="6380212" y="6443216"/>
          <a:ext cx="1193800" cy="33020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Geb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Vost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6" name="Tabel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203538"/>
              </p:ext>
            </p:extLst>
          </p:nvPr>
        </p:nvGraphicFramePr>
        <p:xfrm>
          <a:off x="6380212" y="6237312"/>
          <a:ext cx="1193800" cy="16510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7" name="Textfeld 96"/>
          <p:cNvSpPr txBox="1"/>
          <p:nvPr/>
        </p:nvSpPr>
        <p:spPr>
          <a:xfrm>
            <a:off x="3059832" y="2996952"/>
            <a:ext cx="220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Webdings"/>
                <a:ea typeface="Webdings"/>
                <a:cs typeface="Webdings"/>
                <a:sym typeface="Webdings"/>
              </a:rPr>
              <a:t>Θ</a:t>
            </a:r>
            <a:endParaRPr lang="de-DE" sz="1200" dirty="0"/>
          </a:p>
        </p:txBody>
      </p:sp>
      <p:sp>
        <p:nvSpPr>
          <p:cNvPr id="98" name="Textfeld 97"/>
          <p:cNvSpPr txBox="1"/>
          <p:nvPr/>
        </p:nvSpPr>
        <p:spPr>
          <a:xfrm>
            <a:off x="4283968" y="3501008"/>
            <a:ext cx="300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DE" sz="1000" dirty="0"/>
          </a:p>
        </p:txBody>
      </p:sp>
      <p:sp>
        <p:nvSpPr>
          <p:cNvPr id="99" name="Textfeld 98"/>
          <p:cNvSpPr txBox="1"/>
          <p:nvPr/>
        </p:nvSpPr>
        <p:spPr>
          <a:xfrm>
            <a:off x="7244308" y="3501008"/>
            <a:ext cx="2989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DE" sz="1000" dirty="0"/>
          </a:p>
        </p:txBody>
      </p:sp>
      <p:sp>
        <p:nvSpPr>
          <p:cNvPr id="100" name="Textfeld 99"/>
          <p:cNvSpPr txBox="1"/>
          <p:nvPr/>
        </p:nvSpPr>
        <p:spPr>
          <a:xfrm>
            <a:off x="4716016" y="3284984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Kundenskonto</a:t>
            </a:r>
            <a:r>
              <a:rPr lang="de-AT" sz="1000" dirty="0"/>
              <a:t> (für den Kunden wenn er früher bezahlt)</a:t>
            </a:r>
            <a:endParaRPr lang="de-AT" sz="1000" b="1" dirty="0"/>
          </a:p>
        </p:txBody>
      </p:sp>
      <p:sp>
        <p:nvSpPr>
          <p:cNvPr id="101" name="Textfeld 100"/>
          <p:cNvSpPr txBox="1"/>
          <p:nvPr/>
        </p:nvSpPr>
        <p:spPr>
          <a:xfrm>
            <a:off x="4716016" y="4077072"/>
            <a:ext cx="1742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Verzugszinsen u. Mahn-spesen die Kunden bei Zahlungsverzögerungen verrechnet werden:</a:t>
            </a:r>
            <a:endParaRPr lang="de-AT" sz="1000" b="1" dirty="0"/>
          </a:p>
        </p:txBody>
      </p:sp>
      <p:sp>
        <p:nvSpPr>
          <p:cNvPr id="102" name="Textfeld 101"/>
          <p:cNvSpPr txBox="1"/>
          <p:nvPr/>
        </p:nvSpPr>
        <p:spPr>
          <a:xfrm>
            <a:off x="4716016" y="4869160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Bei Verkäufen mit BK Forderung </a:t>
            </a:r>
            <a:r>
              <a:rPr lang="de-AT" sz="1000" dirty="0" err="1"/>
              <a:t>ggü</a:t>
            </a:r>
            <a:r>
              <a:rPr lang="de-AT" sz="1000" dirty="0"/>
              <a:t>. Kartengesellschaft...</a:t>
            </a:r>
          </a:p>
          <a:p>
            <a:endParaRPr lang="de-AT" sz="1000" b="1" dirty="0"/>
          </a:p>
          <a:p>
            <a:r>
              <a:rPr lang="de-AT" sz="1000" dirty="0"/>
              <a:t>Gebühren für BK</a:t>
            </a:r>
          </a:p>
        </p:txBody>
      </p:sp>
      <p:sp>
        <p:nvSpPr>
          <p:cNvPr id="103" name="Textfeld 102"/>
          <p:cNvSpPr txBox="1"/>
          <p:nvPr/>
        </p:nvSpPr>
        <p:spPr>
          <a:xfrm>
            <a:off x="4716015" y="5733256"/>
            <a:ext cx="166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Forderung bei KK-Verkäufen </a:t>
            </a:r>
            <a:r>
              <a:rPr lang="de-AT" sz="1000" dirty="0" err="1"/>
              <a:t>ggü</a:t>
            </a:r>
            <a:r>
              <a:rPr lang="de-AT" sz="1000" dirty="0"/>
              <a:t>. der </a:t>
            </a:r>
            <a:r>
              <a:rPr lang="de-AT" sz="1000" b="1" dirty="0"/>
              <a:t>Kartengesellschaft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4716016" y="6164426"/>
            <a:ext cx="1742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Ausgleich: KK ges. zieht sich </a:t>
            </a:r>
            <a:r>
              <a:rPr lang="de-AT" sz="1000" b="1" dirty="0"/>
              <a:t>Provision und Buchungsgebühr </a:t>
            </a:r>
            <a:r>
              <a:rPr lang="de-AT" sz="1000" dirty="0"/>
              <a:t>ab, diese unterliegen UST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-23440" y="76470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1) Buchungsregeln &amp; Konten</a:t>
            </a:r>
          </a:p>
        </p:txBody>
      </p:sp>
      <p:pic>
        <p:nvPicPr>
          <p:cNvPr id="106" name="Bild 10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800" y="836712"/>
            <a:ext cx="1571760" cy="576064"/>
          </a:xfrm>
          <a:prstGeom prst="rect">
            <a:avLst/>
          </a:prstGeom>
        </p:spPr>
      </p:pic>
      <p:pic>
        <p:nvPicPr>
          <p:cNvPr id="107" name="Bild 10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2160" y="836712"/>
            <a:ext cx="2102553" cy="576064"/>
          </a:xfrm>
          <a:prstGeom prst="rect">
            <a:avLst/>
          </a:prstGeom>
        </p:spPr>
      </p:pic>
      <p:cxnSp>
        <p:nvCxnSpPr>
          <p:cNvPr id="108" name="Gerade Verbindung mit Pfeil 107"/>
          <p:cNvCxnSpPr/>
          <p:nvPr/>
        </p:nvCxnSpPr>
        <p:spPr>
          <a:xfrm flipH="1" flipV="1">
            <a:off x="6948264" y="908720"/>
            <a:ext cx="288032" cy="432048"/>
          </a:xfrm>
          <a:prstGeom prst="straightConnector1">
            <a:avLst/>
          </a:prstGeom>
          <a:ln w="6350" cmpd="sng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hteck 108"/>
          <p:cNvSpPr/>
          <p:nvPr/>
        </p:nvSpPr>
        <p:spPr>
          <a:xfrm>
            <a:off x="2699792" y="764704"/>
            <a:ext cx="5472608" cy="6480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Textfeld 109"/>
          <p:cNvSpPr txBox="1"/>
          <p:nvPr/>
        </p:nvSpPr>
        <p:spPr>
          <a:xfrm>
            <a:off x="4283968" y="3284984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1979712" y="3356992"/>
            <a:ext cx="14961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FF0000"/>
                </a:solidFill>
              </a:rPr>
              <a:t>                                   2</a:t>
            </a:r>
          </a:p>
          <a:p>
            <a:r>
              <a:rPr lang="de-DE" sz="1000" dirty="0">
                <a:solidFill>
                  <a:srgbClr val="FF0000"/>
                </a:solidFill>
              </a:rPr>
              <a:t>z.B. Betrag von 1/97*100 </a:t>
            </a:r>
          </a:p>
          <a:p>
            <a:r>
              <a:rPr lang="de-DE" sz="1000" dirty="0">
                <a:solidFill>
                  <a:srgbClr val="FF0000"/>
                </a:solidFill>
              </a:rPr>
              <a:t>bei 3% Skonto</a:t>
            </a:r>
          </a:p>
        </p:txBody>
      </p:sp>
      <p:sp>
        <p:nvSpPr>
          <p:cNvPr id="112" name="Textfeld 111"/>
          <p:cNvSpPr txBox="1"/>
          <p:nvPr/>
        </p:nvSpPr>
        <p:spPr>
          <a:xfrm>
            <a:off x="3635896" y="3645024"/>
            <a:ext cx="11085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FF0000"/>
                </a:solidFill>
              </a:rPr>
              <a:t>                            3</a:t>
            </a:r>
          </a:p>
          <a:p>
            <a:r>
              <a:rPr lang="de-DE" sz="1000" dirty="0">
                <a:solidFill>
                  <a:srgbClr val="FF0000"/>
                </a:solidFill>
              </a:rPr>
              <a:t>Differenz in Netto </a:t>
            </a:r>
          </a:p>
          <a:p>
            <a:r>
              <a:rPr lang="de-DE" sz="1000" dirty="0">
                <a:solidFill>
                  <a:srgbClr val="FF0000"/>
                </a:solidFill>
              </a:rPr>
              <a:t>und Steuer</a:t>
            </a:r>
          </a:p>
        </p:txBody>
      </p:sp>
      <p:sp>
        <p:nvSpPr>
          <p:cNvPr id="113" name="Textfeld 112"/>
          <p:cNvSpPr txBox="1"/>
          <p:nvPr/>
        </p:nvSpPr>
        <p:spPr>
          <a:xfrm>
            <a:off x="7164288" y="3284984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4" name="Textfeld 113"/>
          <p:cNvSpPr txBox="1"/>
          <p:nvPr/>
        </p:nvSpPr>
        <p:spPr>
          <a:xfrm>
            <a:off x="7623018" y="3429000"/>
            <a:ext cx="15209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FF0000"/>
                </a:solidFill>
              </a:rPr>
              <a:t>                                      2: </a:t>
            </a:r>
          </a:p>
          <a:p>
            <a:r>
              <a:rPr lang="de-DE" sz="1000" dirty="0">
                <a:solidFill>
                  <a:srgbClr val="FF0000"/>
                </a:solidFill>
              </a:rPr>
              <a:t>z.B. Betrag von 1/98*100</a:t>
            </a:r>
          </a:p>
          <a:p>
            <a:r>
              <a:rPr lang="de-DE" sz="1000" dirty="0">
                <a:solidFill>
                  <a:srgbClr val="FF0000"/>
                </a:solidFill>
              </a:rPr>
              <a:t>bei 2% Skonto</a:t>
            </a:r>
          </a:p>
        </p:txBody>
      </p:sp>
      <p:graphicFrame>
        <p:nvGraphicFramePr>
          <p:cNvPr id="116" name="Tabel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18927"/>
              </p:ext>
            </p:extLst>
          </p:nvPr>
        </p:nvGraphicFramePr>
        <p:xfrm>
          <a:off x="6372200" y="4653136"/>
          <a:ext cx="2664296" cy="177800"/>
        </p:xfrm>
        <a:graphic>
          <a:graphicData uri="http://schemas.openxmlformats.org/drawingml/2006/table">
            <a:tbl>
              <a:tblPr/>
              <a:tblGrid>
                <a:gridCol w="118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 od.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 Kassa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200.. Kunde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7" name="Textfeld 116"/>
          <p:cNvSpPr txBox="1"/>
          <p:nvPr/>
        </p:nvSpPr>
        <p:spPr>
          <a:xfrm>
            <a:off x="8748464" y="6237312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8" name="Textfeld 117"/>
          <p:cNvSpPr txBox="1"/>
          <p:nvPr/>
        </p:nvSpPr>
        <p:spPr>
          <a:xfrm>
            <a:off x="7020272" y="6381328"/>
            <a:ext cx="2034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FF0000"/>
                </a:solidFill>
              </a:rPr>
              <a:t>2</a:t>
            </a:r>
            <a:r>
              <a:rPr lang="de-DE" sz="1000" dirty="0">
                <a:solidFill>
                  <a:srgbClr val="FF0000"/>
                </a:solidFill>
              </a:rPr>
              <a:t> (lt. Angabe: %Satz von 1 + Betrag)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7092280" y="6611779"/>
            <a:ext cx="706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FF0000"/>
                </a:solidFill>
              </a:rPr>
              <a:t>3</a:t>
            </a:r>
            <a:r>
              <a:rPr lang="de-DE" sz="1000" dirty="0">
                <a:solidFill>
                  <a:srgbClr val="FF0000"/>
                </a:solidFill>
              </a:rPr>
              <a:t> (2*20%)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0" name="Textfeld 119"/>
          <p:cNvSpPr txBox="1"/>
          <p:nvPr/>
        </p:nvSpPr>
        <p:spPr>
          <a:xfrm>
            <a:off x="7020272" y="6165304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FF0000"/>
                </a:solidFill>
              </a:rPr>
              <a:t>4 (=1-2-3)</a:t>
            </a:r>
          </a:p>
        </p:txBody>
      </p:sp>
      <p:sp>
        <p:nvSpPr>
          <p:cNvPr id="121" name="Textfeld 120"/>
          <p:cNvSpPr txBox="1"/>
          <p:nvPr/>
        </p:nvSpPr>
        <p:spPr>
          <a:xfrm>
            <a:off x="6588224" y="3645024"/>
            <a:ext cx="2020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FF0000"/>
                </a:solidFill>
              </a:rPr>
              <a:t>                            3</a:t>
            </a:r>
          </a:p>
          <a:p>
            <a:r>
              <a:rPr lang="de-DE" sz="1000" dirty="0">
                <a:solidFill>
                  <a:srgbClr val="FF0000"/>
                </a:solidFill>
              </a:rPr>
              <a:t>Differenz in Netto </a:t>
            </a:r>
          </a:p>
          <a:p>
            <a:r>
              <a:rPr lang="de-DE" sz="1000" dirty="0">
                <a:solidFill>
                  <a:srgbClr val="FF0000"/>
                </a:solidFill>
              </a:rPr>
              <a:t>und Steuer /120*100, und /120*20</a:t>
            </a:r>
          </a:p>
        </p:txBody>
      </p:sp>
      <p:cxnSp>
        <p:nvCxnSpPr>
          <p:cNvPr id="123" name="Gerade Verbindung 122"/>
          <p:cNvCxnSpPr/>
          <p:nvPr/>
        </p:nvCxnSpPr>
        <p:spPr>
          <a:xfrm>
            <a:off x="251520" y="3212976"/>
            <a:ext cx="87849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>
          <a:xfrm>
            <a:off x="359024" y="4149080"/>
            <a:ext cx="87849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125"/>
          <p:cNvCxnSpPr/>
          <p:nvPr/>
        </p:nvCxnSpPr>
        <p:spPr>
          <a:xfrm>
            <a:off x="359024" y="4941168"/>
            <a:ext cx="87849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/>
          <p:nvPr/>
        </p:nvCxnSpPr>
        <p:spPr>
          <a:xfrm>
            <a:off x="359024" y="5733256"/>
            <a:ext cx="87849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5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6" grpId="0" animBg="1"/>
      <p:bldP spid="27" grpId="0" animBg="1"/>
      <p:bldP spid="29" grpId="0" animBg="1"/>
      <p:bldP spid="30" grpId="0" animBg="1"/>
      <p:bldP spid="97" grpId="0"/>
      <p:bldP spid="98" grpId="0"/>
      <p:bldP spid="99" grpId="0"/>
      <p:bldP spid="110" grpId="0"/>
      <p:bldP spid="111" grpId="0"/>
      <p:bldP spid="112" grpId="0"/>
      <p:bldP spid="113" grpId="0"/>
      <p:bldP spid="114" grpId="0"/>
      <p:bldP spid="117" grpId="0"/>
      <p:bldP spid="118" grpId="0"/>
      <p:bldP spid="119" grpId="0"/>
      <p:bldP spid="120" grpId="0"/>
      <p:bldP spid="121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Macintosh PowerPoint</Application>
  <PresentationFormat>Bildschirmpräsentation (4:3)</PresentationFormat>
  <Paragraphs>127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Webdings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MyCompany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Marina</dc:creator>
  <cp:lastModifiedBy>HOLZHEU Werner</cp:lastModifiedBy>
  <cp:revision>66</cp:revision>
  <dcterms:created xsi:type="dcterms:W3CDTF">2016-04-20T06:25:58Z</dcterms:created>
  <dcterms:modified xsi:type="dcterms:W3CDTF">2022-12-05T07:41:09Z</dcterms:modified>
</cp:coreProperties>
</file>