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8"/>
    <p:restoredTop sz="94660"/>
  </p:normalViewPr>
  <p:slideViewPr>
    <p:cSldViewPr snapToGrid="0" snapToObjects="1">
      <p:cViewPr>
        <p:scale>
          <a:sx n="188" d="100"/>
          <a:sy n="188" d="100"/>
        </p:scale>
        <p:origin x="1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08.01.23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0" y="-2682"/>
            <a:ext cx="331806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cs typeface="Chalkduster"/>
              </a:rPr>
              <a:t>Personalverrechnung </a:t>
            </a:r>
            <a:r>
              <a:rPr lang="de-DE" sz="700" dirty="0">
                <a:cs typeface="Chalkduster"/>
              </a:rPr>
              <a:t>(exkl. Überstunden, Sonderzahlung)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18064" y="-2682"/>
            <a:ext cx="5825935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dirty="0">
                <a:cs typeface="Chalkduster"/>
              </a:rPr>
              <a:t>Ziel/Kompetenzen: Personalverrechnung erklären können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700" dirty="0">
                <a:cs typeface="Chalkduster"/>
              </a:rPr>
              <a:t>Laufende Bezüge exkl. und inkl. Überstunden, 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700" dirty="0">
                <a:cs typeface="Chalkduster"/>
              </a:rPr>
              <a:t>Sonderzahlungen abrechnen können,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70203" y="3767680"/>
            <a:ext cx="1661560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b="1" dirty="0"/>
              <a:t>Sonderzahlungen</a:t>
            </a:r>
            <a:r>
              <a:rPr lang="de-DE" sz="700" dirty="0"/>
              <a:t>: </a:t>
            </a:r>
          </a:p>
          <a:p>
            <a:r>
              <a:rPr lang="de-DE" sz="700" dirty="0"/>
              <a:t>SV Beitrag um 1% Punkt weniger als beim laufenden Bezug</a:t>
            </a:r>
          </a:p>
          <a:p>
            <a:r>
              <a:rPr lang="de-DE" sz="700" dirty="0"/>
              <a:t>Nur bei erster SZ gibt es einen FB von 620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64939" y="439786"/>
            <a:ext cx="1573159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dirty="0"/>
              <a:t>Beispiel Novemberabrechnung: </a:t>
            </a:r>
          </a:p>
          <a:p>
            <a:r>
              <a:rPr lang="de-DE" sz="700" dirty="0"/>
              <a:t>M. Dorfmeister </a:t>
            </a:r>
          </a:p>
          <a:p>
            <a:r>
              <a:rPr lang="de-DE" sz="700" dirty="0"/>
              <a:t>Angestellte: 5.650,00 Brutto Überstundenteiler 173, </a:t>
            </a:r>
          </a:p>
          <a:p>
            <a:r>
              <a:rPr lang="de-DE" sz="700" dirty="0"/>
              <a:t>Keine Überstunden, </a:t>
            </a:r>
          </a:p>
          <a:p>
            <a:r>
              <a:rPr lang="de-DE" sz="700" dirty="0"/>
              <a:t>2 Kinder unter 18 mit FABO +</a:t>
            </a:r>
          </a:p>
          <a:p>
            <a:r>
              <a:rPr lang="de-DE" sz="700" dirty="0"/>
              <a:t>FB 61,40, </a:t>
            </a:r>
          </a:p>
          <a:p>
            <a:r>
              <a:rPr lang="de-DE" sz="700" dirty="0"/>
              <a:t>Gewerkschaftsmitglied, </a:t>
            </a:r>
          </a:p>
          <a:p>
            <a:r>
              <a:rPr lang="de-DE" sz="700" dirty="0"/>
              <a:t>E-card (November)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200F1D-619A-245B-AF2A-9D9A25BAC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063" y="465824"/>
            <a:ext cx="4014753" cy="57386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E342E2-D97C-A2F4-82F9-D4EEF3D53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5" y="3326456"/>
            <a:ext cx="3290209" cy="341174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B742BE-294C-4566-53ED-CE440FDD52CD}"/>
              </a:ext>
            </a:extLst>
          </p:cNvPr>
          <p:cNvSpPr txBox="1"/>
          <p:nvPr/>
        </p:nvSpPr>
        <p:spPr>
          <a:xfrm>
            <a:off x="3355068" y="1528585"/>
            <a:ext cx="157315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dirty="0"/>
              <a:t>Sozialversicherung</a:t>
            </a:r>
            <a:r>
              <a:rPr lang="de-DE" sz="600" dirty="0"/>
              <a:t> abhängig von Brutto, Höchstbeitragsgrundlage 5.850,00</a:t>
            </a:r>
          </a:p>
          <a:p>
            <a:r>
              <a:rPr lang="de-DE" sz="600" b="1" dirty="0"/>
              <a:t>Freibetrag:</a:t>
            </a:r>
            <a:r>
              <a:rPr lang="de-DE" sz="600" dirty="0"/>
              <a:t> laut Bescheid vom Finanzamt</a:t>
            </a:r>
            <a:endParaRPr lang="de-DE" sz="600" b="1" dirty="0"/>
          </a:p>
          <a:p>
            <a:r>
              <a:rPr lang="de-DE" sz="600" b="1" dirty="0"/>
              <a:t>PP klein/groß</a:t>
            </a:r>
            <a:r>
              <a:rPr lang="de-DE" sz="600" dirty="0"/>
              <a:t>: abhängig ob öffentliche Verkehrsmittel zumutbar sind</a:t>
            </a:r>
          </a:p>
          <a:p>
            <a:r>
              <a:rPr lang="de-DE" sz="600" b="1" dirty="0" err="1"/>
              <a:t>Gew.beitrag</a:t>
            </a:r>
            <a:r>
              <a:rPr lang="de-DE" sz="600" b="1" dirty="0"/>
              <a:t>: </a:t>
            </a:r>
            <a:r>
              <a:rPr lang="de-DE" sz="600" dirty="0"/>
              <a:t>1% von Brutto, max. 36,30</a:t>
            </a:r>
          </a:p>
          <a:p>
            <a:r>
              <a:rPr lang="de-DE" sz="600" b="1" dirty="0"/>
              <a:t>E-Card Gebühr: </a:t>
            </a:r>
            <a:r>
              <a:rPr lang="de-DE" sz="600" dirty="0"/>
              <a:t>13,35 nur im November</a:t>
            </a:r>
            <a:endParaRPr lang="de-DE" sz="600" b="1" dirty="0"/>
          </a:p>
          <a:p>
            <a:r>
              <a:rPr lang="de-DE" sz="600" b="1" dirty="0"/>
              <a:t>Lohnsteuer: </a:t>
            </a:r>
            <a:r>
              <a:rPr lang="de-DE" sz="600" dirty="0"/>
              <a:t>Bemessungsgrundlage bestimmt %Satz, Abzug abhängig ob man Alleinverdiener ist bzw. Anzahl der Kinder</a:t>
            </a:r>
          </a:p>
          <a:p>
            <a:r>
              <a:rPr lang="de-DE" sz="600" b="1" dirty="0"/>
              <a:t>Pendlereuro:</a:t>
            </a:r>
            <a:r>
              <a:rPr lang="de-DE" sz="600" dirty="0"/>
              <a:t> Anzahl der km *8/12</a:t>
            </a:r>
          </a:p>
          <a:p>
            <a:r>
              <a:rPr lang="de-DE" sz="600" b="1" dirty="0"/>
              <a:t>Familienbonus plus: </a:t>
            </a:r>
            <a:r>
              <a:rPr lang="de-DE" sz="600" dirty="0"/>
              <a:t>166,68 EUR pro Monat pro Kind unter 18 (voll), 50% davon halb, 54,18 für Kinder über 18</a:t>
            </a:r>
            <a:endParaRPr lang="de-DE" sz="600" b="1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FB3D4CA-9BD2-4F79-21BC-D4DA7F8F8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938" y="2952732"/>
            <a:ext cx="1720718" cy="77400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B2D24C9-BE4A-972F-F17D-60DAF2A3B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127" y="4495273"/>
            <a:ext cx="1651018" cy="93089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AB94697-41B3-A60F-886D-C319EE355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55" y="412816"/>
            <a:ext cx="3252575" cy="2790019"/>
          </a:xfrm>
          <a:prstGeom prst="rect">
            <a:avLst/>
          </a:prstGeom>
        </p:spPr>
      </p:pic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FF75A7EF-2878-482A-1049-E5C32BEEB5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8"/>
    </mc:Choice>
    <mc:Fallback>
      <p:transition spd="slow" advTm="3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0" y="-2682"/>
            <a:ext cx="331806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cs typeface="Chalkduster"/>
              </a:rPr>
              <a:t>Personalverrechnung </a:t>
            </a:r>
            <a:r>
              <a:rPr lang="de-DE" sz="700" dirty="0">
                <a:cs typeface="Chalkduster"/>
              </a:rPr>
              <a:t>(inkl. Überstunden, Sonderzahlung)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18064" y="-2682"/>
            <a:ext cx="5825935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dirty="0">
                <a:cs typeface="Chalkduster"/>
              </a:rPr>
              <a:t>Ziel/Kompetenzen: Personalverrechnung erklären können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700" dirty="0">
                <a:cs typeface="Chalkduster"/>
              </a:rPr>
              <a:t>Laufende Bezüge exkl. und inkl. Überstunden, etc. abrechnen können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700" dirty="0">
                <a:cs typeface="Chalkduster"/>
              </a:rPr>
              <a:t>Sonderzahlungen abrechnen können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18064" y="3988529"/>
            <a:ext cx="1503725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b="1" dirty="0"/>
              <a:t>Sonderzahlungen</a:t>
            </a:r>
            <a:r>
              <a:rPr lang="de-DE" sz="700" dirty="0"/>
              <a:t>: </a:t>
            </a:r>
          </a:p>
          <a:p>
            <a:r>
              <a:rPr lang="de-DE" sz="700" dirty="0"/>
              <a:t>SV Beitrag um 1% Punkt weniger als beim laufenden Bezug</a:t>
            </a:r>
          </a:p>
          <a:p>
            <a:r>
              <a:rPr lang="de-DE" sz="700" dirty="0"/>
              <a:t>Nur bei erster SZ gibt es einen FB von 620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299082" y="455309"/>
            <a:ext cx="1746351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dirty="0"/>
              <a:t>Beispiel Novemberabrechnung: T. LATO</a:t>
            </a:r>
          </a:p>
          <a:p>
            <a:r>
              <a:rPr lang="de-DE" sz="700" dirty="0"/>
              <a:t>Angestellte: 3.230,00 Brutto Überstundenteiler 167, </a:t>
            </a:r>
          </a:p>
          <a:p>
            <a:r>
              <a:rPr lang="de-DE" sz="400" dirty="0" err="1"/>
              <a:t>Dh</a:t>
            </a:r>
            <a:r>
              <a:rPr lang="de-DE" sz="400" dirty="0"/>
              <a:t> Bruttogehalt pro Stunde: 19,341)</a:t>
            </a:r>
          </a:p>
          <a:p>
            <a:r>
              <a:rPr lang="de-DE" sz="700" dirty="0"/>
              <a:t>Überstunden 16</a:t>
            </a:r>
          </a:p>
          <a:p>
            <a:r>
              <a:rPr lang="de-DE" sz="700" dirty="0"/>
              <a:t>(9 ÜST 50%, 7 100%)</a:t>
            </a:r>
          </a:p>
          <a:p>
            <a:r>
              <a:rPr lang="de-DE" sz="700" dirty="0"/>
              <a:t> </a:t>
            </a:r>
          </a:p>
          <a:p>
            <a:r>
              <a:rPr lang="de-DE" sz="700" dirty="0"/>
              <a:t>2 Kinder, FB 55,20 €, PP groß, 27 km, 2 Kinder, </a:t>
            </a:r>
          </a:p>
          <a:p>
            <a:r>
              <a:rPr lang="de-DE" sz="700" dirty="0"/>
              <a:t>FABO plus, kein </a:t>
            </a:r>
            <a:r>
              <a:rPr lang="de-DE" sz="700" dirty="0" err="1"/>
              <a:t>Gew.mitglied</a:t>
            </a:r>
            <a:r>
              <a:rPr lang="de-DE" sz="700" dirty="0"/>
              <a:t>, E-Card (Novemberabrechnung)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95757" y="1738192"/>
            <a:ext cx="150372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b="1" dirty="0"/>
              <a:t>Sozialversicherung</a:t>
            </a:r>
            <a:r>
              <a:rPr lang="de-DE" sz="600" dirty="0"/>
              <a:t> abhängig von Brutto, Höchstbeitragsgrundlage 5.850,00</a:t>
            </a:r>
          </a:p>
          <a:p>
            <a:r>
              <a:rPr lang="de-DE" sz="600" b="1" dirty="0"/>
              <a:t>Freibetrag:</a:t>
            </a:r>
            <a:r>
              <a:rPr lang="de-DE" sz="600" dirty="0"/>
              <a:t> laut Bescheid vom Finanzamt</a:t>
            </a:r>
            <a:endParaRPr lang="de-DE" sz="600" b="1" dirty="0"/>
          </a:p>
          <a:p>
            <a:r>
              <a:rPr lang="de-DE" sz="600" b="1" dirty="0"/>
              <a:t>PP klein/groß</a:t>
            </a:r>
            <a:r>
              <a:rPr lang="de-DE" sz="600" dirty="0"/>
              <a:t>: abhängig ob öffentliche Verkehrsmittel zumutbar sind</a:t>
            </a:r>
          </a:p>
          <a:p>
            <a:r>
              <a:rPr lang="de-DE" sz="600" b="1" dirty="0" err="1"/>
              <a:t>Gew.beitrag</a:t>
            </a:r>
            <a:r>
              <a:rPr lang="de-DE" sz="600" b="1" dirty="0"/>
              <a:t>: </a:t>
            </a:r>
            <a:r>
              <a:rPr lang="de-DE" sz="600" dirty="0"/>
              <a:t>1% von Brutto, max. 36,30</a:t>
            </a:r>
          </a:p>
          <a:p>
            <a:r>
              <a:rPr lang="de-DE" sz="600" b="1" dirty="0"/>
              <a:t>E-Card Gebühr: </a:t>
            </a:r>
            <a:r>
              <a:rPr lang="de-DE" sz="600" dirty="0"/>
              <a:t>13,35 nur im November</a:t>
            </a:r>
            <a:endParaRPr lang="de-DE" sz="600" b="1" dirty="0"/>
          </a:p>
          <a:p>
            <a:r>
              <a:rPr lang="de-DE" sz="600" b="1" dirty="0"/>
              <a:t>Lohnsteuer: </a:t>
            </a:r>
            <a:r>
              <a:rPr lang="de-DE" sz="600" dirty="0"/>
              <a:t>Bemessungsgrundlage bestimmt %Satz, Abzug abhängig ob man Alleinverdiener ist bzw. Anzahl der Kinder</a:t>
            </a:r>
          </a:p>
          <a:p>
            <a:r>
              <a:rPr lang="de-DE" sz="600" b="1" dirty="0"/>
              <a:t>Pendlereuro:</a:t>
            </a:r>
            <a:r>
              <a:rPr lang="de-DE" sz="600" dirty="0"/>
              <a:t> Anzahl der km *8/12</a:t>
            </a:r>
          </a:p>
          <a:p>
            <a:r>
              <a:rPr lang="de-DE" sz="600" b="1" dirty="0"/>
              <a:t>Familienbonus plus: </a:t>
            </a:r>
            <a:r>
              <a:rPr lang="de-DE" sz="600" dirty="0"/>
              <a:t>166,68 EUR pro Monat pro Kind unter 18 (voll), 50% davon halb, 54,18 für Kinder über 18</a:t>
            </a:r>
            <a:endParaRPr lang="de-DE" sz="6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9C3127-ADF0-FBD1-4C8A-19B73F52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902" y="517575"/>
            <a:ext cx="3902207" cy="55777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3C01C4-C629-7B86-3328-F94873A8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" y="412816"/>
            <a:ext cx="3214864" cy="2986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0609D15-066E-2763-41DA-3ED53148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1" y="3446480"/>
            <a:ext cx="3214864" cy="33934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93356D0-54A2-F4C6-4914-4C6DA6000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316" y="3182699"/>
            <a:ext cx="1839580" cy="7245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EAE64D3-C454-DE1B-A486-AC9670294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422" y="4672539"/>
            <a:ext cx="1587568" cy="9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9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Macintosh PowerPoint</Application>
  <PresentationFormat>Bildschirmpräsentation (4:3)</PresentationFormat>
  <Paragraphs>46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214</cp:revision>
  <cp:lastPrinted>2022-01-28T09:31:41Z</cp:lastPrinted>
  <dcterms:created xsi:type="dcterms:W3CDTF">2015-09-21T19:41:13Z</dcterms:created>
  <dcterms:modified xsi:type="dcterms:W3CDTF">2023-01-08T20:15:32Z</dcterms:modified>
</cp:coreProperties>
</file>