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498" autoAdjust="0"/>
  </p:normalViewPr>
  <p:slideViewPr>
    <p:cSldViewPr>
      <p:cViewPr varScale="1">
        <p:scale>
          <a:sx n="119" d="100"/>
          <a:sy n="119" d="100"/>
        </p:scale>
        <p:origin x="16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52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6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3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8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2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65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3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46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27.01.23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3188849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>
                <a:cs typeface="Chalkduster"/>
              </a:rPr>
              <a:t>Sonstige laufende Buchungen</a:t>
            </a:r>
          </a:p>
          <a:p>
            <a:r>
              <a:rPr lang="de-AT" sz="1200" dirty="0">
                <a:cs typeface="Chalkduster"/>
              </a:rPr>
              <a:t>PKW u. LKW, Steuern, GWG, Privat</a:t>
            </a:r>
            <a:endParaRPr lang="de-DE" sz="1200" dirty="0">
              <a:cs typeface="Chalkduster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03848" y="-1013"/>
            <a:ext cx="590465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sonstige laufende Buchungen durchführen können</a:t>
            </a:r>
          </a:p>
          <a:p>
            <a:r>
              <a:rPr lang="de-AT" sz="1000" dirty="0">
                <a:latin typeface="+mj-lt"/>
              </a:rPr>
              <a:t>PKW und LKW richtig behandeln können (kein Vorsteuerabzug bei PKW,</a:t>
            </a:r>
          </a:p>
          <a:p>
            <a:r>
              <a:rPr lang="de-AT" sz="1000" dirty="0">
                <a:latin typeface="+mj-lt"/>
              </a:rPr>
              <a:t>Steuern unterscheiden und richtig verbuchen können, GWG und Privatbuchungen durchführen können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900" y="134076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2) Lesen der Angabe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96616" y="141277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a) Wer sind wir: 	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596616" y="17008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b) Beleg :</a:t>
            </a:r>
          </a:p>
          <a:p>
            <a:endParaRPr lang="de-AT" sz="800" dirty="0"/>
          </a:p>
        </p:txBody>
      </p:sp>
      <p:sp>
        <p:nvSpPr>
          <p:cNvPr id="7" name="Rechteck 6"/>
          <p:cNvSpPr/>
          <p:nvPr/>
        </p:nvSpPr>
        <p:spPr>
          <a:xfrm>
            <a:off x="2936368" y="1700808"/>
            <a:ext cx="4443944" cy="2880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rgbClr val="FF0000"/>
                </a:solidFill>
              </a:rPr>
              <a:t>ER, K, S bei Bankomat oder Kreditkartenzahlungen, Bank bei Überweisungen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6" name="Rechteck 25"/>
          <p:cNvSpPr/>
          <p:nvPr/>
        </p:nvSpPr>
        <p:spPr>
          <a:xfrm>
            <a:off x="2936368" y="1340768"/>
            <a:ext cx="6098876" cy="36004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Unternehmen, </a:t>
            </a:r>
            <a:r>
              <a:rPr lang="de-DE" sz="1200" dirty="0">
                <a:solidFill>
                  <a:schemeClr val="tx1"/>
                </a:solidFill>
              </a:rPr>
              <a:t>mit laufenden Geschäftsfällen 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Anschaffung od. laufender Aufwand für </a:t>
            </a:r>
            <a:r>
              <a:rPr lang="de-DE" sz="900" dirty="0" err="1">
                <a:solidFill>
                  <a:schemeClr val="tx1"/>
                </a:solidFill>
              </a:rPr>
              <a:t>PKW‘s</a:t>
            </a:r>
            <a:r>
              <a:rPr lang="de-DE" sz="900" dirty="0">
                <a:solidFill>
                  <a:schemeClr val="tx1"/>
                </a:solidFill>
              </a:rPr>
              <a:t> versus </a:t>
            </a:r>
            <a:r>
              <a:rPr lang="de-DE" sz="900" dirty="0" err="1">
                <a:solidFill>
                  <a:schemeClr val="tx1"/>
                </a:solidFill>
              </a:rPr>
              <a:t>LKW‘s</a:t>
            </a:r>
            <a:r>
              <a:rPr lang="de-DE" sz="900" dirty="0">
                <a:solidFill>
                  <a:schemeClr val="tx1"/>
                </a:solidFill>
              </a:rPr>
              <a:t>, Steuern, Anschaffung von Gütern &lt; 800,- netto, Privat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618420" y="19888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936368" y="1988840"/>
            <a:ext cx="6026868" cy="2880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rgbClr val="FF0000"/>
                </a:solidFill>
              </a:rPr>
              <a:t>PKW (keine VOST), LKW, ... Steuern (privat, Aufwand oder 0,  GWG, weniger als 800,- netto,        „Privat“...; </a:t>
            </a:r>
          </a:p>
        </p:txBody>
      </p:sp>
      <p:sp>
        <p:nvSpPr>
          <p:cNvPr id="14" name="Rechteck 13"/>
          <p:cNvSpPr/>
          <p:nvPr/>
        </p:nvSpPr>
        <p:spPr>
          <a:xfrm>
            <a:off x="107504" y="2564904"/>
            <a:ext cx="8928992" cy="41764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>
            <a:off x="2842556" y="1340768"/>
            <a:ext cx="6192688" cy="10081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Textfeld 104"/>
          <p:cNvSpPr txBox="1"/>
          <p:nvPr/>
        </p:nvSpPr>
        <p:spPr>
          <a:xfrm>
            <a:off x="-24692" y="62068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1) Buchungsregeln &amp; Konten</a:t>
            </a:r>
          </a:p>
        </p:txBody>
      </p:sp>
      <p:pic>
        <p:nvPicPr>
          <p:cNvPr id="106" name="Bild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564" y="692696"/>
            <a:ext cx="1571760" cy="576064"/>
          </a:xfrm>
          <a:prstGeom prst="rect">
            <a:avLst/>
          </a:prstGeom>
        </p:spPr>
      </p:pic>
      <p:pic>
        <p:nvPicPr>
          <p:cNvPr id="107" name="Bild 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924" y="692696"/>
            <a:ext cx="2102553" cy="576064"/>
          </a:xfrm>
          <a:prstGeom prst="rect">
            <a:avLst/>
          </a:prstGeom>
        </p:spPr>
      </p:pic>
      <p:pic>
        <p:nvPicPr>
          <p:cNvPr id="46" name="Bild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437112"/>
            <a:ext cx="1880662" cy="660151"/>
          </a:xfrm>
          <a:prstGeom prst="rect">
            <a:avLst/>
          </a:prstGeom>
        </p:spPr>
      </p:pic>
      <p:cxnSp>
        <p:nvCxnSpPr>
          <p:cNvPr id="108" name="Gerade Verbindung mit Pfeil 107"/>
          <p:cNvCxnSpPr/>
          <p:nvPr/>
        </p:nvCxnSpPr>
        <p:spPr>
          <a:xfrm flipH="1" flipV="1">
            <a:off x="7091028" y="764704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>
          <a:xfrm>
            <a:off x="2842556" y="620688"/>
            <a:ext cx="5472608" cy="64807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0" name="Tabel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52645"/>
              </p:ext>
            </p:extLst>
          </p:nvPr>
        </p:nvGraphicFramePr>
        <p:xfrm>
          <a:off x="5004047" y="5589240"/>
          <a:ext cx="3941441" cy="19050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Privateinlage bar</a:t>
                      </a:r>
                      <a:r>
                        <a:rPr lang="de-DE" sz="10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(Bank)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 (2</a:t>
                      </a:r>
                      <a:r>
                        <a:rPr lang="de-DE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Bank)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92943"/>
              </p:ext>
            </p:extLst>
          </p:nvPr>
        </p:nvGraphicFramePr>
        <p:xfrm>
          <a:off x="5004047" y="5877272"/>
          <a:ext cx="3941441" cy="19050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Privatentnahme bar (B)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 (2 Bank)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108178"/>
              </p:ext>
            </p:extLst>
          </p:nvPr>
        </p:nvGraphicFramePr>
        <p:xfrm>
          <a:off x="5004047" y="6237312"/>
          <a:ext cx="3941441" cy="38100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Privatentnahme Waren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Eigenverbrauch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329"/>
              </p:ext>
            </p:extLst>
          </p:nvPr>
        </p:nvGraphicFramePr>
        <p:xfrm>
          <a:off x="1115616" y="2996952"/>
          <a:ext cx="3581400" cy="1905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PKW Anschaffung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PKW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352602"/>
              </p:ext>
            </p:extLst>
          </p:nvPr>
        </p:nvGraphicFramePr>
        <p:xfrm>
          <a:off x="1043608" y="4077072"/>
          <a:ext cx="3581400" cy="3810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LKW Anschaffung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LKW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Tabel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50174"/>
              </p:ext>
            </p:extLst>
          </p:nvPr>
        </p:nvGraphicFramePr>
        <p:xfrm>
          <a:off x="1115616" y="3284984"/>
          <a:ext cx="3581400" cy="1905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PKW lauf. 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PKW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Betr.aufw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22165"/>
              </p:ext>
            </p:extLst>
          </p:nvPr>
        </p:nvGraphicFramePr>
        <p:xfrm>
          <a:off x="1043608" y="4509120"/>
          <a:ext cx="3581400" cy="3810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LKW lauf 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LKW Betr.aufw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851761"/>
              </p:ext>
            </p:extLst>
          </p:nvPr>
        </p:nvGraphicFramePr>
        <p:xfrm>
          <a:off x="1115616" y="5949280"/>
          <a:ext cx="3581400" cy="3810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GWG Einkauf bar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GWG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4887"/>
              </p:ext>
            </p:extLst>
          </p:nvPr>
        </p:nvGraphicFramePr>
        <p:xfrm>
          <a:off x="5004047" y="2996952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Überweis. Zahllast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 Zahllast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00672"/>
              </p:ext>
            </p:extLst>
          </p:nvPr>
        </p:nvGraphicFramePr>
        <p:xfrm>
          <a:off x="5004047" y="4869160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Einkommensteuer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25831"/>
              </p:ext>
            </p:extLst>
          </p:nvPr>
        </p:nvGraphicFramePr>
        <p:xfrm>
          <a:off x="5004047" y="3429000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Grundsteuer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Grundsteuer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52179"/>
              </p:ext>
            </p:extLst>
          </p:nvPr>
        </p:nvGraphicFramePr>
        <p:xfrm>
          <a:off x="5004047" y="3717032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Kammerumlage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Kammerumlage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el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68866"/>
              </p:ext>
            </p:extLst>
          </p:nvPr>
        </p:nvGraphicFramePr>
        <p:xfrm>
          <a:off x="5004047" y="4149080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Gunderwerbsteuer</a:t>
                      </a:r>
                      <a:endParaRPr lang="de-D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Grundstücke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5" name="Bild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2996952"/>
            <a:ext cx="922193" cy="472920"/>
          </a:xfrm>
          <a:prstGeom prst="rect">
            <a:avLst/>
          </a:prstGeom>
        </p:spPr>
      </p:pic>
      <p:pic>
        <p:nvPicPr>
          <p:cNvPr id="47" name="Bild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4077072"/>
            <a:ext cx="780502" cy="452884"/>
          </a:xfrm>
          <a:prstGeom prst="rect">
            <a:avLst/>
          </a:prstGeom>
        </p:spPr>
      </p:pic>
      <p:sp>
        <p:nvSpPr>
          <p:cNvPr id="48" name="Textfeld 47"/>
          <p:cNvSpPr txBox="1"/>
          <p:nvPr/>
        </p:nvSpPr>
        <p:spPr>
          <a:xfrm>
            <a:off x="251520" y="5877272"/>
            <a:ext cx="942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&lt;1.000€</a:t>
            </a:r>
          </a:p>
          <a:p>
            <a:r>
              <a:rPr lang="de-DE" dirty="0"/>
              <a:t>netto</a:t>
            </a:r>
          </a:p>
        </p:txBody>
      </p:sp>
      <p:cxnSp>
        <p:nvCxnSpPr>
          <p:cNvPr id="89" name="Gerade Verbindung 88"/>
          <p:cNvCxnSpPr/>
          <p:nvPr/>
        </p:nvCxnSpPr>
        <p:spPr>
          <a:xfrm>
            <a:off x="179512" y="5229200"/>
            <a:ext cx="87849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6855697" y="2636912"/>
            <a:ext cx="101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Steuern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1763688" y="2636912"/>
            <a:ext cx="15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PKW und LKW</a:t>
            </a:r>
          </a:p>
        </p:txBody>
      </p:sp>
      <p:sp>
        <p:nvSpPr>
          <p:cNvPr id="92" name="Textfeld 91"/>
          <p:cNvSpPr txBox="1"/>
          <p:nvPr/>
        </p:nvSpPr>
        <p:spPr>
          <a:xfrm>
            <a:off x="1115616" y="5229200"/>
            <a:ext cx="350663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Geringwertige Wirtschaftsgüter</a:t>
            </a:r>
          </a:p>
          <a:p>
            <a:pPr algn="ctr"/>
            <a:r>
              <a:rPr lang="de-DE" sz="1000" dirty="0"/>
              <a:t>Güter des Anlagevermögens, die weniger als  €800 netto kosten</a:t>
            </a:r>
          </a:p>
          <a:p>
            <a:pPr algn="ctr"/>
            <a:r>
              <a:rPr lang="de-DE" sz="1000" dirty="0"/>
              <a:t>können sofort „abgeschrieben“ (als Aufwand verbucht) werden.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6975736" y="5229200"/>
            <a:ext cx="127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„Privat ...“</a:t>
            </a:r>
          </a:p>
        </p:txBody>
      </p:sp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34084"/>
              </p:ext>
            </p:extLst>
          </p:nvPr>
        </p:nvGraphicFramePr>
        <p:xfrm>
          <a:off x="5004047" y="4581128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Kirchenbeitrag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5" name="Gerade Verbindung 94"/>
          <p:cNvCxnSpPr/>
          <p:nvPr/>
        </p:nvCxnSpPr>
        <p:spPr>
          <a:xfrm>
            <a:off x="4788024" y="2852936"/>
            <a:ext cx="0" cy="374441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Macintosh PowerPoint</Application>
  <PresentationFormat>Bildschirmpräsentation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HOLZHEU Werner</cp:lastModifiedBy>
  <cp:revision>89</cp:revision>
  <cp:lastPrinted>2017-08-28T13:26:40Z</cp:lastPrinted>
  <dcterms:created xsi:type="dcterms:W3CDTF">2016-04-20T06:25:58Z</dcterms:created>
  <dcterms:modified xsi:type="dcterms:W3CDTF">2023-01-27T12:18:59Z</dcterms:modified>
</cp:coreProperties>
</file>