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74C04C"/>
    <a:srgbClr val="77C34C"/>
    <a:srgbClr val="36CD1F"/>
    <a:srgbClr val="54D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58"/>
  </p:normalViewPr>
  <p:slideViewPr>
    <p:cSldViewPr snapToGrid="0" snapToObjects="1">
      <p:cViewPr varScale="1">
        <p:scale>
          <a:sx n="120" d="100"/>
          <a:sy n="120" d="100"/>
        </p:scale>
        <p:origin x="16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CA0FD-957B-8E49-8657-2D383DDB8166}" type="datetimeFigureOut">
              <a:rPr lang="de-DE" smtClean="0"/>
              <a:t>29.01.23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537F5-09B8-9541-AE09-1DF39302DE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3855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58FFB-75BB-B548-82C0-13B160B46C58}" type="datetimeFigureOut">
              <a:rPr lang="de-DE" smtClean="0"/>
              <a:t>29.01.23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724D3-C9ED-7D49-81CB-A6EB8FB276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10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Sunday, January 29,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Sunday, January 29,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Sunday, January 29,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Sunday, January 29,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Sunday, January 29,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Sunday, January 29,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Sunday, January 29,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Sunday, January 29,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Sunday, January 29,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Sunday, January 29,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AT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Sunday, January 29,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Sunday, January 29,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0" y="0"/>
            <a:ext cx="33180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cs typeface="Chalkduster"/>
              </a:rPr>
              <a:t>Arbeitnehmerveranlagung 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318064" y="-7500"/>
            <a:ext cx="58259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>
                <a:cs typeface="Chalkduster"/>
              </a:rPr>
              <a:t>Ziel/Kompetenzen: Arbeitnehmerveranlagung durchführen können</a:t>
            </a:r>
          </a:p>
          <a:p>
            <a:pPr marL="171450" indent="-171450">
              <a:buFont typeface="Wingdings" charset="0"/>
              <a:buChar char="Ø"/>
            </a:pPr>
            <a:r>
              <a:rPr lang="de-AT" sz="900" dirty="0">
                <a:cs typeface="Chalkduster"/>
              </a:rPr>
              <a:t>Sonderausgaben, Werbungskosten und Außergewöhnliche Belastungen unterscheiden können</a:t>
            </a:r>
          </a:p>
        </p:txBody>
      </p:sp>
      <p:pic>
        <p:nvPicPr>
          <p:cNvPr id="17" name="Bild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885" y="2233716"/>
            <a:ext cx="3958749" cy="555123"/>
          </a:xfrm>
          <a:prstGeom prst="rect">
            <a:avLst/>
          </a:prstGeom>
        </p:spPr>
      </p:pic>
      <p:sp>
        <p:nvSpPr>
          <p:cNvPr id="18" name="Textfeld 17"/>
          <p:cNvSpPr txBox="1"/>
          <p:nvPr/>
        </p:nvSpPr>
        <p:spPr>
          <a:xfrm>
            <a:off x="129059" y="932967"/>
            <a:ext cx="3000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1)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29059" y="2840848"/>
            <a:ext cx="3000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2)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129059" y="5318171"/>
            <a:ext cx="3000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3)</a:t>
            </a:r>
          </a:p>
        </p:txBody>
      </p:sp>
      <p:graphicFrame>
        <p:nvGraphicFramePr>
          <p:cNvPr id="28" name="Tabel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403510"/>
              </p:ext>
            </p:extLst>
          </p:nvPr>
        </p:nvGraphicFramePr>
        <p:xfrm>
          <a:off x="4127" y="394657"/>
          <a:ext cx="9143999" cy="421162"/>
        </p:xfrm>
        <a:graphic>
          <a:graphicData uri="http://schemas.openxmlformats.org/drawingml/2006/table">
            <a:tbl>
              <a:tblPr/>
              <a:tblGrid>
                <a:gridCol w="9143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8642"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Arbeitnehmerveranlagung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für steuerliche Veranlagung von AN, bzw. allen für die Pflichtveranlagung nicht gilt (Selbständige, ... sie müssen Einkommensteuererklärung abgeben);</a:t>
                      </a:r>
                    </a:p>
                    <a:p>
                      <a:pPr algn="l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...bis 5 Jahre kann eingereicht werden, </a:t>
                      </a:r>
                    </a:p>
                    <a:p>
                      <a:pPr algn="l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...berücksichtigt werden können ... 1,2,3</a:t>
                      </a:r>
                    </a:p>
                  </a:txBody>
                  <a:tcPr marL="9682" marR="9682" marT="9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el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198796"/>
              </p:ext>
            </p:extLst>
          </p:nvPr>
        </p:nvGraphicFramePr>
        <p:xfrm>
          <a:off x="554885" y="856908"/>
          <a:ext cx="8442236" cy="1367298"/>
        </p:xfrm>
        <a:graphic>
          <a:graphicData uri="http://schemas.openxmlformats.org/drawingml/2006/table">
            <a:tbl>
              <a:tblPr/>
              <a:tblGrid>
                <a:gridCol w="1767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1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37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4264">
                <a:tc gridSpan="5">
                  <a:txBody>
                    <a:bodyPr/>
                    <a:lstStyle/>
                    <a:p>
                      <a:pPr algn="l" fontAlgn="b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Sonderausgaben: für Arbeitnehmer und Parnter, wenn min. 1 Kind im gemeins. Haushalt leben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029"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82" marR="9682" marT="968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 mit Höchstgrenze </a:t>
                      </a:r>
                      <a:r>
                        <a:rPr lang="de-DE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</a:t>
                      </a:r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Viertelung</a:t>
                      </a:r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2920, 5840 bei AV/E</a:t>
                      </a:r>
                      <a:r>
                        <a:rPr lang="de-DE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AB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 ohne Höchstgrenze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 mit Höchstgrenze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26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Personeversicherung, freiw. Weitervers. Pens.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nur Personenversicherungen ... keine Sachversicherungen z.B. Haftpflichtversicherung, Feuerversicherung,...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26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Wohnraumschaffung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Erstbesitz bei neu errichteten Wohnungen, muss 2 Jahre Hauptwohnsitz sein, z.B. Darlehensrückzahlung u Zinsen,... absetzbar 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26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Wohnraumsanierung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 Sanierung, Fenster neu, Heizung neu, etc. ... Sanierung ist nicht: Arlarmanlage, lauftende Wartung, Reparaturen,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26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Renten u dauernde Lasten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Leibrente, Unfallrente, ... Nutzungsrechte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26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Steuerberatungskosten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426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Kirchenbeiträge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max 400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426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anerkannte Spenden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max</a:t>
                      </a:r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10% der Einkünfte nach Verlustausgleich, mehr als 1000 </a:t>
                      </a:r>
                      <a:r>
                        <a:rPr lang="de-DE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</a:t>
                      </a:r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wie: Aids Hilfe, Caritas Rotes Kreuz, World Vision, 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30" name="Tabel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688082"/>
              </p:ext>
            </p:extLst>
          </p:nvPr>
        </p:nvGraphicFramePr>
        <p:xfrm>
          <a:off x="554885" y="2798340"/>
          <a:ext cx="8442236" cy="2443602"/>
        </p:xfrm>
        <a:graphic>
          <a:graphicData uri="http://schemas.openxmlformats.org/drawingml/2006/table">
            <a:tbl>
              <a:tblPr/>
              <a:tblGrid>
                <a:gridCol w="1767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1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37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5616">
                <a:tc gridSpan="5">
                  <a:txBody>
                    <a:bodyPr/>
                    <a:lstStyle/>
                    <a:p>
                      <a:pPr algn="l" fontAlgn="b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Webungskosten: beruflich veranlasste Ausgaben, die nicht schon bei Lohnverrechnung geltend gemacht wurden - eventueller Privatanteile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643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Werbungskostenpauschale, alle anderen </a:t>
                      </a:r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ê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132,- werden bei Lohnverrechnung automatisch berücksichtigt, auch wenn man keine Ausgaben hat - muss nicht ang. werden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43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Pendlerpauschale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ohne Anrechnung auf Pauschale, dh. jedenfalls awb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wenn nicht in der norm. Lohnverrechnung berücksichtigt, vgl. Personalverrechnung Tabelle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643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Gewerkschaftsbeiträge, Pflichtbeiträge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ohne Anrechnung auf Pauschale, dh. jedenfalls awb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wenn nicht in der norm. Lohnverrechnung berücksichtigt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643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Arbeitskleidung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7" gridSpan="3">
                  <a:txBody>
                    <a:bodyPr/>
                    <a:lstStyle/>
                    <a:p>
                      <a:pPr algn="l" fontAlgn="t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nur wenn in Summe größer als Pauschale von 132,-</a:t>
                      </a:r>
                    </a:p>
                  </a:txBody>
                  <a:tcPr marL="9682" marR="9682" marT="96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17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17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nur wenn nicht privat verwendbar, z.B. Frack Philharmoniker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643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Arbeitsmittel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z.B. Büromaterial, ...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643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AfA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bis 400,- sofort (GWG), darüber hinaus Verteilung auf ND, Halbjahres AfA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643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Arbeitszimmer (wenn Mittelpunkt)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Wohnung liegendes AZ grds. nicht absetzbar, außer es ist Mittelpunkt der berufl. Tätigkeit (Heimbuchhalter, Schriftsteller,...)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7643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Aus- Fortbildung (auch Fremdsprache)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grundsätzlich </a:t>
                      </a:r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absetzbar wenn beruflich bedingt</a:t>
                      </a:r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privater </a:t>
                      </a:r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Sprachkurs nicht absetzbar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7643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Führerschein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z.B. LKW Führerschein, Anhänger,...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7643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Betriebsratsumlage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wird zwar bei Lohnverrechnung einbahalten, bei Bemessungsgrundlage der Lst aber nicht berücksichtigt, daher hier...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97643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Computer (ev. AfA)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Privatanteil min. 40%, , Nutzungsdauer Annahme: 3 Jahre, auch Ausgaben für SW, CD's etc. können abgesetz werden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97643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Doppelte Haushaltsführung + Heimfahrten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 80km Enfernung zw. Berufs- und Wohnort, Verlegung des Famwohnsitzes unzumutbar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97643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Fachliteratur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wenn berufl. Veranlasst, Wirtschaftsmagazine z.B. Trend, oder Tageszeitungen gelten nicht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97643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Fehlgelder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Kassenfehlbeträge, die dem Arbeitgeber ersetzt werden müssen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97643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Internet, Telefon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Privatanteile berücksichtigen, Privatnutzung ist zu schätzen, ev. 40%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97643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Kontoführungsgebühr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nicht absetzbar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97643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Reisekosten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beruflich veranlasst - absetzbar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97643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Kilometergeld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beruflich veranlasst - absetzbar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97643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Tag- u Nächtigungsgelder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tatsächliche Kosten, oder pauschal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97643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Umzugskosten beruflich veranlasst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Transportkosten, Handwerkerkosten, Maklerkosten für Suche von Mietwohnung ja, Eigentumswohnung nicht,...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graphicFrame>
        <p:nvGraphicFramePr>
          <p:cNvPr id="31" name="Tabel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224357"/>
              </p:ext>
            </p:extLst>
          </p:nvPr>
        </p:nvGraphicFramePr>
        <p:xfrm>
          <a:off x="554885" y="5318511"/>
          <a:ext cx="8442236" cy="1512706"/>
        </p:xfrm>
        <a:graphic>
          <a:graphicData uri="http://schemas.openxmlformats.org/drawingml/2006/table">
            <a:tbl>
              <a:tblPr/>
              <a:tblGrid>
                <a:gridCol w="1767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1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37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514">
                <a:tc gridSpan="5">
                  <a:txBody>
                    <a:bodyPr/>
                    <a:lstStyle/>
                    <a:p>
                      <a:pPr algn="l" fontAlgn="b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Außergewöhnliche Belastungen (Voraussetzungen 1) außergewöhnlich, 2) zwangsläufig, 3) Wirt. Leistgfhkt. beeinträchtigen, Selbstbehalt c.a. 1 Monatsgehalt)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14"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82" marR="9682" marT="968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mit Selbstbehalt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ohne Selbstbehalt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bei Kindern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51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Krankheitskosten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z.B.Heilungskosten, Arztkosten, auch Zahnspange ... abzüglich Ersatz von Versicherung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51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Kurkosten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 medizinischen Günden, unter ärztlicher Aufsicht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51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Begrägniskosten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max. 5000,-, nur der Teil, der nicht durch Erbe abgedeckt ist; Kleidung nicht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51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Alters- Pflegeheim von Kindern für Eltern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51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Unterhaltsleistungen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51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Kathastrophenschäden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651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 bei Behinderungen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651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Unterhalt für Kinder im Ausland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max 50 € pro Monat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651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Kinderbetreuung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durch </a:t>
                      </a:r>
                      <a:r>
                        <a:rPr lang="de-DE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pädag</a:t>
                      </a:r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de-DE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qual</a:t>
                      </a:r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Personen </a:t>
                      </a:r>
                      <a:r>
                        <a:rPr lang="de-DE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max</a:t>
                      </a:r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2300 pro Kind für Kinder bis 10J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651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Auswärtige Berufsausbildung v Kind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FB 110 Euro pro Monat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8651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Krankheitskosten und Behinderung Kind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682" marR="9682" marT="968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abhängig vom Grad der Behinderung</a:t>
                      </a:r>
                    </a:p>
                  </a:txBody>
                  <a:tcPr marL="9682" marR="9682" marT="9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33" name="Gerade Verbindung mit Pfeil 32"/>
          <p:cNvCxnSpPr/>
          <p:nvPr/>
        </p:nvCxnSpPr>
        <p:spPr>
          <a:xfrm flipH="1">
            <a:off x="2958457" y="1268309"/>
            <a:ext cx="13954" cy="9654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el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850215"/>
              </p:ext>
            </p:extLst>
          </p:nvPr>
        </p:nvGraphicFramePr>
        <p:xfrm>
          <a:off x="4576127" y="2309945"/>
          <a:ext cx="3913331" cy="421162"/>
        </p:xfrm>
        <a:graphic>
          <a:graphicData uri="http://schemas.openxmlformats.org/drawingml/2006/table">
            <a:tbl>
              <a:tblPr/>
              <a:tblGrid>
                <a:gridCol w="391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8642">
                <a:tc>
                  <a:txBody>
                    <a:bodyPr/>
                    <a:lstStyle/>
                    <a:p>
                      <a:pPr algn="l" fontAlgn="ctr"/>
                      <a:r>
                        <a:rPr lang="de-DE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Einschleifregelung</a:t>
                      </a:r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bewirkt, dass</a:t>
                      </a: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sich die Sonderausgaben mit Höchstgrenze u. </a:t>
                      </a:r>
                      <a:r>
                        <a:rPr lang="de-DE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Viertelung</a:t>
                      </a: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verringern, je höher das Einkommen ist, ab 60k Einkommen steht nur noch ein Betrag von 60 Euro zu.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82" marR="9682" marT="9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3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it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Klarheit.thmx</Template>
  <TotalTime>0</TotalTime>
  <Words>764</Words>
  <Application>Microsoft Macintosh PowerPoint</Application>
  <PresentationFormat>Bildschirmpräsentation (4:3)</PresentationFormat>
  <Paragraphs>155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Klarheit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Arbeitnehmerinnen Veranlagung</dc:title>
  <dc:creator>werner holzheu</dc:creator>
  <cp:lastModifiedBy>HOLZHEU Werner</cp:lastModifiedBy>
  <cp:revision>34</cp:revision>
  <cp:lastPrinted>2016-01-05T10:14:38Z</cp:lastPrinted>
  <dcterms:created xsi:type="dcterms:W3CDTF">2015-01-08T13:19:37Z</dcterms:created>
  <dcterms:modified xsi:type="dcterms:W3CDTF">2023-01-29T22:30:00Z</dcterms:modified>
</cp:coreProperties>
</file>