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5"/>
  </p:notesMasterIdLst>
  <p:sldIdLst>
    <p:sldId id="260" r:id="rId2"/>
    <p:sldId id="264" r:id="rId3"/>
    <p:sldId id="263" r:id="rId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8"/>
  </p:normalViewPr>
  <p:slideViewPr>
    <p:cSldViewPr snapToGrid="0">
      <p:cViewPr varScale="1">
        <p:scale>
          <a:sx n="120" d="100"/>
          <a:sy n="120" d="100"/>
        </p:scale>
        <p:origin x="16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2FD81CF-27B0-109C-89D8-354B392E8B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17D4087-A669-7B48-B7E9-7CD25197C8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4DFE0FF-AE88-A693-1DE6-22CBC2C2198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DB1CB65-1EC2-600F-AE87-222B62FC956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150F639-D47B-EB92-ED42-A73ACD5E9B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357C92B-EB8F-EE68-0D91-41A55A413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F84438-C471-7D42-80E9-E2C3F6D74DD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13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0852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34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6054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7948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2608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1884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2054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24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607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6169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>
            <a:extLst>
              <a:ext uri="{FF2B5EF4-FFF2-40B4-BE49-F238E27FC236}">
                <a16:creationId xmlns:a16="http://schemas.microsoft.com/office/drawing/2014/main" id="{C5B294DA-2E90-4C11-C25E-B6FE198E3E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39750"/>
          </a:xfrm>
          <a:prstGeom prst="rect">
            <a:avLst/>
          </a:prstGeom>
          <a:solidFill>
            <a:srgbClr val="5391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027" name="Line 10">
            <a:extLst>
              <a:ext uri="{FF2B5EF4-FFF2-40B4-BE49-F238E27FC236}">
                <a16:creationId xmlns:a16="http://schemas.microsoft.com/office/drawing/2014/main" id="{9618E9FB-EA0F-0C1E-CA2C-368D2E6DA09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5175" y="1079500"/>
            <a:ext cx="0" cy="5038725"/>
          </a:xfrm>
          <a:prstGeom prst="line">
            <a:avLst/>
          </a:prstGeom>
          <a:noFill/>
          <a:ln w="44450">
            <a:solidFill>
              <a:srgbClr val="BFC2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Rectangle 11">
            <a:extLst>
              <a:ext uri="{FF2B5EF4-FFF2-40B4-BE49-F238E27FC236}">
                <a16:creationId xmlns:a16="http://schemas.microsoft.com/office/drawing/2014/main" id="{C4E21DD3-4FAF-B6D8-8791-88847CBFA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05338" y="125413"/>
            <a:ext cx="43180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1800"/>
          </a:p>
        </p:txBody>
      </p:sp>
      <p:sp>
        <p:nvSpPr>
          <p:cNvPr id="1029" name="Rectangle 12">
            <a:extLst>
              <a:ext uri="{FF2B5EF4-FFF2-40B4-BE49-F238E27FC236}">
                <a16:creationId xmlns:a16="http://schemas.microsoft.com/office/drawing/2014/main" id="{F8866AE8-3934-FA23-C549-3C24F12123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0198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000"/>
              <a:t>Folie </a:t>
            </a:r>
            <a:fld id="{2F7AE533-33E2-3745-A60A-6D703493FF23}" type="slidenum">
              <a:rPr lang="de-DE" altLang="de-DE" sz="1000"/>
              <a:pPr eaLnBrk="1" hangingPunct="1">
                <a:spcBef>
                  <a:spcPct val="20000"/>
                </a:spcBef>
              </a:pPr>
              <a:t>‹Nr.›</a:t>
            </a:fld>
            <a:r>
              <a:rPr lang="de-DE" altLang="de-DE" sz="1000"/>
              <a:t>/3</a:t>
            </a:r>
          </a:p>
        </p:txBody>
      </p:sp>
      <p:sp>
        <p:nvSpPr>
          <p:cNvPr id="1030" name="Line 14">
            <a:extLst>
              <a:ext uri="{FF2B5EF4-FFF2-40B4-BE49-F238E27FC236}">
                <a16:creationId xmlns:a16="http://schemas.microsoft.com/office/drawing/2014/main" id="{CE3685FE-0EAB-3984-EB0D-9C5A982C310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50825" y="5943600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Line 15">
            <a:extLst>
              <a:ext uri="{FF2B5EF4-FFF2-40B4-BE49-F238E27FC236}">
                <a16:creationId xmlns:a16="http://schemas.microsoft.com/office/drawing/2014/main" id="{7F60092D-84EA-F247-0989-BC7FF89ECB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50825" y="6297613"/>
            <a:ext cx="86375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16">
            <a:extLst>
              <a:ext uri="{FF2B5EF4-FFF2-40B4-BE49-F238E27FC236}">
                <a16:creationId xmlns:a16="http://schemas.microsoft.com/office/drawing/2014/main" id="{7CBF52A6-3E6D-D8C0-77D2-D35EEEF0C7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6525" y="95250"/>
            <a:ext cx="89185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300">
                <a:solidFill>
                  <a:schemeClr val="bg1"/>
                </a:solidFill>
              </a:rPr>
              <a:t>Warum sollten bzw. müssen wir sogar Aufzeichnungen führen?</a:t>
            </a:r>
          </a:p>
          <a:p>
            <a:pPr eaLnBrk="1" hangingPunct="1"/>
            <a:r>
              <a:rPr lang="de-DE" altLang="de-DE" sz="1300">
                <a:solidFill>
                  <a:schemeClr val="bg1"/>
                </a:solidFill>
              </a:rPr>
              <a:t>Belege, Kassabuch, Wareneingangsbuch, Umsatzsteuer ....  Gewinnermittlung durch Einnahmen – Ausgaben Rechnung </a:t>
            </a:r>
          </a:p>
        </p:txBody>
      </p:sp>
      <p:pic>
        <p:nvPicPr>
          <p:cNvPr id="1033" name="Grafik 1">
            <a:extLst>
              <a:ext uri="{FF2B5EF4-FFF2-40B4-BE49-F238E27FC236}">
                <a16:creationId xmlns:a16="http://schemas.microsoft.com/office/drawing/2014/main" id="{4A05970B-87D4-3758-7B3C-98287EBAB5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326188"/>
            <a:ext cx="1514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8">
            <a:extLst>
              <a:ext uri="{FF2B5EF4-FFF2-40B4-BE49-F238E27FC236}">
                <a16:creationId xmlns:a16="http://schemas.microsoft.com/office/drawing/2014/main" id="{C844C3BF-9B86-E6DB-176E-1E79CD40F9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381750"/>
            <a:ext cx="21605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000"/>
              <a:t>© MANZ Verlag Schulbuch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F7B33B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F7B33B"/>
          </a:solidFill>
          <a:latin typeface="Arial" charset="0"/>
          <a:ea typeface="ＭＳ Ｐゴシック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F7B33B"/>
          </a:solidFill>
          <a:latin typeface="Arial" charset="0"/>
          <a:ea typeface="ＭＳ Ｐゴシック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F7B33B"/>
          </a:solidFill>
          <a:latin typeface="Arial" charset="0"/>
          <a:ea typeface="ＭＳ Ｐゴシック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F7B33B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>
          <a:solidFill>
            <a:srgbClr val="F7B33B"/>
          </a:solidFill>
          <a:latin typeface="Arial" charset="0"/>
          <a:ea typeface="ＭＳ Ｐゴシック" charset="-128"/>
        </a:defRPr>
      </a:lvl6pPr>
      <a:lvl7pPr marL="914400" algn="r" rtl="0" fontAlgn="base">
        <a:spcBef>
          <a:spcPct val="0"/>
        </a:spcBef>
        <a:spcAft>
          <a:spcPct val="0"/>
        </a:spcAft>
        <a:defRPr>
          <a:solidFill>
            <a:srgbClr val="F7B33B"/>
          </a:solidFill>
          <a:latin typeface="Arial" charset="0"/>
          <a:ea typeface="ＭＳ Ｐゴシック" charset="-128"/>
        </a:defRPr>
      </a:lvl7pPr>
      <a:lvl8pPr marL="1371600" algn="r" rtl="0" fontAlgn="base">
        <a:spcBef>
          <a:spcPct val="0"/>
        </a:spcBef>
        <a:spcAft>
          <a:spcPct val="0"/>
        </a:spcAft>
        <a:defRPr>
          <a:solidFill>
            <a:srgbClr val="F7B33B"/>
          </a:solidFill>
          <a:latin typeface="Arial" charset="0"/>
          <a:ea typeface="ＭＳ Ｐゴシック" charset="-128"/>
        </a:defRPr>
      </a:lvl8pPr>
      <a:lvl9pPr marL="1828800" algn="r" rtl="0" fontAlgn="base">
        <a:spcBef>
          <a:spcPct val="0"/>
        </a:spcBef>
        <a:spcAft>
          <a:spcPct val="0"/>
        </a:spcAft>
        <a:defRPr>
          <a:solidFill>
            <a:srgbClr val="F7B33B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5">
            <a:extLst>
              <a:ext uri="{FF2B5EF4-FFF2-40B4-BE49-F238E27FC236}">
                <a16:creationId xmlns:a16="http://schemas.microsoft.com/office/drawing/2014/main" id="{4BD7870B-2220-0A8D-00F4-3FA7A6D7BE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98613" y="5981700"/>
            <a:ext cx="2159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solidFill>
                  <a:srgbClr val="5391CD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C702DE15-E0D8-FD29-4BA3-2DB6D4A9F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792163"/>
            <a:ext cx="6669088" cy="503237"/>
          </a:xfrm>
          <a:prstGeom prst="rect">
            <a:avLst/>
          </a:prstGeom>
          <a:solidFill>
            <a:srgbClr val="A8C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2000" dirty="0"/>
              <a:t>Fahrplan durch das Rechnungswesen 1. Halbjahr 2022/23</a:t>
            </a:r>
            <a:endParaRPr lang="de-AT" altLang="de-DE" sz="1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A20553D-921D-6BC5-8A82-207552422F04}"/>
              </a:ext>
            </a:extLst>
          </p:cNvPr>
          <p:cNvSpPr/>
          <p:nvPr/>
        </p:nvSpPr>
        <p:spPr bwMode="auto">
          <a:xfrm>
            <a:off x="2108200" y="3098800"/>
            <a:ext cx="1943100" cy="12827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/>
              <a:t>1) </a:t>
            </a:r>
            <a:r>
              <a:rPr lang="de-DE" altLang="de-DE" sz="1400"/>
              <a:t>Einfacher Finanzplan</a:t>
            </a:r>
          </a:p>
          <a:p>
            <a:r>
              <a:rPr lang="de-DE" altLang="de-DE" sz="1000"/>
              <a:t>Geplante Einzahlungen</a:t>
            </a:r>
          </a:p>
          <a:p>
            <a:pPr>
              <a:buFontTx/>
              <a:buChar char="-"/>
            </a:pPr>
            <a:r>
              <a:rPr lang="de-DE" altLang="de-DE" sz="1000" u="sng"/>
              <a:t>Geplante Auszahlungen</a:t>
            </a:r>
          </a:p>
          <a:p>
            <a:r>
              <a:rPr lang="de-DE" altLang="de-DE" sz="1000" u="sng"/>
              <a:t>= Überschuss/Fehlbetrag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FD9E365-4113-2CE7-DF05-05518E9E3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4914900"/>
            <a:ext cx="49530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/>
              <a:t>Umsatzsteuer: Theorie und Praxis: Ust-Vost=Zahllast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C5E0B93B-1297-B3D3-B8C0-0E7CA2733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086100"/>
            <a:ext cx="11430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58AC70C3-DB44-B7E2-CE11-EFA960E23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3060700"/>
            <a:ext cx="11350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8E643E7D-46A4-0DFE-08BF-82B5F5BEE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3035300"/>
            <a:ext cx="10922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AB960EBE-88BA-AEF3-0412-EF189C619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3009900"/>
            <a:ext cx="11684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D84E4809-6872-EA1A-93EA-68BE0EF6A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4113"/>
            <a:ext cx="40640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B78FDC2B-C077-1599-0EAD-B90A5F5AE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009900"/>
            <a:ext cx="1155700" cy="1854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EFF3953-A153-2D85-5ABF-DF54FCBFC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2997200"/>
            <a:ext cx="1155700" cy="18669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DB4BCFD-ADB5-A566-4C12-3C6958C8C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0" y="2997200"/>
            <a:ext cx="1155700" cy="1879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C0E565-F1D4-A2F3-99E5-770E4346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300" y="2984500"/>
            <a:ext cx="1155700" cy="18923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el 3">
            <a:extLst>
              <a:ext uri="{FF2B5EF4-FFF2-40B4-BE49-F238E27FC236}">
                <a16:creationId xmlns:a16="http://schemas.microsoft.com/office/drawing/2014/main" id="{FCB4B120-BAC5-6A42-62D5-79FC256422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17500" y="558800"/>
            <a:ext cx="8229600" cy="68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2000"/>
              <a:t>Anlageverzeichnis: Anlagevermögen: Wertverlust Abschreibung 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2BB8AF2-34AA-4DF3-D5A9-4231EDF97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17600"/>
            <a:ext cx="25257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724B00E2-E54A-F9B5-18D0-618A257CE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264795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44A5CE49-55E6-EFD8-F563-1C9832E50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611563"/>
            <a:ext cx="5033963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A3DBE2B-4683-EFF0-1BC5-EF3E23766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971800"/>
            <a:ext cx="2701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/>
              <a:t>Zum Anschaffungszeitpunkt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44CBEA-6F61-F1D3-EF00-5B74A6C1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3009900"/>
            <a:ext cx="1497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/>
              <a:t>7 Jahre später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3">
            <a:extLst>
              <a:ext uri="{FF2B5EF4-FFF2-40B4-BE49-F238E27FC236}">
                <a16:creationId xmlns:a16="http://schemas.microsoft.com/office/drawing/2014/main" id="{9250D833-B2A5-7094-D9C8-D75F068C4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639763"/>
            <a:ext cx="6553200" cy="431800"/>
          </a:xfrm>
          <a:prstGeom prst="rect">
            <a:avLst/>
          </a:prstGeom>
          <a:solidFill>
            <a:srgbClr val="A8C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2000"/>
              <a:t>Anlagenverzeichnis</a:t>
            </a:r>
            <a:endParaRPr lang="de-AT" altLang="de-DE" sz="2000"/>
          </a:p>
        </p:txBody>
      </p:sp>
      <p:sp>
        <p:nvSpPr>
          <p:cNvPr id="5" name="WordArt 45">
            <a:extLst>
              <a:ext uri="{FF2B5EF4-FFF2-40B4-BE49-F238E27FC236}">
                <a16:creationId xmlns:a16="http://schemas.microsoft.com/office/drawing/2014/main" id="{93E88D36-9145-9F6D-D901-A673D17F58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98613" y="5981700"/>
            <a:ext cx="2159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solidFill>
                  <a:srgbClr val="5391CD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5F02C06-896F-AE29-EBCB-57EC4471E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3017838"/>
            <a:ext cx="6307137" cy="430212"/>
          </a:xfrm>
          <a:prstGeom prst="rect">
            <a:avLst/>
          </a:prstGeom>
          <a:solidFill>
            <a:srgbClr val="E7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/>
              <a:t>Der Anschaffungswert umfasst jene Ausgaben, die geleistet werden, um ein </a:t>
            </a:r>
            <a:r>
              <a:rPr lang="de-DE" altLang="de-DE" sz="1100" b="1"/>
              <a:t>Anlagegut </a:t>
            </a:r>
            <a:r>
              <a:rPr lang="de-DE" altLang="de-DE" sz="1100"/>
              <a:t>zu </a:t>
            </a:r>
            <a:br>
              <a:rPr lang="de-DE" altLang="de-DE" sz="1100"/>
            </a:br>
            <a:r>
              <a:rPr lang="de-DE" altLang="de-DE" sz="1100" b="1"/>
              <a:t>erwerben</a:t>
            </a:r>
            <a:r>
              <a:rPr lang="de-DE" altLang="de-DE" sz="1100"/>
              <a:t> und es in </a:t>
            </a:r>
            <a:r>
              <a:rPr lang="de-DE" altLang="de-DE" sz="1100" b="1"/>
              <a:t>betriebsbereiten Zustand </a:t>
            </a:r>
            <a:r>
              <a:rPr lang="de-DE" altLang="de-DE" sz="1100"/>
              <a:t>zu versetzen.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A2060EA-E199-142F-F262-6FD8AF5B2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3827463"/>
            <a:ext cx="6307137" cy="430212"/>
          </a:xfrm>
          <a:prstGeom prst="rect">
            <a:avLst/>
          </a:prstGeom>
          <a:solidFill>
            <a:srgbClr val="E7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300"/>
              </a:spcAft>
            </a:pPr>
            <a:r>
              <a:rPr lang="de-DE" altLang="de-DE" sz="1100"/>
              <a:t>Unter der </a:t>
            </a:r>
            <a:r>
              <a:rPr lang="de-DE" altLang="de-DE" sz="1100" b="1"/>
              <a:t>betriebsgewöhnlichen Nutzungsdauer </a:t>
            </a:r>
            <a:r>
              <a:rPr lang="de-DE" altLang="de-DE" sz="1100"/>
              <a:t>versteht man </a:t>
            </a:r>
            <a:r>
              <a:rPr lang="de-DE" altLang="de-DE" sz="1100" b="1"/>
              <a:t>jene Anzahl von Jahren, </a:t>
            </a:r>
            <a:r>
              <a:rPr lang="de-DE" altLang="de-DE" sz="1100"/>
              <a:t>in der eine </a:t>
            </a:r>
            <a:r>
              <a:rPr lang="de-DE" altLang="de-DE" sz="1100" b="1"/>
              <a:t>Anlage</a:t>
            </a:r>
            <a:r>
              <a:rPr lang="de-DE" altLang="de-DE" sz="1100"/>
              <a:t> im Betrieb </a:t>
            </a:r>
            <a:r>
              <a:rPr lang="de-DE" altLang="de-DE" sz="1100" b="1"/>
              <a:t>voraussichtlich genutzt werden kann.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765DEE5-C764-292F-4BC3-80FBC7D1B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675188"/>
            <a:ext cx="6297612" cy="830262"/>
          </a:xfrm>
          <a:prstGeom prst="rect">
            <a:avLst/>
          </a:prstGeom>
          <a:solidFill>
            <a:srgbClr val="E7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/>
              <a:t>Unter dem </a:t>
            </a:r>
            <a:r>
              <a:rPr lang="de-DE" altLang="de-DE" sz="1100" b="1"/>
              <a:t>Abschreibungsbetrag</a:t>
            </a:r>
            <a:r>
              <a:rPr lang="de-DE" altLang="de-DE" sz="1100"/>
              <a:t> versteht man jenen </a:t>
            </a:r>
            <a:r>
              <a:rPr lang="de-DE" altLang="de-DE" sz="1100" b="1"/>
              <a:t>Betrag</a:t>
            </a:r>
            <a:r>
              <a:rPr lang="de-DE" altLang="de-DE" sz="1100"/>
              <a:t>, der in einem </a:t>
            </a:r>
            <a:r>
              <a:rPr lang="de-DE" altLang="de-DE" sz="1100" b="1"/>
              <a:t>Geschäftsjahr </a:t>
            </a:r>
            <a:r>
              <a:rPr lang="de-DE" altLang="de-DE" sz="1100"/>
              <a:t>(Wirtschaftsjahr) </a:t>
            </a:r>
            <a:r>
              <a:rPr lang="de-DE" altLang="de-DE" sz="1100" b="1"/>
              <a:t>abgeschrieben</a:t>
            </a:r>
            <a:r>
              <a:rPr lang="de-DE" altLang="de-DE" sz="1100"/>
              <a:t> wird. </a:t>
            </a:r>
          </a:p>
          <a:p>
            <a:endParaRPr lang="de-DE" altLang="de-DE" sz="400"/>
          </a:p>
          <a:p>
            <a:r>
              <a:rPr lang="de-AT" altLang="de-DE" sz="1100"/>
              <a:t>Der </a:t>
            </a:r>
            <a:r>
              <a:rPr lang="de-AT" altLang="de-DE" sz="1100" b="1"/>
              <a:t>Abschreibungssatz</a:t>
            </a:r>
            <a:r>
              <a:rPr lang="de-AT" altLang="de-DE" sz="1100"/>
              <a:t> gibt die </a:t>
            </a:r>
            <a:r>
              <a:rPr lang="de-AT" altLang="de-DE" sz="1100" b="1"/>
              <a:t>Höhe der Anlagenabschreibung in Prozent</a:t>
            </a:r>
            <a:r>
              <a:rPr lang="de-AT" altLang="de-DE" sz="1100"/>
              <a:t> an und ist von</a:t>
            </a:r>
          </a:p>
          <a:p>
            <a:r>
              <a:rPr lang="de-AT" altLang="de-DE" sz="1100"/>
              <a:t>der Nutzungsdauer abhängig.</a:t>
            </a:r>
            <a:endParaRPr lang="de-DE" altLang="de-DE" sz="110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18B5FB4-9803-51F1-E964-DA51F3C99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846763"/>
            <a:ext cx="6297612" cy="430212"/>
          </a:xfrm>
          <a:prstGeom prst="rect">
            <a:avLst/>
          </a:prstGeom>
          <a:solidFill>
            <a:srgbClr val="E7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/>
              <a:t>Der </a:t>
            </a:r>
            <a:r>
              <a:rPr lang="de-DE" altLang="de-DE" sz="1100" b="1"/>
              <a:t>Buchwert</a:t>
            </a:r>
            <a:r>
              <a:rPr lang="de-DE" altLang="de-DE" sz="1100"/>
              <a:t> ist die </a:t>
            </a:r>
            <a:r>
              <a:rPr lang="de-DE" altLang="de-DE" sz="1100" b="1"/>
              <a:t>Differenz zwischen dem Anschaffungswert </a:t>
            </a:r>
            <a:r>
              <a:rPr lang="de-DE" altLang="de-DE" sz="1100"/>
              <a:t>und der </a:t>
            </a:r>
            <a:r>
              <a:rPr lang="de-DE" altLang="de-DE" sz="1100" b="1"/>
              <a:t>Summe der </a:t>
            </a:r>
            <a:r>
              <a:rPr lang="de-DE" altLang="de-DE" sz="1100"/>
              <a:t>bereits vorgenommenen </a:t>
            </a:r>
            <a:r>
              <a:rPr lang="de-DE" altLang="de-DE" sz="1100" b="1"/>
              <a:t>Abschreibungsbeträge</a:t>
            </a:r>
            <a:r>
              <a:rPr lang="de-DE" altLang="de-DE" sz="1100"/>
              <a:t>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80B1173-D081-2214-6E27-ED0DAFAAE6F3}"/>
              </a:ext>
            </a:extLst>
          </p:cNvPr>
          <p:cNvGrpSpPr>
            <a:grpSpLocks/>
          </p:cNvGrpSpPr>
          <p:nvPr/>
        </p:nvGrpSpPr>
        <p:grpSpPr bwMode="auto">
          <a:xfrm>
            <a:off x="2306638" y="2670175"/>
            <a:ext cx="3646487" cy="338138"/>
            <a:chOff x="2306564" y="2669771"/>
            <a:chExt cx="3646561" cy="338554"/>
          </a:xfrm>
        </p:grpSpPr>
        <p:sp>
          <p:nvSpPr>
            <p:cNvPr id="5145" name="Textfeld 13">
              <a:extLst>
                <a:ext uri="{FF2B5EF4-FFF2-40B4-BE49-F238E27FC236}">
                  <a16:creationId xmlns:a16="http://schemas.microsoft.com/office/drawing/2014/main" id="{DEC01B17-99E5-5AB4-ECB7-D50DE6C4F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950" y="2703458"/>
              <a:ext cx="3305175" cy="26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100"/>
                <a:t>Anschaffungswert</a:t>
              </a:r>
            </a:p>
          </p:txBody>
        </p:sp>
        <p:grpSp>
          <p:nvGrpSpPr>
            <p:cNvPr id="5146" name="Gruppieren 7">
              <a:extLst>
                <a:ext uri="{FF2B5EF4-FFF2-40B4-BE49-F238E27FC236}">
                  <a16:creationId xmlns:a16="http://schemas.microsoft.com/office/drawing/2014/main" id="{D237A46E-5AB1-7066-FFF1-96D24002AC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6564" y="2669771"/>
              <a:ext cx="324000" cy="338554"/>
              <a:chOff x="707876" y="3065927"/>
              <a:chExt cx="324000" cy="338554"/>
            </a:xfrm>
          </p:grpSpPr>
          <p:sp>
            <p:nvSpPr>
              <p:cNvPr id="5147" name="Ellipse 1">
                <a:extLst>
                  <a:ext uri="{FF2B5EF4-FFF2-40B4-BE49-F238E27FC236}">
                    <a16:creationId xmlns:a16="http://schemas.microsoft.com/office/drawing/2014/main" id="{F7A8FF3A-26CF-7D37-2A10-65630A49C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876" y="3070944"/>
                <a:ext cx="324000" cy="324000"/>
              </a:xfrm>
              <a:prstGeom prst="ellipse">
                <a:avLst/>
              </a:prstGeom>
              <a:noFill/>
              <a:ln w="9525">
                <a:solidFill>
                  <a:srgbClr val="5391C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de-DE" altLang="de-DE"/>
              </a:p>
            </p:txBody>
          </p:sp>
          <p:sp>
            <p:nvSpPr>
              <p:cNvPr id="5148" name="Textfeld 2">
                <a:extLst>
                  <a:ext uri="{FF2B5EF4-FFF2-40B4-BE49-F238E27FC236}">
                    <a16:creationId xmlns:a16="http://schemas.microsoft.com/office/drawing/2014/main" id="{680E4E88-27CE-4C44-97D1-AADBE3F9DD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35" y="3065927"/>
                <a:ext cx="2984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DE" altLang="de-DE" b="1">
                    <a:solidFill>
                      <a:srgbClr val="5391CD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3BF8DE8-AD1A-1E0A-52E1-6FE15939A591}"/>
              </a:ext>
            </a:extLst>
          </p:cNvPr>
          <p:cNvGrpSpPr>
            <a:grpSpLocks/>
          </p:cNvGrpSpPr>
          <p:nvPr/>
        </p:nvGrpSpPr>
        <p:grpSpPr bwMode="auto">
          <a:xfrm>
            <a:off x="2316163" y="3489325"/>
            <a:ext cx="3636962" cy="338138"/>
            <a:chOff x="2316089" y="3488921"/>
            <a:chExt cx="3637036" cy="338554"/>
          </a:xfrm>
        </p:grpSpPr>
        <p:sp>
          <p:nvSpPr>
            <p:cNvPr id="5141" name="Textfeld 13">
              <a:extLst>
                <a:ext uri="{FF2B5EF4-FFF2-40B4-BE49-F238E27FC236}">
                  <a16:creationId xmlns:a16="http://schemas.microsoft.com/office/drawing/2014/main" id="{68E5DCBF-EEC7-79DC-F922-B3C70151C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950" y="3532177"/>
              <a:ext cx="3305175" cy="26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100"/>
                <a:t>Nutzungsdauer</a:t>
              </a:r>
            </a:p>
          </p:txBody>
        </p:sp>
        <p:grpSp>
          <p:nvGrpSpPr>
            <p:cNvPr id="5142" name="Gruppieren 25">
              <a:extLst>
                <a:ext uri="{FF2B5EF4-FFF2-40B4-BE49-F238E27FC236}">
                  <a16:creationId xmlns:a16="http://schemas.microsoft.com/office/drawing/2014/main" id="{E9FFFDF4-567E-CA45-3D2A-EB3452B9F1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089" y="3488921"/>
              <a:ext cx="324000" cy="338554"/>
              <a:chOff x="707876" y="3065927"/>
              <a:chExt cx="324000" cy="338554"/>
            </a:xfrm>
          </p:grpSpPr>
          <p:sp>
            <p:nvSpPr>
              <p:cNvPr id="5143" name="Ellipse 26">
                <a:extLst>
                  <a:ext uri="{FF2B5EF4-FFF2-40B4-BE49-F238E27FC236}">
                    <a16:creationId xmlns:a16="http://schemas.microsoft.com/office/drawing/2014/main" id="{D231C0AE-60C0-2165-54C1-2A105CF41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876" y="3070944"/>
                <a:ext cx="324000" cy="324000"/>
              </a:xfrm>
              <a:prstGeom prst="ellipse">
                <a:avLst/>
              </a:prstGeom>
              <a:noFill/>
              <a:ln w="9525">
                <a:solidFill>
                  <a:srgbClr val="5391C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de-DE" altLang="de-DE"/>
              </a:p>
            </p:txBody>
          </p:sp>
          <p:sp>
            <p:nvSpPr>
              <p:cNvPr id="5144" name="Textfeld 27">
                <a:extLst>
                  <a:ext uri="{FF2B5EF4-FFF2-40B4-BE49-F238E27FC236}">
                    <a16:creationId xmlns:a16="http://schemas.microsoft.com/office/drawing/2014/main" id="{DDC5755C-690F-AEE3-64F4-4E645D49D5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32" y="3065927"/>
                <a:ext cx="2984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DE" altLang="de-DE" b="1">
                    <a:solidFill>
                      <a:srgbClr val="5391CD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E3EB87B-281B-0842-6C1A-F6DFD1EE62EC}"/>
              </a:ext>
            </a:extLst>
          </p:cNvPr>
          <p:cNvGrpSpPr>
            <a:grpSpLocks/>
          </p:cNvGrpSpPr>
          <p:nvPr/>
        </p:nvGrpSpPr>
        <p:grpSpPr bwMode="auto">
          <a:xfrm>
            <a:off x="2325688" y="4356100"/>
            <a:ext cx="3627437" cy="338138"/>
            <a:chOff x="2325614" y="4355288"/>
            <a:chExt cx="3627511" cy="338554"/>
          </a:xfrm>
        </p:grpSpPr>
        <p:sp>
          <p:nvSpPr>
            <p:cNvPr id="5137" name="Textfeld 13">
              <a:extLst>
                <a:ext uri="{FF2B5EF4-FFF2-40B4-BE49-F238E27FC236}">
                  <a16:creationId xmlns:a16="http://schemas.microsoft.com/office/drawing/2014/main" id="{3D72FFD8-9961-8442-4E3C-980EDC83F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950" y="4379493"/>
              <a:ext cx="3305175" cy="26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100"/>
                <a:t>Abschreibungsbetrag und Abschreibungssatz</a:t>
              </a:r>
            </a:p>
          </p:txBody>
        </p:sp>
        <p:grpSp>
          <p:nvGrpSpPr>
            <p:cNvPr id="5138" name="Gruppieren 28">
              <a:extLst>
                <a:ext uri="{FF2B5EF4-FFF2-40B4-BE49-F238E27FC236}">
                  <a16:creationId xmlns:a16="http://schemas.microsoft.com/office/drawing/2014/main" id="{2658C273-BDAB-B988-5B85-919494AB09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5614" y="4355288"/>
              <a:ext cx="324000" cy="338554"/>
              <a:chOff x="707876" y="2741669"/>
              <a:chExt cx="324000" cy="338554"/>
            </a:xfrm>
          </p:grpSpPr>
          <p:sp>
            <p:nvSpPr>
              <p:cNvPr id="5139" name="Ellipse 29">
                <a:extLst>
                  <a:ext uri="{FF2B5EF4-FFF2-40B4-BE49-F238E27FC236}">
                    <a16:creationId xmlns:a16="http://schemas.microsoft.com/office/drawing/2014/main" id="{13474105-12B9-B568-117C-279CF1FB4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876" y="2746694"/>
                <a:ext cx="324000" cy="324000"/>
              </a:xfrm>
              <a:prstGeom prst="ellipse">
                <a:avLst/>
              </a:prstGeom>
              <a:noFill/>
              <a:ln w="9525">
                <a:solidFill>
                  <a:srgbClr val="5391C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de-DE" altLang="de-DE"/>
              </a:p>
            </p:txBody>
          </p:sp>
          <p:sp>
            <p:nvSpPr>
              <p:cNvPr id="5140" name="Textfeld 30">
                <a:extLst>
                  <a:ext uri="{FF2B5EF4-FFF2-40B4-BE49-F238E27FC236}">
                    <a16:creationId xmlns:a16="http://schemas.microsoft.com/office/drawing/2014/main" id="{C72DF78A-9FBD-1979-292E-EAD8F7B71C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32" y="2741669"/>
                <a:ext cx="2984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DE" altLang="de-DE" b="1">
                    <a:solidFill>
                      <a:srgbClr val="5391CD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282D3D0-6377-8CC6-4D47-C80C16624557}"/>
              </a:ext>
            </a:extLst>
          </p:cNvPr>
          <p:cNvGrpSpPr>
            <a:grpSpLocks/>
          </p:cNvGrpSpPr>
          <p:nvPr/>
        </p:nvGrpSpPr>
        <p:grpSpPr bwMode="auto">
          <a:xfrm>
            <a:off x="2325688" y="5508625"/>
            <a:ext cx="3627437" cy="338138"/>
            <a:chOff x="2325614" y="5508221"/>
            <a:chExt cx="3627511" cy="338554"/>
          </a:xfrm>
        </p:grpSpPr>
        <p:sp>
          <p:nvSpPr>
            <p:cNvPr id="5133" name="Textfeld 13">
              <a:extLst>
                <a:ext uri="{FF2B5EF4-FFF2-40B4-BE49-F238E27FC236}">
                  <a16:creationId xmlns:a16="http://schemas.microsoft.com/office/drawing/2014/main" id="{C95ACDC3-9ACD-849E-9B4A-E889F8407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950" y="5532427"/>
              <a:ext cx="3305175" cy="26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100"/>
                <a:t>Buchwert</a:t>
              </a:r>
            </a:p>
          </p:txBody>
        </p:sp>
        <p:grpSp>
          <p:nvGrpSpPr>
            <p:cNvPr id="5134" name="Gruppieren 31">
              <a:extLst>
                <a:ext uri="{FF2B5EF4-FFF2-40B4-BE49-F238E27FC236}">
                  <a16:creationId xmlns:a16="http://schemas.microsoft.com/office/drawing/2014/main" id="{58917CE1-332A-E070-6238-A9BBA18786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5614" y="5508221"/>
              <a:ext cx="324000" cy="338554"/>
              <a:chOff x="707876" y="3065927"/>
              <a:chExt cx="324000" cy="338554"/>
            </a:xfrm>
          </p:grpSpPr>
          <p:sp>
            <p:nvSpPr>
              <p:cNvPr id="5135" name="Ellipse 32">
                <a:extLst>
                  <a:ext uri="{FF2B5EF4-FFF2-40B4-BE49-F238E27FC236}">
                    <a16:creationId xmlns:a16="http://schemas.microsoft.com/office/drawing/2014/main" id="{CD0831FB-1C7F-3BC5-6AC0-6F693CD87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876" y="3070944"/>
                <a:ext cx="324000" cy="324000"/>
              </a:xfrm>
              <a:prstGeom prst="ellipse">
                <a:avLst/>
              </a:prstGeom>
              <a:noFill/>
              <a:ln w="9525">
                <a:solidFill>
                  <a:srgbClr val="5391C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de-DE" altLang="de-DE"/>
              </a:p>
            </p:txBody>
          </p:sp>
          <p:sp>
            <p:nvSpPr>
              <p:cNvPr id="5136" name="Textfeld 33">
                <a:extLst>
                  <a:ext uri="{FF2B5EF4-FFF2-40B4-BE49-F238E27FC236}">
                    <a16:creationId xmlns:a16="http://schemas.microsoft.com/office/drawing/2014/main" id="{CE671EB0-DD2B-D24D-F413-9A7123037A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32" y="3065927"/>
                <a:ext cx="2984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DE" altLang="de-DE" b="1">
                    <a:solidFill>
                      <a:srgbClr val="5391CD"/>
                    </a:solidFill>
                  </a:rPr>
                  <a:t>4</a:t>
                </a:r>
              </a:p>
            </p:txBody>
          </p:sp>
        </p:grpSp>
      </p:grpSp>
      <p:sp>
        <p:nvSpPr>
          <p:cNvPr id="5131" name="Text Box 33">
            <a:extLst>
              <a:ext uri="{FF2B5EF4-FFF2-40B4-BE49-F238E27FC236}">
                <a16:creationId xmlns:a16="http://schemas.microsoft.com/office/drawing/2014/main" id="{7AB06706-1E31-FFDD-8436-496541C31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31975"/>
            <a:ext cx="1800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AT" altLang="de-DE" sz="1000" b="1">
                <a:solidFill>
                  <a:srgbClr val="5391CD"/>
                </a:solidFill>
              </a:rPr>
              <a:t>Anlagenverzeichnis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9CFA52-F7CE-2329-BE02-6AF8DFF4E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1163638"/>
            <a:ext cx="58404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9" grpId="0" animBg="1" autoUpdateAnimBg="0"/>
      <p:bldP spid="20" grpId="0" animBg="1" autoUpdateAnimBg="0"/>
      <p:bldP spid="23" grpId="0" animBg="1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0808"/>
      </a:hlink>
      <a:folHlink>
        <a:srgbClr val="0000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Macintosh PowerPoint</Application>
  <PresentationFormat>Bildschirmpräsentation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ＭＳ Ｐゴシック</vt:lpstr>
      <vt:lpstr>Leere Präsentation</vt:lpstr>
      <vt:lpstr>PowerPoint-Präsentation</vt:lpstr>
      <vt:lpstr>Anlageverzeichnis: Anlagevermögen: Wertverlust Abschreibung </vt:lpstr>
      <vt:lpstr>PowerPoint-Präsentation</vt:lpstr>
    </vt:vector>
  </TitlesOfParts>
  <Company>11 11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11 11</dc:creator>
  <cp:lastModifiedBy>HOLZHEU Werner</cp:lastModifiedBy>
  <cp:revision>202</cp:revision>
  <dcterms:created xsi:type="dcterms:W3CDTF">2005-10-21T13:23:39Z</dcterms:created>
  <dcterms:modified xsi:type="dcterms:W3CDTF">2023-02-06T17:42:15Z</dcterms:modified>
</cp:coreProperties>
</file>