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0556E6-9823-585D-6ECE-26988F84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F79E-5B6D-E74B-B70C-3377FC33ED3C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2843E0-FFFB-CCB4-4455-14477A65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5B2523-4640-9C0C-02FB-86550D3F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94EE-39D3-574A-BC9B-4C6A0A0DE0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096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E2BAB1-2AAF-89A3-4BC1-BEE56119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1A11-E9D8-094C-9BB5-78C7DB8B0200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14DA47-E3FB-B7BE-EB97-BFC4BF2E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C7D67E-688C-A7E4-EEA6-3A6D55FE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6028-38CB-E449-9A08-63662D1492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9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A65095-4505-5A1D-1CC1-D055D4EA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C949-80AC-784F-ADAE-252BA6460560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033CE4-4FD8-13B7-9D90-B414813F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675355-4665-5843-ADBA-2E09FCEA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FB50-244B-D848-9CCA-1BD6C826E36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723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92C4DF-24E2-27B3-8E48-82881037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25F0-24DF-F24A-B52A-CD9F171D948F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3D8F-7524-D067-4F9F-34A3BA2B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67C308-51D7-633F-042D-1C1984F2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F0F1-F076-AE46-BDA5-C96C1E0471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638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4EA84A-C799-F82D-EDD9-B3052CC6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6F95-B15C-1E42-88C2-32EBA660E86B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FFC6AC-F0ED-1744-7E75-513BDD94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1D48F-DE51-4485-0658-97EA525C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3F23-0AD2-AD41-B7F8-79E7484BB67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56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0B3304D-460D-084E-9DBC-20BFAF76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551E-5F33-EB49-8DA5-6796DBB0BFE7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38C28C6-6F1A-4EFA-C385-D3D62E7A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B5BBAA8-BC6B-D299-BAA6-1E551B84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9E06-46A3-7144-B644-11E2C5C64C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63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1BFA865-0171-51B1-9A42-69266207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E837-698C-AA48-8CA6-04FB343E47A4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A3D19DE-3292-FC81-4FDE-48BE98EE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A5451D9-7315-C483-9D7A-8148A99A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85AD-8E11-194D-8F48-8866C113ED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112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765381C-B6F1-88AA-43D8-6D30D4F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009F-0090-0D40-94D8-13462E0193D9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82EB738-46AE-8FA1-E478-209459F0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C85D4BB-17D8-FAAE-6EF3-3DBB27D9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FB4D-130C-1F42-BE8C-0807DA2BDF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707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0EBB6A8-C5C9-E973-DDF8-FC97F7D8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065D-8C20-6543-84F2-60162B53EB54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CBF4CC2-D821-81E5-ED32-4ED633DC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B4E5FC2-836F-D7B4-9DC0-BF07BFB7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9C99-E5C4-FC4B-8530-24C978F8F5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19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E21F9DC-AA6F-30AC-962B-2E5EF784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E620-0A2D-784D-804C-758FE91AEA22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5F353C9-38A5-302B-F9B0-F639DF51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ABC9299-FFAC-763C-780D-6791B03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C97A-F659-3145-88D1-6EBA4B3B106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121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4ECA435-A5DB-8DB6-5514-230B6BC2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EAE0-28D0-254D-8C24-0A9EC99BE6FE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873148F-EA71-3324-F467-46D3A762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EBF8626-E689-E0D5-C1BF-436783F9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6C37-7C7F-DF4D-9476-004634046E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82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0528C900-5222-C3F4-BDE0-401E590B16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04F5B385-D15F-F6D6-82B8-E47A47CE8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D5CEFF-EA2E-AE8E-0B3B-70E430F40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323B20-AAC4-D646-AB2C-B87059213BC8}" type="datetimeFigureOut">
              <a:rPr lang="de-DE" altLang="de-DE"/>
              <a:pPr>
                <a:defRPr/>
              </a:pPr>
              <a:t>22.02.23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E2F698-63F0-C14D-7CEF-F33D4FE87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4528D8-8436-63FA-F4D4-867FF3923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CDFC4C-9E6A-0A48-BABE-AC84A3B3C2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>
            <a:extLst>
              <a:ext uri="{FF2B5EF4-FFF2-40B4-BE49-F238E27FC236}">
                <a16:creationId xmlns:a16="http://schemas.microsoft.com/office/drawing/2014/main" id="{16B6584C-5842-775D-14E7-1BF42F893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Bewertung Vorräte</a:t>
            </a:r>
          </a:p>
        </p:txBody>
      </p:sp>
      <p:sp>
        <p:nvSpPr>
          <p:cNvPr id="13314" name="Untertitel 2">
            <a:extLst>
              <a:ext uri="{FF2B5EF4-FFF2-40B4-BE49-F238E27FC236}">
                <a16:creationId xmlns:a16="http://schemas.microsoft.com/office/drawing/2014/main" id="{D91E250B-B99E-EE53-FAEE-600CCC889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898989"/>
                </a:solidFill>
              </a:rPr>
              <a:t>Übungsbeispiele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3">
            <a:extLst>
              <a:ext uri="{FF2B5EF4-FFF2-40B4-BE49-F238E27FC236}">
                <a16:creationId xmlns:a16="http://schemas.microsoft.com/office/drawing/2014/main" id="{79E89E3E-EDF7-E688-0048-4AEB928D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88900"/>
            <a:ext cx="3932238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Bilanzierung Umlauf-vermögen / Vorräte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/>
          </a:p>
        </p:txBody>
      </p:sp>
      <p:sp>
        <p:nvSpPr>
          <p:cNvPr id="14338" name="Textfeld 4">
            <a:extLst>
              <a:ext uri="{FF2B5EF4-FFF2-40B4-BE49-F238E27FC236}">
                <a16:creationId xmlns:a16="http://schemas.microsoft.com/office/drawing/2014/main" id="{64605B4A-0CCF-DA33-8EC7-E6C544305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88900"/>
            <a:ext cx="5097462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/>
              <a:t>Ziel/Kompetenzen: Jahresabschlussarbeiten bei Umlaufvermögen/Vorräten (UV) durchführen können: Vorräte beschreiben können, Prinzipien erklären können, Fifo u. Identitätspreisverfahren unterscheiden können, Bewertung und Buchungen durchführen können;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F0BFD2-B11E-651A-6205-DE5F0A537802}"/>
              </a:ext>
            </a:extLst>
          </p:cNvPr>
          <p:cNvSpPr txBox="1"/>
          <p:nvPr/>
        </p:nvSpPr>
        <p:spPr>
          <a:xfrm>
            <a:off x="26988" y="650875"/>
            <a:ext cx="7366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1)Wo?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7B67FB-2B36-AF1D-16B0-BBC34496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669925"/>
            <a:ext cx="1925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2) Was sind Vorräte?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82E7BB6-ABB3-D59E-9262-04C0DC176837}"/>
              </a:ext>
            </a:extLst>
          </p:cNvPr>
          <p:cNvSpPr txBox="1"/>
          <p:nvPr/>
        </p:nvSpPr>
        <p:spPr>
          <a:xfrm>
            <a:off x="5364163" y="623888"/>
            <a:ext cx="24685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3) Welche Prinzipien gelten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bei der Bewertung?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E983757-6A2C-F377-A4D5-4FADA6D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96925"/>
            <a:ext cx="674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73A6A4CB-3FE5-61AA-080F-6F78E1732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11250"/>
            <a:ext cx="10779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7B9C968-3316-25C3-8175-79230720C412}"/>
              </a:ext>
            </a:extLst>
          </p:cNvPr>
          <p:cNvSpPr txBox="1"/>
          <p:nvPr/>
        </p:nvSpPr>
        <p:spPr>
          <a:xfrm>
            <a:off x="371475" y="1014413"/>
            <a:ext cx="2190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j-lt"/>
                <a:ea typeface="+mn-ea"/>
              </a:rPr>
              <a:t>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26702E-4DE6-3F1C-4F7B-F92D6B0FB7C1}"/>
              </a:ext>
            </a:extLst>
          </p:cNvPr>
          <p:cNvSpPr txBox="1"/>
          <p:nvPr/>
        </p:nvSpPr>
        <p:spPr>
          <a:xfrm>
            <a:off x="1643063" y="1014413"/>
            <a:ext cx="2111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j-lt"/>
                <a:ea typeface="+mn-ea"/>
              </a:rPr>
              <a:t>P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F83A280-B4FC-A2F4-A923-EE5FA50989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9525" y="1052513"/>
            <a:ext cx="4397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oval" w="med" len="med"/>
            <a:tailEnd type="oval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59612C21-A5FD-9247-1A9C-876AD1601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120775"/>
            <a:ext cx="30305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/>
              <a:t>Vermögen, welches </a:t>
            </a:r>
            <a:r>
              <a:rPr lang="de-DE" altLang="de-DE" sz="900">
                <a:solidFill>
                  <a:srgbClr val="FF0000"/>
                </a:solidFill>
              </a:rPr>
              <a:t>kurzfristig</a:t>
            </a:r>
            <a:r>
              <a:rPr lang="de-DE" altLang="de-DE" sz="900"/>
              <a:t> dem Betrieb dient: Vorräte: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SzPct val="120000"/>
              <a:buFont typeface="Arial" panose="020B0604020202020204" pitchFamily="34" charset="0"/>
              <a:buChar char="●"/>
            </a:pPr>
            <a:r>
              <a:rPr lang="de-AT" altLang="de-DE" sz="900"/>
              <a:t>Roh-, Hilfs- und Betriebsstoffe,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SzPct val="120000"/>
              <a:buFont typeface="Arial" panose="020B0604020202020204" pitchFamily="34" charset="0"/>
              <a:buChar char="●"/>
            </a:pPr>
            <a:r>
              <a:rPr lang="de-AT" altLang="de-DE" sz="900"/>
              <a:t>Waren (z.B. Lebensmittel, ...)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SzPct val="120000"/>
              <a:buFont typeface="Arial" panose="020B0604020202020204" pitchFamily="34" charset="0"/>
              <a:buChar char="●"/>
            </a:pPr>
            <a:r>
              <a:rPr lang="de-AT" altLang="de-DE" sz="900"/>
              <a:t> noch nicht abrechenbare</a:t>
            </a:r>
            <a:r>
              <a:rPr lang="de-AT" altLang="de-DE" sz="900" b="1"/>
              <a:t> </a:t>
            </a:r>
            <a:r>
              <a:rPr lang="de-AT" altLang="de-DE" sz="900"/>
              <a:t>Leistungen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SzPct val="120000"/>
              <a:buFont typeface="Arial" panose="020B0604020202020204" pitchFamily="34" charset="0"/>
              <a:buChar char="●"/>
            </a:pPr>
            <a:r>
              <a:rPr lang="de-AT" altLang="de-DE" sz="900"/>
              <a:t> geleistete Anzahlungen</a:t>
            </a:r>
          </a:p>
        </p:txBody>
      </p: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3DD9D7F7-35F6-73CA-7259-17C7422A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196975"/>
            <a:ext cx="439737" cy="844550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1483BA8-8FE4-06B1-1BB6-6AB26E0E5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1123950"/>
            <a:ext cx="32019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FF0000"/>
                </a:solidFill>
              </a:rPr>
              <a:t>Strenges Niederstwertprinzip,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/>
              <a:t>(Unterprinzip des Vorsichtsprinzips) d.h. bei einer Wertminderung </a:t>
            </a:r>
            <a:r>
              <a:rPr lang="de-DE" altLang="de-DE" sz="900">
                <a:solidFill>
                  <a:srgbClr val="FF0000"/>
                </a:solidFill>
              </a:rPr>
              <a:t>muss</a:t>
            </a:r>
            <a:r>
              <a:rPr lang="de-DE" altLang="de-DE" sz="900"/>
              <a:t> der </a:t>
            </a:r>
            <a:r>
              <a:rPr lang="de-DE" altLang="de-DE" sz="900">
                <a:solidFill>
                  <a:srgbClr val="FF0000"/>
                </a:solidFill>
              </a:rPr>
              <a:t>niedrigere</a:t>
            </a:r>
            <a:r>
              <a:rPr lang="de-DE" altLang="de-DE" sz="900"/>
              <a:t> </a:t>
            </a:r>
            <a:r>
              <a:rPr lang="de-DE" altLang="de-DE" sz="900">
                <a:solidFill>
                  <a:srgbClr val="FF0000"/>
                </a:solidFill>
              </a:rPr>
              <a:t>Wert am Bilanzstichtag angesetzt werden</a:t>
            </a:r>
            <a:r>
              <a:rPr lang="de-DE" altLang="de-DE" sz="900"/>
              <a:t>, auch bei höheren Werten am Bilanzstichtag (keine Aufwertung)</a:t>
            </a:r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680CE143-B874-3C4C-B285-15F8F87E249C}"/>
              </a:ext>
            </a:extLst>
          </p:cNvPr>
          <p:cNvGraphicFramePr>
            <a:graphicFrameLocks noGrp="1"/>
          </p:cNvGraphicFramePr>
          <p:nvPr/>
        </p:nvGraphicFramePr>
        <p:xfrm>
          <a:off x="3238500" y="2976563"/>
          <a:ext cx="2238376" cy="677862"/>
        </p:xfrm>
        <a:graphic>
          <a:graphicData uri="http://schemas.openxmlformats.org/drawingml/2006/table">
            <a:tbl>
              <a:tblPr/>
              <a:tblGrid>
                <a:gridCol w="111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HW Vorrat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1.1. (EBK)</a:t>
                      </a: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 HW Eins. (</a:t>
                      </a:r>
                      <a:r>
                        <a:rPr lang="de-DE" sz="1000" b="0" i="0" u="none" strike="noStrike" dirty="0" err="1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0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de-DE" sz="1000" b="0" i="0" u="none" strike="noStrik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 HW Eins (</a:t>
                      </a:r>
                      <a:r>
                        <a:rPr lang="de-DE" sz="1000" b="0" i="0" u="none" strike="noStrike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000" b="0" i="0" u="none" strike="noStrik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 31.12. (SBK)</a:t>
                      </a: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16058622-AD8A-332B-A446-572CE3D8CCD9}"/>
              </a:ext>
            </a:extLst>
          </p:cNvPr>
          <p:cNvGraphicFramePr>
            <a:graphicFrameLocks noGrp="1"/>
          </p:cNvGraphicFramePr>
          <p:nvPr/>
        </p:nvGraphicFramePr>
        <p:xfrm>
          <a:off x="5595938" y="2976563"/>
          <a:ext cx="1849437" cy="860425"/>
        </p:xfrm>
        <a:graphic>
          <a:graphicData uri="http://schemas.openxmlformats.org/drawingml/2006/table">
            <a:tbl>
              <a:tblPr/>
              <a:tblGrid>
                <a:gridCol w="8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4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HW Einsatz</a:t>
                      </a:r>
                    </a:p>
                  </a:txBody>
                  <a:tcPr marL="12704" marR="12704" marT="12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Einkäufe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Einkäufe</a:t>
                      </a:r>
                    </a:p>
                  </a:txBody>
                  <a:tcPr marL="12704" marR="12704" marT="126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1859C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HW Vorr (Aufb)</a:t>
                      </a: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 Schw Abw</a:t>
                      </a:r>
                    </a:p>
                  </a:txBody>
                  <a:tcPr marL="12704" marR="12704" marT="126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HW Vorr (Abb) </a:t>
                      </a:r>
                    </a:p>
                  </a:txBody>
                  <a:tcPr marL="12704" marR="12704" marT="12666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Saldo (Verbrauch)</a:t>
                      </a:r>
                    </a:p>
                  </a:txBody>
                  <a:tcPr marL="12704" marR="12704" marT="1266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9FCA8256-F750-7501-DF2D-D6673576C45A}"/>
              </a:ext>
            </a:extLst>
          </p:cNvPr>
          <p:cNvGraphicFramePr>
            <a:graphicFrameLocks noGrp="1"/>
          </p:cNvGraphicFramePr>
          <p:nvPr/>
        </p:nvGraphicFramePr>
        <p:xfrm>
          <a:off x="3432175" y="2476500"/>
          <a:ext cx="5711825" cy="487680"/>
        </p:xfrm>
        <a:graphic>
          <a:graphicData uri="http://schemas.openxmlformats.org/drawingml/2006/table">
            <a:tbl>
              <a:tblPr/>
              <a:tblGrid>
                <a:gridCol w="50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Ziele</a:t>
                      </a: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: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1) Bilanz (1 Vorrat) richtiger Endbestand (zum niedr. Preis)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2) 5 WES: tatsächliche Verbrauch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3) 7 Abschreibungen zu Vorräten: Abwertung und Schwund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elle 28">
            <a:extLst>
              <a:ext uri="{FF2B5EF4-FFF2-40B4-BE49-F238E27FC236}">
                <a16:creationId xmlns:a16="http://schemas.microsoft.com/office/drawing/2014/main" id="{4FD0DBBE-DA74-BD40-FAAC-34FEDB357381}"/>
              </a:ext>
            </a:extLst>
          </p:cNvPr>
          <p:cNvGraphicFramePr>
            <a:graphicFrameLocks noGrp="1"/>
          </p:cNvGraphicFramePr>
          <p:nvPr/>
        </p:nvGraphicFramePr>
        <p:xfrm>
          <a:off x="7570788" y="2976563"/>
          <a:ext cx="1470025" cy="676275"/>
        </p:xfrm>
        <a:graphic>
          <a:graphicData uri="http://schemas.openxmlformats.org/drawingml/2006/table">
            <a:tbl>
              <a:tblPr/>
              <a:tblGrid>
                <a:gridCol w="6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 Abschr. Vorräte</a:t>
                      </a:r>
                    </a:p>
                  </a:txBody>
                  <a:tcPr marL="12704" marR="12704" marT="1266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Schw Abw</a:t>
                      </a:r>
                    </a:p>
                  </a:txBody>
                  <a:tcPr marL="12704" marR="12704" marT="1266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4" marR="12704" marT="1266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4" marR="12704" marT="1266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Saldo (G+V)</a:t>
                      </a:r>
                    </a:p>
                  </a:txBody>
                  <a:tcPr marL="12704" marR="12704" marT="1266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hteck 30">
            <a:extLst>
              <a:ext uri="{FF2B5EF4-FFF2-40B4-BE49-F238E27FC236}">
                <a16:creationId xmlns:a16="http://schemas.microsoft.com/office/drawing/2014/main" id="{50752331-F4A4-2882-35A5-26C9A884B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411413"/>
            <a:ext cx="5905500" cy="1665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1F35458-7A82-4302-FECE-727382579FAF}"/>
              </a:ext>
            </a:extLst>
          </p:cNvPr>
          <p:cNvSpPr txBox="1"/>
          <p:nvPr/>
        </p:nvSpPr>
        <p:spPr>
          <a:xfrm>
            <a:off x="33338" y="3832225"/>
            <a:ext cx="24177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j-lt"/>
                <a:ea typeface="+mn-ea"/>
                <a:cs typeface="Chalkduster"/>
              </a:rPr>
              <a:t>6) Was ist wann zu tun?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2C2B1074-CF47-211A-4401-47C4A9195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770188"/>
            <a:ext cx="506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573D219B-0315-EB42-6374-34E89747B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262313"/>
            <a:ext cx="4683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27A917E-8206-B1ED-CE0A-079B8D41B57A}"/>
              </a:ext>
            </a:extLst>
          </p:cNvPr>
          <p:cNvSpPr txBox="1"/>
          <p:nvPr/>
        </p:nvSpPr>
        <p:spPr>
          <a:xfrm>
            <a:off x="0" y="2128838"/>
            <a:ext cx="20066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5) Welche Verfahren?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B55A5A56-C33E-7283-2364-43CE7F0385B3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2555875"/>
          <a:ext cx="2460625" cy="1211571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Direkt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Indirekt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9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Identitätspreis-verfahren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(Zusammensetzung von Abfassungen, Endbestand, Herkunft Schwund, etc bekannt)</a:t>
                      </a: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Keine Abf.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nur Ident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des EB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sng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Fifo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(First in first out)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Nur Menge der Abfassungen bekannt</a:t>
                      </a: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X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Nur Menge EB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bekannt</a:t>
                      </a:r>
                    </a:p>
                  </a:txBody>
                  <a:tcPr marL="12700" marR="12700" marT="1269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Bild 18">
            <a:extLst>
              <a:ext uri="{FF2B5EF4-FFF2-40B4-BE49-F238E27FC236}">
                <a16:creationId xmlns:a16="http://schemas.microsoft.com/office/drawing/2014/main" id="{7E927729-1A3F-D5D0-F71A-E853442D6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679700"/>
            <a:ext cx="412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9034F05-437B-1CD1-6AB0-F6789765E5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75" y="4445000"/>
            <a:ext cx="0" cy="219868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2A58DA40-A03F-83FF-31A3-2E9A8B92070B}"/>
              </a:ext>
            </a:extLst>
          </p:cNvPr>
          <p:cNvSpPr txBox="1"/>
          <p:nvPr/>
        </p:nvSpPr>
        <p:spPr>
          <a:xfrm>
            <a:off x="3238500" y="1992313"/>
            <a:ext cx="37496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j-lt"/>
                <a:ea typeface="+mn-ea"/>
                <a:cs typeface="Chalkduster"/>
              </a:rPr>
              <a:t>4) Welche Ziele gibt es bei der Bewertung?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438FCED0-3BA3-4C3B-3FE4-2B91B0C234B8}"/>
              </a:ext>
            </a:extLst>
          </p:cNvPr>
          <p:cNvSpPr>
            <a:spLocks/>
          </p:cNvSpPr>
          <p:nvPr/>
        </p:nvSpPr>
        <p:spPr bwMode="auto">
          <a:xfrm rot="5400000" flipV="1">
            <a:off x="1785144" y="2659857"/>
            <a:ext cx="153987" cy="2444750"/>
          </a:xfrm>
          <a:prstGeom prst="rightBrace">
            <a:avLst>
              <a:gd name="adj1" fmla="val 8379"/>
              <a:gd name="adj2" fmla="val 50000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2B8BC97C-9010-892E-502D-66A55A5C6E91}"/>
              </a:ext>
            </a:extLst>
          </p:cNvPr>
          <p:cNvGraphicFramePr>
            <a:graphicFrameLocks noGrp="1"/>
          </p:cNvGraphicFramePr>
          <p:nvPr/>
        </p:nvGraphicFramePr>
        <p:xfrm>
          <a:off x="763588" y="4267200"/>
          <a:ext cx="7800975" cy="1154649"/>
        </p:xfrm>
        <a:graphic>
          <a:graphicData uri="http://schemas.openxmlformats.org/drawingml/2006/table">
            <a:tbl>
              <a:tblPr/>
              <a:tblGrid>
                <a:gridCol w="257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Schritte und Reihenfolge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Berechnung u. Besonderheiten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Buchung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96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1)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Endbestand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(Bilanzansatz am 31.12.)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Ident: 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EB vom AB   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* niedrigeren Wert = Bilanzansatz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   2 EB vom 1. ZK.* niedrigeren Wert = Bilanzansatz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   3 EB gesamt                                        = Bilanzansatz ges.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2 EB </a:t>
                      </a: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vorletzer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Zukauf-* niedrig. Wert = Bilanzansatz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EB letzter </a:t>
                      </a: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Zukau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* niedrig. Wert      = Bilanzansatz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Fifo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: 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EB Menge   gesamt                             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= Bilanzansatz ges.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Ident: Zusammensetzung bekannt,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Fifo: Letzte 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Bestandsveränderung=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EB-AB 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bei + Lageraufbau (Vorrat im Soll); 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+: 1 HW Vorrat /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HW Einsatz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(é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 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bei - Lagerabbau (Vorrat im Haben)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-: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5HW Einsatz 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/ 1 HW Vorrat (</a:t>
                      </a: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ê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12700" marR="12700" marT="126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B98AAAB2-913D-026A-DF22-843C9B9782E4}"/>
              </a:ext>
            </a:extLst>
          </p:cNvPr>
          <p:cNvGraphicFramePr>
            <a:graphicFrameLocks noGrp="1"/>
          </p:cNvGraphicFramePr>
          <p:nvPr/>
        </p:nvGraphicFramePr>
        <p:xfrm>
          <a:off x="763588" y="5472113"/>
          <a:ext cx="4913312" cy="190500"/>
        </p:xfrm>
        <a:graphic>
          <a:graphicData uri="http://schemas.openxmlformats.org/drawingml/2006/table">
            <a:tbl>
              <a:tblPr/>
              <a:tblGrid>
                <a:gridCol w="2590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Berechnung der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Abwertung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Ist-Endbestand aus 1) * Preisabwertung</a:t>
                      </a:r>
                    </a:p>
                  </a:txBody>
                  <a:tcPr marL="12699" marR="12699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94366558-9730-EB9D-84C2-414B261CF270}"/>
              </a:ext>
            </a:extLst>
          </p:cNvPr>
          <p:cNvGraphicFramePr>
            <a:graphicFrameLocks noGrp="1"/>
          </p:cNvGraphicFramePr>
          <p:nvPr/>
        </p:nvGraphicFramePr>
        <p:xfrm>
          <a:off x="763588" y="5721350"/>
          <a:ext cx="6475412" cy="850900"/>
        </p:xfrm>
        <a:graphic>
          <a:graphicData uri="http://schemas.openxmlformats.org/drawingml/2006/table">
            <a:tbl>
              <a:tblPr/>
              <a:tblGrid>
                <a:gridCol w="258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3) Berechnung des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Schwundes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Ident: Herkunft bekannt,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Fifo: vom letzten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Fehlmenge * jew. Einkaufspreis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(*Bei Indirekten Verfahren: keine Abfassungen bekannt dh keinen Schwund...)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(WES = EB-AB-Abwertung))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6A602DAD-AB7A-11DF-2690-EF2899AC6556}"/>
              </a:ext>
            </a:extLst>
          </p:cNvPr>
          <p:cNvGraphicFramePr>
            <a:graphicFrameLocks noGrp="1"/>
          </p:cNvGraphicFramePr>
          <p:nvPr/>
        </p:nvGraphicFramePr>
        <p:xfrm>
          <a:off x="763588" y="6618288"/>
          <a:ext cx="7251700" cy="190500"/>
        </p:xfrm>
        <a:graphic>
          <a:graphicData uri="http://schemas.openxmlformats.org/drawingml/2006/table">
            <a:tbl>
              <a:tblPr/>
              <a:tblGrid>
                <a:gridCol w="24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4)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Buchung (2+3)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; Abwertung u. Schwund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 Abschr. Vorräte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/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HW Einsatz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(=)</a:t>
                      </a: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hteck 39">
            <a:extLst>
              <a:ext uri="{FF2B5EF4-FFF2-40B4-BE49-F238E27FC236}">
                <a16:creationId xmlns:a16="http://schemas.microsoft.com/office/drawing/2014/main" id="{CD962061-52C4-0CA0-DFFF-BBC1F822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4176713"/>
            <a:ext cx="8521700" cy="2655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146D56D-ED6A-9065-56DA-4CD8C0689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832225"/>
            <a:ext cx="58340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&lt; 4) Bilanzpolitik: durch Wahl des Bewertungsverfahrens kann Ergebnis von Bilanz &amp; G&amp;V beeinflusst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31" grpId="0" animBg="1"/>
      <p:bldP spid="22" grpId="0"/>
      <p:bldP spid="30" grpId="0"/>
      <p:bldP spid="32" grpId="0"/>
      <p:bldP spid="32" grpId="1"/>
      <p:bldP spid="46" grpId="0" animBg="1"/>
      <p:bldP spid="4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 3">
            <a:extLst>
              <a:ext uri="{FF2B5EF4-FFF2-40B4-BE49-F238E27FC236}">
                <a16:creationId xmlns:a16="http://schemas.microsoft.com/office/drawing/2014/main" id="{B16A4CF8-CE59-A714-CDD4-7914D7841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262037" cy="58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3">
            <a:extLst>
              <a:ext uri="{FF2B5EF4-FFF2-40B4-BE49-F238E27FC236}">
                <a16:creationId xmlns:a16="http://schemas.microsoft.com/office/drawing/2014/main" id="{7C884A77-C189-7BA7-7113-ED085D00E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2033" cy="390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>
            <a:extLst>
              <a:ext uri="{FF2B5EF4-FFF2-40B4-BE49-F238E27FC236}">
                <a16:creationId xmlns:a16="http://schemas.microsoft.com/office/drawing/2014/main" id="{EFE72BCA-1BAB-77E4-D3C0-C655971EC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3787" cy="330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1">
            <a:extLst>
              <a:ext uri="{FF2B5EF4-FFF2-40B4-BE49-F238E27FC236}">
                <a16:creationId xmlns:a16="http://schemas.microsoft.com/office/drawing/2014/main" id="{5CB119DF-38C2-0712-0FA4-A6E3D1AF0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63912" cy="508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rafik 3">
            <a:extLst>
              <a:ext uri="{FF2B5EF4-FFF2-40B4-BE49-F238E27FC236}">
                <a16:creationId xmlns:a16="http://schemas.microsoft.com/office/drawing/2014/main" id="{EB6D6F50-06B8-FAB4-D9EE-A2E14E56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4660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Grafik 4">
            <a:extLst>
              <a:ext uri="{FF2B5EF4-FFF2-40B4-BE49-F238E27FC236}">
                <a16:creationId xmlns:a16="http://schemas.microsoft.com/office/drawing/2014/main" id="{D25BFADB-33CA-810C-6AAC-1A9DFF9D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800100"/>
            <a:ext cx="41687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feld 5">
            <a:extLst>
              <a:ext uri="{FF2B5EF4-FFF2-40B4-BE49-F238E27FC236}">
                <a16:creationId xmlns:a16="http://schemas.microsoft.com/office/drawing/2014/main" id="{FDA39F1D-39B9-1216-63F9-B898DE3D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76213"/>
            <a:ext cx="793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/>
              <a:t>Ü 9.23</a:t>
            </a:r>
          </a:p>
        </p:txBody>
      </p:sp>
      <p:sp>
        <p:nvSpPr>
          <p:cNvPr id="20484" name="Textfeld 6">
            <a:extLst>
              <a:ext uri="{FF2B5EF4-FFF2-40B4-BE49-F238E27FC236}">
                <a16:creationId xmlns:a16="http://schemas.microsoft.com/office/drawing/2014/main" id="{A3D09DC8-02FD-A77C-DC08-47E40ED7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176213"/>
            <a:ext cx="793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/>
              <a:t>Ü 9.24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36" name="Bild 4">
            <a:extLst>
              <a:ext uri="{FF2B5EF4-FFF2-40B4-BE49-F238E27FC236}">
                <a16:creationId xmlns:a16="http://schemas.microsoft.com/office/drawing/2014/main" id="{8CBC0865-275E-9DBA-4708-AA6F11C3E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9881" cy="465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2986065-4DCA-3955-70E8-70A0317DBD67}"/>
              </a:ext>
            </a:extLst>
          </p:cNvPr>
          <p:cNvSpPr txBox="1"/>
          <p:nvPr/>
        </p:nvSpPr>
        <p:spPr>
          <a:xfrm>
            <a:off x="106325" y="6326372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Indir</a:t>
            </a:r>
            <a:r>
              <a:rPr lang="de-DE" sz="1000" dirty="0"/>
              <a:t>. – keine Mengenaufzeichnungen </a:t>
            </a:r>
            <a:r>
              <a:rPr lang="de-DE" sz="1000" dirty="0" err="1"/>
              <a:t>dh</a:t>
            </a:r>
            <a:r>
              <a:rPr lang="de-DE" sz="1000" dirty="0"/>
              <a:t> keine Schwundermittlung möglich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Macintosh PowerPoint</Application>
  <PresentationFormat>Bildschirmpräsentation (4:3)</PresentationFormat>
  <Paragraphs>89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ＭＳ Ｐゴシック</vt:lpstr>
      <vt:lpstr>Arial</vt:lpstr>
      <vt:lpstr>Chalkduster</vt:lpstr>
      <vt:lpstr>Mangal</vt:lpstr>
      <vt:lpstr>Office-Design</vt:lpstr>
      <vt:lpstr>Bewertung Vorräte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Bewertung Vorräte</dc:title>
  <dc:creator>werner holzheu</dc:creator>
  <cp:lastModifiedBy>HOLZHEU Werner</cp:lastModifiedBy>
  <cp:revision>13</cp:revision>
  <dcterms:created xsi:type="dcterms:W3CDTF">2019-01-07T11:07:40Z</dcterms:created>
  <dcterms:modified xsi:type="dcterms:W3CDTF">2023-02-22T13:59:14Z</dcterms:modified>
</cp:coreProperties>
</file>