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6" r:id="rId10"/>
    <p:sldId id="282" r:id="rId11"/>
    <p:sldId id="286" r:id="rId12"/>
    <p:sldId id="284" r:id="rId13"/>
    <p:sldId id="277" r:id="rId14"/>
    <p:sldId id="263" r:id="rId15"/>
    <p:sldId id="278" r:id="rId16"/>
    <p:sldId id="283" r:id="rId17"/>
    <p:sldId id="285" r:id="rId18"/>
    <p:sldId id="280" r:id="rId19"/>
    <p:sldId id="279" r:id="rId20"/>
    <p:sldId id="281" r:id="rId21"/>
    <p:sldId id="271" r:id="rId22"/>
    <p:sldId id="266" r:id="rId23"/>
    <p:sldId id="268" r:id="rId24"/>
    <p:sldId id="273" r:id="rId25"/>
    <p:sldId id="274" r:id="rId26"/>
    <p:sldId id="275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DF0"/>
    <a:srgbClr val="6DB21C"/>
    <a:srgbClr val="75BD1D"/>
    <a:srgbClr val="34D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March 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March 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Bilanzierung</a:t>
            </a:r>
            <a:br>
              <a:rPr lang="de-DE" dirty="0"/>
            </a:br>
            <a:r>
              <a:rPr lang="de-DE" dirty="0"/>
              <a:t>„Doppelte Buchhaltung“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36730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E7204D8-5DDC-AC42-BC32-CD5FBA4D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97" y="903766"/>
            <a:ext cx="5905929" cy="421324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C76B6C2-D304-7B40-B597-35A12A564EFB}"/>
              </a:ext>
            </a:extLst>
          </p:cNvPr>
          <p:cNvSpPr/>
          <p:nvPr/>
        </p:nvSpPr>
        <p:spPr>
          <a:xfrm>
            <a:off x="442352" y="2295377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+ 4000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48AE3BF-956F-504F-AA1F-3EE5B924ABD3}"/>
              </a:ext>
            </a:extLst>
          </p:cNvPr>
          <p:cNvSpPr/>
          <p:nvPr/>
        </p:nvSpPr>
        <p:spPr>
          <a:xfrm>
            <a:off x="7501272" y="2232468"/>
            <a:ext cx="675165" cy="1385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+ 4000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8F6BE7F-8662-394F-B430-D8F9992AFD22}"/>
              </a:ext>
            </a:extLst>
          </p:cNvPr>
          <p:cNvSpPr/>
          <p:nvPr/>
        </p:nvSpPr>
        <p:spPr>
          <a:xfrm>
            <a:off x="446337" y="2081102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+ 2000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E15F80E-C45E-6044-AA41-4A831AA7E3E3}"/>
              </a:ext>
            </a:extLst>
          </p:cNvPr>
          <p:cNvSpPr/>
          <p:nvPr/>
        </p:nvSpPr>
        <p:spPr>
          <a:xfrm>
            <a:off x="446337" y="2522426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- 2000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15C0400-CEB3-AD44-B74C-6B987F599159}"/>
              </a:ext>
            </a:extLst>
          </p:cNvPr>
          <p:cNvSpPr/>
          <p:nvPr/>
        </p:nvSpPr>
        <p:spPr>
          <a:xfrm>
            <a:off x="446337" y="2743088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+ 700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B7BAD4E-3A5A-414F-9110-768C579678F9}"/>
              </a:ext>
            </a:extLst>
          </p:cNvPr>
          <p:cNvSpPr/>
          <p:nvPr/>
        </p:nvSpPr>
        <p:spPr>
          <a:xfrm>
            <a:off x="7551775" y="2454502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+ 700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DC2AF67-1C93-884A-97DA-6232D66D6A35}"/>
              </a:ext>
            </a:extLst>
          </p:cNvPr>
          <p:cNvSpPr/>
          <p:nvPr/>
        </p:nvSpPr>
        <p:spPr>
          <a:xfrm>
            <a:off x="442352" y="3639767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+ 1000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AAE278-FA80-744D-8B25-2DC219935A9C}"/>
              </a:ext>
            </a:extLst>
          </p:cNvPr>
          <p:cNvSpPr/>
          <p:nvPr/>
        </p:nvSpPr>
        <p:spPr>
          <a:xfrm>
            <a:off x="442352" y="3454992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- 1000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706BB0D-8F4D-514E-947C-A15AE96827AA}"/>
              </a:ext>
            </a:extLst>
          </p:cNvPr>
          <p:cNvSpPr/>
          <p:nvPr/>
        </p:nvSpPr>
        <p:spPr>
          <a:xfrm>
            <a:off x="442352" y="4189652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+ 2500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A6A9452-1EB0-8F47-8403-1016974541CD}"/>
              </a:ext>
            </a:extLst>
          </p:cNvPr>
          <p:cNvSpPr/>
          <p:nvPr/>
        </p:nvSpPr>
        <p:spPr>
          <a:xfrm>
            <a:off x="7326476" y="4421892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+ 2500</a:t>
            </a:r>
          </a:p>
        </p:txBody>
      </p:sp>
    </p:spTree>
    <p:extLst>
      <p:ext uri="{BB962C8B-B14F-4D97-AF65-F5344CB8AC3E}">
        <p14:creationId xmlns:p14="http://schemas.microsoft.com/office/powerpoint/2010/main" val="32982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35860DB-E139-64DC-5603-A1C2890C7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832"/>
            <a:ext cx="9144000" cy="44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2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EB4E7-005C-5E4D-8200-BC1510BE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Bilanz L 4.1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412B21-D5F0-8B49-B5E2-FF8EF99A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1" y="533400"/>
            <a:ext cx="8983537" cy="61345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56A36C1-D264-D704-848E-A70DA57E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" y="5484138"/>
            <a:ext cx="3309974" cy="10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4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EB4E7-005C-5E4D-8200-BC1510BE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Bilanz L 4.1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412B21-D5F0-8B49-B5E2-FF8EF99A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659"/>
            <a:ext cx="9056479" cy="618437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80FB6B-DF62-9A46-AF35-E642CA7F4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398" y="1646515"/>
            <a:ext cx="3707942" cy="474182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7953949-2305-1941-9BA5-2AFF736E943D}"/>
              </a:ext>
            </a:extLst>
          </p:cNvPr>
          <p:cNvSpPr/>
          <p:nvPr/>
        </p:nvSpPr>
        <p:spPr>
          <a:xfrm>
            <a:off x="4861899" y="3353316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+ 2000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56F7918-5EC4-9043-998E-1290870C1EBF}"/>
              </a:ext>
            </a:extLst>
          </p:cNvPr>
          <p:cNvSpPr/>
          <p:nvPr/>
        </p:nvSpPr>
        <p:spPr>
          <a:xfrm>
            <a:off x="4848658" y="3561847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- 2000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52B9515-9AA2-E043-A502-D5343FC86076}"/>
              </a:ext>
            </a:extLst>
          </p:cNvPr>
          <p:cNvSpPr/>
          <p:nvPr/>
        </p:nvSpPr>
        <p:spPr>
          <a:xfrm>
            <a:off x="4722393" y="4219875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+ 1500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0BF68FC-DA3D-3D4B-A67D-19C3757AD511}"/>
              </a:ext>
            </a:extLst>
          </p:cNvPr>
          <p:cNvSpPr/>
          <p:nvPr/>
        </p:nvSpPr>
        <p:spPr>
          <a:xfrm>
            <a:off x="8599715" y="4181705"/>
            <a:ext cx="544286" cy="1616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+ 1500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EF7ED0F-243C-1D4C-9521-70B1C7333FF0}"/>
              </a:ext>
            </a:extLst>
          </p:cNvPr>
          <p:cNvSpPr/>
          <p:nvPr/>
        </p:nvSpPr>
        <p:spPr>
          <a:xfrm>
            <a:off x="4792147" y="5875522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- 1500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103F55-67CB-134A-AE8F-05818C6EDA6F}"/>
              </a:ext>
            </a:extLst>
          </p:cNvPr>
          <p:cNvSpPr/>
          <p:nvPr/>
        </p:nvSpPr>
        <p:spPr>
          <a:xfrm>
            <a:off x="8482321" y="5566402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- 1500</a:t>
            </a:r>
          </a:p>
        </p:txBody>
      </p:sp>
    </p:spTree>
    <p:extLst>
      <p:ext uri="{BB962C8B-B14F-4D97-AF65-F5344CB8AC3E}">
        <p14:creationId xmlns:p14="http://schemas.microsoft.com/office/powerpoint/2010/main" val="234180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38"/>
            <a:ext cx="9144000" cy="675476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94828" y="923747"/>
            <a:ext cx="6994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000" dirty="0"/>
              <a:t>Konten gibt es, damit man nicht nach jedem Geschäftsfall </a:t>
            </a:r>
          </a:p>
          <a:p>
            <a:r>
              <a:rPr lang="de-DE" sz="2000" dirty="0"/>
              <a:t>     eine Bilanz machen muss</a:t>
            </a:r>
          </a:p>
        </p:txBody>
      </p:sp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313068-20F7-CA4D-98FE-070C20E9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79" y="553669"/>
            <a:ext cx="5259441" cy="40608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B3107E-9187-A041-AC34-A6410D95F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95" y="5051053"/>
            <a:ext cx="3559605" cy="13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1">
            <a:extLst>
              <a:ext uri="{FF2B5EF4-FFF2-40B4-BE49-F238E27FC236}">
                <a16:creationId xmlns:a16="http://schemas.microsoft.com/office/drawing/2014/main" id="{C7023B03-2EE8-5F4E-BBFF-551095BB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69" y="1628826"/>
            <a:ext cx="7602205" cy="313456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412CD53-8F93-694E-A490-7D5F58F4400F}"/>
              </a:ext>
            </a:extLst>
          </p:cNvPr>
          <p:cNvSpPr txBox="1"/>
          <p:nvPr/>
        </p:nvSpPr>
        <p:spPr>
          <a:xfrm>
            <a:off x="1473235" y="659220"/>
            <a:ext cx="6197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Buchungsregeln Bestandskonten</a:t>
            </a:r>
          </a:p>
        </p:txBody>
      </p:sp>
    </p:spTree>
    <p:extLst>
      <p:ext uri="{BB962C8B-B14F-4D97-AF65-F5344CB8AC3E}">
        <p14:creationId xmlns:p14="http://schemas.microsoft.com/office/powerpoint/2010/main" val="242800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F2A144-3701-C144-8CB3-2B0EDEC1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342939"/>
            <a:ext cx="3950899" cy="19158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989036F-5E16-434B-9F3E-E8CD262AE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4657283"/>
            <a:ext cx="4152817" cy="19158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7065F28-607A-F24B-B61F-DDD3A02F1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99" y="2342939"/>
            <a:ext cx="4082902" cy="19177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A39F28-26DB-8F45-8064-0D3E88557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37087"/>
            <a:ext cx="4432300" cy="189480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5B5F21-16E0-AA11-187A-600687740F82}"/>
              </a:ext>
            </a:extLst>
          </p:cNvPr>
          <p:cNvSpPr txBox="1"/>
          <p:nvPr/>
        </p:nvSpPr>
        <p:spPr>
          <a:xfrm>
            <a:off x="318977" y="520995"/>
            <a:ext cx="65678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Schaut  Euch das Lehrbeispiel 4.2 an und markiert euch die wesentlichen Begriffe:</a:t>
            </a:r>
          </a:p>
          <a:p>
            <a:endParaRPr lang="de-DE" sz="1200" dirty="0"/>
          </a:p>
          <a:p>
            <a:r>
              <a:rPr lang="de-DE" sz="1200" dirty="0"/>
              <a:t>z.B.: Geschäftsfall 1: </a:t>
            </a:r>
            <a:r>
              <a:rPr lang="de-DE" sz="1200" dirty="0">
                <a:highlight>
                  <a:srgbClr val="FFFF00"/>
                </a:highlight>
              </a:rPr>
              <a:t>Kauf von Tablett … bar</a:t>
            </a:r>
          </a:p>
          <a:p>
            <a:endParaRPr lang="de-DE" sz="1200" dirty="0"/>
          </a:p>
          <a:p>
            <a:r>
              <a:rPr lang="de-DE" sz="1200" b="1" dirty="0"/>
              <a:t>Welche Konten </a:t>
            </a:r>
            <a:r>
              <a:rPr lang="de-DE" sz="1200" dirty="0"/>
              <a:t>sind beteiligt?</a:t>
            </a:r>
          </a:p>
          <a:p>
            <a:r>
              <a:rPr lang="de-DE" sz="1200" dirty="0"/>
              <a:t>Ist das jeweilige Konto ein </a:t>
            </a:r>
            <a:r>
              <a:rPr lang="de-DE" sz="1200" b="1" dirty="0"/>
              <a:t>aktives oder passives Bestandskonto</a:t>
            </a:r>
            <a:r>
              <a:rPr lang="de-DE" sz="1200" dirty="0"/>
              <a:t>?</a:t>
            </a:r>
          </a:p>
          <a:p>
            <a:r>
              <a:rPr lang="de-DE" sz="1200" dirty="0"/>
              <a:t>Handelt es sich auf dem jeweiligen Konto um eine </a:t>
            </a:r>
            <a:r>
              <a:rPr lang="de-DE" sz="1200" b="1" dirty="0"/>
              <a:t>Vermehrung oder Verminderung</a:t>
            </a:r>
          </a:p>
          <a:p>
            <a:r>
              <a:rPr lang="de-DE" sz="1200" dirty="0"/>
              <a:t>Wird daher auf dem jeweiligen Konto im </a:t>
            </a:r>
            <a:r>
              <a:rPr lang="de-DE" sz="1200" b="1" dirty="0"/>
              <a:t>Soll oder Haben </a:t>
            </a:r>
            <a:r>
              <a:rPr lang="de-DE" sz="1200" dirty="0"/>
              <a:t>gebucht (der Betrag eingetragen)…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256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BBB703-D2A5-3946-82FB-E500B35E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8"/>
            <a:ext cx="9144000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254077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>
                <a:cs typeface="Chalkduster"/>
              </a:rPr>
              <a:t>Bilanz bis Buchungssatz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55776" y="-1013"/>
            <a:ext cx="6552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b="1" dirty="0">
                <a:latin typeface="+mj-lt"/>
              </a:rPr>
              <a:t>Ziele/Kompetenzen: </a:t>
            </a:r>
            <a:r>
              <a:rPr lang="de-AT" sz="800" dirty="0">
                <a:latin typeface="+mj-lt"/>
              </a:rPr>
              <a:t>Aufbau einer Bilanz erklären können, Anlagevermögen, Umlaufvermögen, Fremd- und Eigenkapital erläutern können, Buchungsregeln für aktive und passive Bestandkonten ableiten können, Buchungssätze bilden können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07504" y="53529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A) Bilanz (z.B. einer Bäckerei)</a:t>
            </a:r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63688"/>
            <a:ext cx="2376264" cy="979787"/>
          </a:xfrm>
          <a:prstGeom prst="rect">
            <a:avLst/>
          </a:prstGeom>
        </p:spPr>
      </p:pic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369786" y="1251935"/>
            <a:ext cx="1282379" cy="731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AT" sz="1400" dirty="0"/>
              <a:t>AV</a:t>
            </a: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2009109" y="1419643"/>
            <a:ext cx="1258576" cy="9144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AT" sz="1400" dirty="0"/>
              <a:t>FK</a:t>
            </a:r>
          </a:p>
        </p:txBody>
      </p:sp>
      <p:sp>
        <p:nvSpPr>
          <p:cNvPr id="36" name="Rectangle 53"/>
          <p:cNvSpPr>
            <a:spLocks noChangeArrowheads="1"/>
          </p:cNvSpPr>
          <p:nvPr/>
        </p:nvSpPr>
        <p:spPr bwMode="auto">
          <a:xfrm>
            <a:off x="2009109" y="1251935"/>
            <a:ext cx="1258470" cy="350244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400" dirty="0"/>
              <a:t>EK</a:t>
            </a:r>
            <a:endParaRPr lang="de-AT" sz="1400" dirty="0"/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369785" y="1971299"/>
            <a:ext cx="1282379" cy="362744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AT" sz="1400" dirty="0"/>
              <a:t>UV</a:t>
            </a:r>
          </a:p>
        </p:txBody>
      </p:sp>
      <p:cxnSp>
        <p:nvCxnSpPr>
          <p:cNvPr id="38" name="Gerade Verbindung 37"/>
          <p:cNvCxnSpPr/>
          <p:nvPr/>
        </p:nvCxnSpPr>
        <p:spPr>
          <a:xfrm>
            <a:off x="395536" y="1111360"/>
            <a:ext cx="2978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813257" y="1111360"/>
            <a:ext cx="0" cy="12226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0444" y="796751"/>
            <a:ext cx="3675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Akt.          Bilanz 31.12...             Pass.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5576" y="226348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GV            =             GK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415616"/>
            <a:ext cx="1996456" cy="50405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271600"/>
            <a:ext cx="4158456" cy="2051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719872"/>
            <a:ext cx="3528393" cy="401108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4207799" y="2583216"/>
            <a:ext cx="493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B) Von der Bilanz über die Buchungsregeln zum Buchungssatz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8104"/>
              </p:ext>
            </p:extLst>
          </p:nvPr>
        </p:nvGraphicFramePr>
        <p:xfrm>
          <a:off x="3851920" y="1255376"/>
          <a:ext cx="5118100" cy="107696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Gegenüberstellung von Vermögen (AV+UV) und Schulden und 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(Wohin ist Geld geflossen?)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Anlagevermögen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langfristiges Vermögen, z.B. Grundstücke, Gebäude, Begriebs- und Geschäftsausstattung,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Umlaufvermögen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kurzfristiges Vermögen, z.B. Vorräte (Handelswaren, Rohstoffe), Kundenforderungen, Bank, Kassa,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 (Fremdkapital) und Eigenkapital (Woher ist Geld gekommen?)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alles was zurückgezahlt werden muss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59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Eigenkaptial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 nicht zurückgezahlt werden muss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8" name="Bild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79312"/>
            <a:ext cx="576262" cy="4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5656"/>
              </p:ext>
            </p:extLst>
          </p:nvPr>
        </p:nvGraphicFramePr>
        <p:xfrm>
          <a:off x="4788024" y="5215816"/>
          <a:ext cx="3744416" cy="190500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Kauf: Regal 1.000,00 EUR gegen spätere Bezahlung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36127"/>
              </p:ext>
            </p:extLst>
          </p:nvPr>
        </p:nvGraphicFramePr>
        <p:xfrm>
          <a:off x="4932040" y="5503848"/>
          <a:ext cx="3238500" cy="762000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Welche Konten sind betroffen?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BGA, Lieferverbindlichkeiten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Aktives oder passives Bestandskonto?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BGA: akt., LV: pass.,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Vermehrung (+) oder Verminderung (-)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 +, LV: +,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Soll oder Haben?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 im Soll, LV im Haben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28694"/>
              </p:ext>
            </p:extLst>
          </p:nvPr>
        </p:nvGraphicFramePr>
        <p:xfrm>
          <a:off x="4932040" y="6439952"/>
          <a:ext cx="2716536" cy="381000"/>
        </p:xfrm>
        <a:graphic>
          <a:graphicData uri="http://schemas.openxmlformats.org/drawingml/2006/table">
            <a:tbl>
              <a:tblPr/>
              <a:tblGrid>
                <a:gridCol w="2716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Buchungssatz: Sollkonto / Habenkonto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BGA </a:t>
                      </a:r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1000,00</a:t>
                      </a:r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/    Lieferverb       1.000,00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52743"/>
              </p:ext>
            </p:extLst>
          </p:nvPr>
        </p:nvGraphicFramePr>
        <p:xfrm>
          <a:off x="4427984" y="3055576"/>
          <a:ext cx="4608512" cy="288032"/>
        </p:xfrm>
        <a:graphic>
          <a:graphicData uri="http://schemas.openxmlformats.org/drawingml/2006/table">
            <a:tbl>
              <a:tblPr/>
              <a:tblGrid>
                <a:gridCol w="76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Geschäftsfall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Sachverhalt, der die Zusammensetzung einer Bilanz verändert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Rechenfeld zur Darstellung von Veränderungen einzelner Bilanzbestandteile (z.B. Vorräte)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Bild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607304"/>
            <a:ext cx="90064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1" grpId="0" animBg="1"/>
      <p:bldP spid="35" grpId="0" animBg="1"/>
      <p:bldP spid="36" grpId="0" animBg="1"/>
      <p:bldP spid="37" grpId="0" animBg="1"/>
      <p:bldP spid="40" grpId="0"/>
      <p:bldP spid="2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F2A144-3701-C144-8CB3-2B0EDEC1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429079"/>
            <a:ext cx="3158671" cy="153171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989036F-5E16-434B-9F3E-E8CD262AE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02" y="1960796"/>
            <a:ext cx="3273869" cy="15103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7065F28-607A-F24B-B61F-DDD3A02F1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85" y="3492513"/>
            <a:ext cx="3273869" cy="15377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A39F28-26DB-8F45-8064-0D3E88557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85" y="5200529"/>
            <a:ext cx="3297652" cy="14097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713893-3AF9-8343-B7D3-73A147FF5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977" y="620485"/>
            <a:ext cx="4266880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17" y="272246"/>
            <a:ext cx="8229600" cy="456328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solidFill>
                  <a:srgbClr val="6DB21C"/>
                </a:solidFill>
              </a:rPr>
              <a:t>Eröffnung (2)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66786"/>
              </p:ext>
            </p:extLst>
          </p:nvPr>
        </p:nvGraphicFramePr>
        <p:xfrm>
          <a:off x="130522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per 31.Jänner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65904"/>
              </p:ext>
            </p:extLst>
          </p:nvPr>
        </p:nvGraphicFramePr>
        <p:xfrm>
          <a:off x="130522" y="97962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3487"/>
              </p:ext>
            </p:extLst>
          </p:nvPr>
        </p:nvGraphicFramePr>
        <p:xfrm>
          <a:off x="130522" y="117520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89223"/>
              </p:ext>
            </p:extLst>
          </p:nvPr>
        </p:nvGraphicFramePr>
        <p:xfrm>
          <a:off x="1400522" y="117520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58341"/>
              </p:ext>
            </p:extLst>
          </p:nvPr>
        </p:nvGraphicFramePr>
        <p:xfrm>
          <a:off x="130522" y="195752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60306"/>
              </p:ext>
            </p:extLst>
          </p:nvPr>
        </p:nvGraphicFramePr>
        <p:xfrm>
          <a:off x="2226022" y="195752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27289"/>
              </p:ext>
            </p:extLst>
          </p:nvPr>
        </p:nvGraphicFramePr>
        <p:xfrm>
          <a:off x="2226022" y="117520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15277"/>
              </p:ext>
            </p:extLst>
          </p:nvPr>
        </p:nvGraphicFramePr>
        <p:xfrm>
          <a:off x="2226022" y="1370787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90144"/>
              </p:ext>
            </p:extLst>
          </p:nvPr>
        </p:nvGraphicFramePr>
        <p:xfrm>
          <a:off x="2226022" y="979627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41326"/>
              </p:ext>
            </p:extLst>
          </p:nvPr>
        </p:nvGraphicFramePr>
        <p:xfrm>
          <a:off x="4686887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Eröffnungsbilans</a:t>
                      </a:r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1.Februar 20..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47466"/>
              </p:ext>
            </p:extLst>
          </p:nvPr>
        </p:nvGraphicFramePr>
        <p:xfrm>
          <a:off x="6756987" y="95255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33829"/>
              </p:ext>
            </p:extLst>
          </p:nvPr>
        </p:nvGraphicFramePr>
        <p:xfrm>
          <a:off x="6756987" y="114813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07594"/>
              </p:ext>
            </p:extLst>
          </p:nvPr>
        </p:nvGraphicFramePr>
        <p:xfrm>
          <a:off x="8026987" y="114813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95623"/>
              </p:ext>
            </p:extLst>
          </p:nvPr>
        </p:nvGraphicFramePr>
        <p:xfrm>
          <a:off x="6756987" y="193045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78016"/>
              </p:ext>
            </p:extLst>
          </p:nvPr>
        </p:nvGraphicFramePr>
        <p:xfrm>
          <a:off x="4686887" y="192614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1258"/>
              </p:ext>
            </p:extLst>
          </p:nvPr>
        </p:nvGraphicFramePr>
        <p:xfrm>
          <a:off x="4686887" y="114382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67616"/>
              </p:ext>
            </p:extLst>
          </p:nvPr>
        </p:nvGraphicFramePr>
        <p:xfrm>
          <a:off x="4686887" y="1339408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58147"/>
              </p:ext>
            </p:extLst>
          </p:nvPr>
        </p:nvGraphicFramePr>
        <p:xfrm>
          <a:off x="4686887" y="948248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47389"/>
              </p:ext>
            </p:extLst>
          </p:nvPr>
        </p:nvGraphicFramePr>
        <p:xfrm>
          <a:off x="130522" y="2396555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20207"/>
              </p:ext>
            </p:extLst>
          </p:nvPr>
        </p:nvGraphicFramePr>
        <p:xfrm>
          <a:off x="4686887" y="2396555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Ausstattung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73323"/>
              </p:ext>
            </p:extLst>
          </p:nvPr>
        </p:nvGraphicFramePr>
        <p:xfrm>
          <a:off x="130522" y="3398048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95332"/>
              </p:ext>
            </p:extLst>
          </p:nvPr>
        </p:nvGraphicFramePr>
        <p:xfrm>
          <a:off x="4686887" y="3398048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44290"/>
              </p:ext>
            </p:extLst>
          </p:nvPr>
        </p:nvGraphicFramePr>
        <p:xfrm>
          <a:off x="130522" y="4392509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Darlehen (Kredit)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29747"/>
              </p:ext>
            </p:extLst>
          </p:nvPr>
        </p:nvGraphicFramePr>
        <p:xfrm>
          <a:off x="4686887" y="4392509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944"/>
            <a:ext cx="2985460" cy="24217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70694" y="751266"/>
            <a:ext cx="6322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7.2. S. </a:t>
            </a:r>
            <a:r>
              <a:rPr lang="de-DE" sz="1400" dirty="0" err="1"/>
              <a:t>Scholler</a:t>
            </a:r>
            <a:r>
              <a:rPr lang="de-DE" sz="1400" dirty="0"/>
              <a:t> hebt 400,00 EUR vom Bankkonto ab und legt es in die Kassa</a:t>
            </a:r>
          </a:p>
          <a:p>
            <a:endParaRPr lang="de-DE" sz="1400" dirty="0"/>
          </a:p>
          <a:p>
            <a:r>
              <a:rPr lang="de-DE" sz="1400" dirty="0"/>
              <a:t>8.2. Er </a:t>
            </a:r>
            <a:r>
              <a:rPr lang="de-DE" sz="1400" dirty="0" err="1"/>
              <a:t>nimme</a:t>
            </a:r>
            <a:r>
              <a:rPr lang="de-DE" sz="1400" dirty="0"/>
              <a:t> einen Kredit </a:t>
            </a:r>
            <a:r>
              <a:rPr lang="de-DE" sz="1400" dirty="0" err="1"/>
              <a:t>idH</a:t>
            </a:r>
            <a:r>
              <a:rPr lang="de-DE" sz="1400" dirty="0"/>
              <a:t> von 5.000,00 EUR auf, </a:t>
            </a:r>
          </a:p>
          <a:p>
            <a:r>
              <a:rPr lang="de-DE" sz="1400" dirty="0"/>
              <a:t>       dieser wird dem Bankkonto gutgeschrieben.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321531" y="2028944"/>
            <a:ext cx="5789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7.2.</a:t>
            </a:r>
          </a:p>
          <a:p>
            <a:r>
              <a:rPr lang="de-DE" sz="1400" dirty="0"/>
              <a:t>Bank (</a:t>
            </a:r>
            <a:r>
              <a:rPr lang="de-DE" sz="1400" dirty="0" err="1"/>
              <a:t>a.BK</a:t>
            </a:r>
            <a:r>
              <a:rPr lang="de-DE" sz="1400" dirty="0"/>
              <a:t>), Kassa (</a:t>
            </a:r>
            <a:r>
              <a:rPr lang="de-DE" sz="1400" dirty="0" err="1"/>
              <a:t>a.BK</a:t>
            </a:r>
            <a:r>
              <a:rPr lang="de-DE" sz="1400" dirty="0"/>
              <a:t>), </a:t>
            </a:r>
          </a:p>
          <a:p>
            <a:r>
              <a:rPr lang="de-DE" sz="1400" dirty="0"/>
              <a:t>Bank wird weniger, Kassa wird mehr</a:t>
            </a:r>
          </a:p>
          <a:p>
            <a:r>
              <a:rPr lang="de-DE" sz="1400" dirty="0"/>
              <a:t>Bank wird im Haben gebucht, Kassa wird im Soll gebucht </a:t>
            </a:r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8.2.</a:t>
            </a:r>
          </a:p>
          <a:p>
            <a:r>
              <a:rPr lang="de-DE" sz="1400" dirty="0"/>
              <a:t>Darlehen (Kredit) (</a:t>
            </a:r>
            <a:r>
              <a:rPr lang="de-DE" sz="1400" dirty="0" err="1"/>
              <a:t>p.BK</a:t>
            </a:r>
            <a:r>
              <a:rPr lang="de-DE" sz="1400" dirty="0"/>
              <a:t>), Bankguthaben (</a:t>
            </a:r>
            <a:r>
              <a:rPr lang="de-DE" sz="1400" dirty="0" err="1"/>
              <a:t>a.BK</a:t>
            </a:r>
            <a:r>
              <a:rPr lang="de-DE" sz="1400" dirty="0"/>
              <a:t>)</a:t>
            </a:r>
          </a:p>
          <a:p>
            <a:r>
              <a:rPr lang="de-DE" sz="1400" dirty="0"/>
              <a:t>Kredit wird mehr, Bank wird mehr</a:t>
            </a:r>
          </a:p>
          <a:p>
            <a:r>
              <a:rPr lang="de-DE" sz="1400" dirty="0"/>
              <a:t>Kredit wird im Haben gebucht, Bank wird im Soll gebucht</a:t>
            </a:r>
          </a:p>
        </p:txBody>
      </p:sp>
    </p:spTree>
    <p:extLst>
      <p:ext uri="{BB962C8B-B14F-4D97-AF65-F5344CB8AC3E}">
        <p14:creationId xmlns:p14="http://schemas.microsoft.com/office/powerpoint/2010/main" val="41042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17" y="272246"/>
            <a:ext cx="8229600" cy="456328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solidFill>
                  <a:srgbClr val="6DB21C"/>
                </a:solidFill>
              </a:rPr>
              <a:t>Geschäftsfälle auf Konten erfassen (Buchungsregeln) (3)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81566"/>
              </p:ext>
            </p:extLst>
          </p:nvPr>
        </p:nvGraphicFramePr>
        <p:xfrm>
          <a:off x="130522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per 31.Jänner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79845"/>
              </p:ext>
            </p:extLst>
          </p:nvPr>
        </p:nvGraphicFramePr>
        <p:xfrm>
          <a:off x="130522" y="97962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58942"/>
              </p:ext>
            </p:extLst>
          </p:nvPr>
        </p:nvGraphicFramePr>
        <p:xfrm>
          <a:off x="130522" y="117520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79855"/>
              </p:ext>
            </p:extLst>
          </p:nvPr>
        </p:nvGraphicFramePr>
        <p:xfrm>
          <a:off x="1400522" y="117520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3082"/>
              </p:ext>
            </p:extLst>
          </p:nvPr>
        </p:nvGraphicFramePr>
        <p:xfrm>
          <a:off x="130522" y="195752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0409"/>
              </p:ext>
            </p:extLst>
          </p:nvPr>
        </p:nvGraphicFramePr>
        <p:xfrm>
          <a:off x="2226022" y="195752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12896"/>
              </p:ext>
            </p:extLst>
          </p:nvPr>
        </p:nvGraphicFramePr>
        <p:xfrm>
          <a:off x="2226022" y="117520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46196"/>
              </p:ext>
            </p:extLst>
          </p:nvPr>
        </p:nvGraphicFramePr>
        <p:xfrm>
          <a:off x="2226022" y="1370787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67915"/>
              </p:ext>
            </p:extLst>
          </p:nvPr>
        </p:nvGraphicFramePr>
        <p:xfrm>
          <a:off x="2226022" y="979627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83619"/>
              </p:ext>
            </p:extLst>
          </p:nvPr>
        </p:nvGraphicFramePr>
        <p:xfrm>
          <a:off x="4686887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Eröffnungsbilans</a:t>
                      </a:r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1.Februar 20..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55152"/>
              </p:ext>
            </p:extLst>
          </p:nvPr>
        </p:nvGraphicFramePr>
        <p:xfrm>
          <a:off x="6756987" y="95255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66383"/>
              </p:ext>
            </p:extLst>
          </p:nvPr>
        </p:nvGraphicFramePr>
        <p:xfrm>
          <a:off x="6756987" y="114813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10360"/>
              </p:ext>
            </p:extLst>
          </p:nvPr>
        </p:nvGraphicFramePr>
        <p:xfrm>
          <a:off x="8026987" y="114813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61567"/>
              </p:ext>
            </p:extLst>
          </p:nvPr>
        </p:nvGraphicFramePr>
        <p:xfrm>
          <a:off x="6756987" y="193045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55257"/>
              </p:ext>
            </p:extLst>
          </p:nvPr>
        </p:nvGraphicFramePr>
        <p:xfrm>
          <a:off x="4686887" y="192614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62361"/>
              </p:ext>
            </p:extLst>
          </p:nvPr>
        </p:nvGraphicFramePr>
        <p:xfrm>
          <a:off x="4686887" y="114382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49578"/>
              </p:ext>
            </p:extLst>
          </p:nvPr>
        </p:nvGraphicFramePr>
        <p:xfrm>
          <a:off x="4686887" y="1339408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93318"/>
              </p:ext>
            </p:extLst>
          </p:nvPr>
        </p:nvGraphicFramePr>
        <p:xfrm>
          <a:off x="4686887" y="948248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01175"/>
              </p:ext>
            </p:extLst>
          </p:nvPr>
        </p:nvGraphicFramePr>
        <p:xfrm>
          <a:off x="130522" y="2360792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56893"/>
              </p:ext>
            </p:extLst>
          </p:nvPr>
        </p:nvGraphicFramePr>
        <p:xfrm>
          <a:off x="4724987" y="2360792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Ausstattung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57060"/>
              </p:ext>
            </p:extLst>
          </p:nvPr>
        </p:nvGraphicFramePr>
        <p:xfrm>
          <a:off x="130522" y="4103036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43259"/>
              </p:ext>
            </p:extLst>
          </p:nvPr>
        </p:nvGraphicFramePr>
        <p:xfrm>
          <a:off x="130522" y="5243917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Darlehen (Kredit)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92896"/>
              </p:ext>
            </p:extLst>
          </p:nvPr>
        </p:nvGraphicFramePr>
        <p:xfrm>
          <a:off x="4724987" y="5854251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130522" y="3192598"/>
            <a:ext cx="63225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7.2. S. </a:t>
            </a:r>
            <a:r>
              <a:rPr lang="de-DE" sz="1400" dirty="0" err="1"/>
              <a:t>Scholler</a:t>
            </a:r>
            <a:r>
              <a:rPr lang="de-DE" sz="1400" dirty="0"/>
              <a:t> hebt 400,00 EUR vom Bankkonto ab und legt es in die Kassa</a:t>
            </a:r>
          </a:p>
          <a:p>
            <a:r>
              <a:rPr lang="de-DE" sz="1400" dirty="0"/>
              <a:t>8.2. Er </a:t>
            </a:r>
            <a:r>
              <a:rPr lang="de-DE" sz="1400" dirty="0" err="1"/>
              <a:t>nimme</a:t>
            </a:r>
            <a:r>
              <a:rPr lang="de-DE" sz="1400" dirty="0"/>
              <a:t> einen Kredit </a:t>
            </a:r>
            <a:r>
              <a:rPr lang="de-DE" sz="1400" dirty="0" err="1"/>
              <a:t>idH</a:t>
            </a:r>
            <a:r>
              <a:rPr lang="de-DE" sz="1400" dirty="0"/>
              <a:t> von 5.000,00 EUR auf, </a:t>
            </a:r>
          </a:p>
          <a:p>
            <a:r>
              <a:rPr lang="de-DE" sz="1400" dirty="0"/>
              <a:t>       dieser wird dem Bankkonto gutgeschrieben.</a:t>
            </a: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0940"/>
              </p:ext>
            </p:extLst>
          </p:nvPr>
        </p:nvGraphicFramePr>
        <p:xfrm>
          <a:off x="4724987" y="4103036"/>
          <a:ext cx="33020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568324"/>
              </p:ext>
            </p:extLst>
          </p:nvPr>
        </p:nvGraphicFramePr>
        <p:xfrm>
          <a:off x="4724987" y="4897873"/>
          <a:ext cx="3302000" cy="19558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Kretit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8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17" y="272246"/>
            <a:ext cx="8229600" cy="456328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solidFill>
                  <a:srgbClr val="6DB21C"/>
                </a:solidFill>
              </a:rPr>
              <a:t>Konten werden abgeschlossen – in die Schlussbilanz (4)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44002"/>
              </p:ext>
            </p:extLst>
          </p:nvPr>
        </p:nvGraphicFramePr>
        <p:xfrm>
          <a:off x="130522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per 31.Jänner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22001"/>
              </p:ext>
            </p:extLst>
          </p:nvPr>
        </p:nvGraphicFramePr>
        <p:xfrm>
          <a:off x="130522" y="97962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99932"/>
              </p:ext>
            </p:extLst>
          </p:nvPr>
        </p:nvGraphicFramePr>
        <p:xfrm>
          <a:off x="130522" y="117520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3658"/>
              </p:ext>
            </p:extLst>
          </p:nvPr>
        </p:nvGraphicFramePr>
        <p:xfrm>
          <a:off x="1400522" y="117520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48278"/>
              </p:ext>
            </p:extLst>
          </p:nvPr>
        </p:nvGraphicFramePr>
        <p:xfrm>
          <a:off x="130522" y="195752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42925"/>
              </p:ext>
            </p:extLst>
          </p:nvPr>
        </p:nvGraphicFramePr>
        <p:xfrm>
          <a:off x="2226022" y="195752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08548"/>
              </p:ext>
            </p:extLst>
          </p:nvPr>
        </p:nvGraphicFramePr>
        <p:xfrm>
          <a:off x="2226022" y="117520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74252"/>
              </p:ext>
            </p:extLst>
          </p:nvPr>
        </p:nvGraphicFramePr>
        <p:xfrm>
          <a:off x="2226022" y="1370787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79672"/>
              </p:ext>
            </p:extLst>
          </p:nvPr>
        </p:nvGraphicFramePr>
        <p:xfrm>
          <a:off x="2226022" y="979627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61852"/>
              </p:ext>
            </p:extLst>
          </p:nvPr>
        </p:nvGraphicFramePr>
        <p:xfrm>
          <a:off x="4686887" y="752668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Eröffnungsbilans</a:t>
                      </a:r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1.Februar 20..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72149"/>
              </p:ext>
            </p:extLst>
          </p:nvPr>
        </p:nvGraphicFramePr>
        <p:xfrm>
          <a:off x="6756987" y="952557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89858"/>
              </p:ext>
            </p:extLst>
          </p:nvPr>
        </p:nvGraphicFramePr>
        <p:xfrm>
          <a:off x="6756987" y="1148137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29079"/>
              </p:ext>
            </p:extLst>
          </p:nvPr>
        </p:nvGraphicFramePr>
        <p:xfrm>
          <a:off x="8026987" y="1148137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42509"/>
              </p:ext>
            </p:extLst>
          </p:nvPr>
        </p:nvGraphicFramePr>
        <p:xfrm>
          <a:off x="6756987" y="1930457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34638"/>
              </p:ext>
            </p:extLst>
          </p:nvPr>
        </p:nvGraphicFramePr>
        <p:xfrm>
          <a:off x="4686887" y="192614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69501"/>
              </p:ext>
            </p:extLst>
          </p:nvPr>
        </p:nvGraphicFramePr>
        <p:xfrm>
          <a:off x="4686887" y="114382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59225"/>
              </p:ext>
            </p:extLst>
          </p:nvPr>
        </p:nvGraphicFramePr>
        <p:xfrm>
          <a:off x="4686887" y="1339408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50485"/>
              </p:ext>
            </p:extLst>
          </p:nvPr>
        </p:nvGraphicFramePr>
        <p:xfrm>
          <a:off x="4686887" y="948248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23418"/>
              </p:ext>
            </p:extLst>
          </p:nvPr>
        </p:nvGraphicFramePr>
        <p:xfrm>
          <a:off x="130522" y="2312488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94356"/>
              </p:ext>
            </p:extLst>
          </p:nvPr>
        </p:nvGraphicFramePr>
        <p:xfrm>
          <a:off x="4686887" y="2312488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Ausstattung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93675"/>
              </p:ext>
            </p:extLst>
          </p:nvPr>
        </p:nvGraphicFramePr>
        <p:xfrm>
          <a:off x="130522" y="3410159"/>
          <a:ext cx="3302000" cy="117348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55817"/>
              </p:ext>
            </p:extLst>
          </p:nvPr>
        </p:nvGraphicFramePr>
        <p:xfrm>
          <a:off x="4724987" y="3434440"/>
          <a:ext cx="3302000" cy="136906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Kretit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72824"/>
              </p:ext>
            </p:extLst>
          </p:nvPr>
        </p:nvGraphicFramePr>
        <p:xfrm>
          <a:off x="130522" y="5134400"/>
          <a:ext cx="3302000" cy="117348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Darlehen (Kredit)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29027"/>
              </p:ext>
            </p:extLst>
          </p:nvPr>
        </p:nvGraphicFramePr>
        <p:xfrm>
          <a:off x="4724987" y="5104787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08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17" y="272246"/>
            <a:ext cx="8229600" cy="456328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solidFill>
                  <a:srgbClr val="6DB21C"/>
                </a:solidFill>
              </a:rPr>
              <a:t>Schlussbilanz wird aus den Salden der Konten erstellt (5)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05870"/>
              </p:ext>
            </p:extLst>
          </p:nvPr>
        </p:nvGraphicFramePr>
        <p:xfrm>
          <a:off x="130522" y="827723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050161"/>
              </p:ext>
            </p:extLst>
          </p:nvPr>
        </p:nvGraphicFramePr>
        <p:xfrm>
          <a:off x="4686887" y="827723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Ausstattung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52305"/>
              </p:ext>
            </p:extLst>
          </p:nvPr>
        </p:nvGraphicFramePr>
        <p:xfrm>
          <a:off x="130522" y="1925394"/>
          <a:ext cx="3302000" cy="117348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49682"/>
              </p:ext>
            </p:extLst>
          </p:nvPr>
        </p:nvGraphicFramePr>
        <p:xfrm>
          <a:off x="4724987" y="1949675"/>
          <a:ext cx="3302000" cy="136906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Kretit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0718"/>
              </p:ext>
            </p:extLst>
          </p:nvPr>
        </p:nvGraphicFramePr>
        <p:xfrm>
          <a:off x="130522" y="3318735"/>
          <a:ext cx="3302000" cy="117348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Darlehen (Kredit)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78399"/>
              </p:ext>
            </p:extLst>
          </p:nvPr>
        </p:nvGraphicFramePr>
        <p:xfrm>
          <a:off x="4724987" y="3620022"/>
          <a:ext cx="3302000" cy="97790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28.2.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44684"/>
              </p:ext>
            </p:extLst>
          </p:nvPr>
        </p:nvGraphicFramePr>
        <p:xfrm>
          <a:off x="2489200" y="5095494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per 28. Februar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05565"/>
              </p:ext>
            </p:extLst>
          </p:nvPr>
        </p:nvGraphicFramePr>
        <p:xfrm>
          <a:off x="2489200" y="5291074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47687"/>
              </p:ext>
            </p:extLst>
          </p:nvPr>
        </p:nvGraphicFramePr>
        <p:xfrm>
          <a:off x="2489200" y="5486654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95766"/>
              </p:ext>
            </p:extLst>
          </p:nvPr>
        </p:nvGraphicFramePr>
        <p:xfrm>
          <a:off x="2476500" y="5709634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EDV </a:t>
                      </a:r>
                      <a:r>
                        <a:rPr lang="de-DE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Austattung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22169"/>
              </p:ext>
            </p:extLst>
          </p:nvPr>
        </p:nvGraphicFramePr>
        <p:xfrm>
          <a:off x="2489200" y="5942184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1.700,00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58484"/>
              </p:ext>
            </p:extLst>
          </p:nvPr>
        </p:nvGraphicFramePr>
        <p:xfrm>
          <a:off x="2476500" y="6139206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74122"/>
              </p:ext>
            </p:extLst>
          </p:nvPr>
        </p:nvGraphicFramePr>
        <p:xfrm>
          <a:off x="2476500" y="6369454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93601"/>
              </p:ext>
            </p:extLst>
          </p:nvPr>
        </p:nvGraphicFramePr>
        <p:xfrm>
          <a:off x="4572000" y="5291074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64955"/>
              </p:ext>
            </p:extLst>
          </p:nvPr>
        </p:nvGraphicFramePr>
        <p:xfrm>
          <a:off x="4584700" y="5486654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32664"/>
              </p:ext>
            </p:extLst>
          </p:nvPr>
        </p:nvGraphicFramePr>
        <p:xfrm>
          <a:off x="4572000" y="5783401"/>
          <a:ext cx="2070100" cy="26866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66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33466"/>
              </p:ext>
            </p:extLst>
          </p:nvPr>
        </p:nvGraphicFramePr>
        <p:xfrm>
          <a:off x="4584700" y="5978294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18.900,00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423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5344" y="5832971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Es wird min. </a:t>
            </a:r>
            <a:r>
              <a:rPr lang="de-DE" b="1" dirty="0"/>
              <a:t>1 Bilanz pro Jahr </a:t>
            </a:r>
            <a:r>
              <a:rPr lang="de-DE" dirty="0"/>
              <a:t>erstellt (Bilanzstichtag)</a:t>
            </a:r>
          </a:p>
        </p:txBody>
      </p:sp>
    </p:spTree>
    <p:extLst>
      <p:ext uri="{BB962C8B-B14F-4D97-AF65-F5344CB8AC3E}">
        <p14:creationId xmlns:p14="http://schemas.microsoft.com/office/powerpoint/2010/main" val="72261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410"/>
            <a:ext cx="8229600" cy="99060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6DB21C"/>
                </a:solidFill>
              </a:rPr>
              <a:t>Bilanzerstellung (1)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60671"/>
              </p:ext>
            </p:extLst>
          </p:nvPr>
        </p:nvGraphicFramePr>
        <p:xfrm>
          <a:off x="1948690" y="2094969"/>
          <a:ext cx="4165600" cy="195580"/>
        </p:xfrm>
        <a:graphic>
          <a:graphicData uri="http://schemas.openxmlformats.org/drawingml/2006/table">
            <a:tbl>
              <a:tblPr/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Schlussbilanz per 31.Jänner 20..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39448"/>
              </p:ext>
            </p:extLst>
          </p:nvPr>
        </p:nvGraphicFramePr>
        <p:xfrm>
          <a:off x="1948690" y="2321928"/>
          <a:ext cx="2095500" cy="19558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Vermögen (Aktiva)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49678"/>
              </p:ext>
            </p:extLst>
          </p:nvPr>
        </p:nvGraphicFramePr>
        <p:xfrm>
          <a:off x="1948690" y="2517508"/>
          <a:ext cx="1270000" cy="78232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Fuhrpark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EDV Austattung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49019"/>
              </p:ext>
            </p:extLst>
          </p:nvPr>
        </p:nvGraphicFramePr>
        <p:xfrm>
          <a:off x="3218690" y="2517508"/>
          <a:ext cx="825500" cy="782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23384"/>
              </p:ext>
            </p:extLst>
          </p:nvPr>
        </p:nvGraphicFramePr>
        <p:xfrm>
          <a:off x="1948690" y="3299828"/>
          <a:ext cx="2095500" cy="19558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Vermögen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07075"/>
              </p:ext>
            </p:extLst>
          </p:nvPr>
        </p:nvGraphicFramePr>
        <p:xfrm>
          <a:off x="4044190" y="3299828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 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24520"/>
              </p:ext>
            </p:extLst>
          </p:nvPr>
        </p:nvGraphicFramePr>
        <p:xfrm>
          <a:off x="4044190" y="3103377"/>
          <a:ext cx="2070100" cy="19558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27565"/>
              </p:ext>
            </p:extLst>
          </p:nvPr>
        </p:nvGraphicFramePr>
        <p:xfrm>
          <a:off x="4043496" y="2517073"/>
          <a:ext cx="2070100" cy="58674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57213"/>
              </p:ext>
            </p:extLst>
          </p:nvPr>
        </p:nvGraphicFramePr>
        <p:xfrm>
          <a:off x="4044190" y="2321928"/>
          <a:ext cx="2070100" cy="19558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 (Passiva)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EB4E7-005C-5E4D-8200-BC1510BE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Bilanz L 4.1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7FCB25-8582-1540-9D7F-3AA0DD9B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4" y="1308100"/>
            <a:ext cx="5207000" cy="50165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DA8F4B3-BAF6-3B40-A27A-91E2B4305CF0}"/>
              </a:ext>
            </a:extLst>
          </p:cNvPr>
          <p:cNvSpPr/>
          <p:nvPr/>
        </p:nvSpPr>
        <p:spPr>
          <a:xfrm>
            <a:off x="3094071" y="3664984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2F4E7C1-58DD-FD4C-893A-74F87A54A7C3}"/>
              </a:ext>
            </a:extLst>
          </p:cNvPr>
          <p:cNvSpPr/>
          <p:nvPr/>
        </p:nvSpPr>
        <p:spPr>
          <a:xfrm>
            <a:off x="3767466" y="5305943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580955E-096B-7B4B-A16F-3786AE28956E}"/>
              </a:ext>
            </a:extLst>
          </p:cNvPr>
          <p:cNvSpPr/>
          <p:nvPr/>
        </p:nvSpPr>
        <p:spPr>
          <a:xfrm>
            <a:off x="155941" y="5154577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+ 1000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F9BE0A-F9A3-7947-9947-129502676D46}"/>
              </a:ext>
            </a:extLst>
          </p:cNvPr>
          <p:cNvSpPr/>
          <p:nvPr/>
        </p:nvSpPr>
        <p:spPr>
          <a:xfrm>
            <a:off x="155941" y="5343898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- 1000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41F5B21-0508-2044-98B1-38AD33378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771" y="3091791"/>
            <a:ext cx="4046225" cy="323280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C6221F5-E335-994B-B79A-2ADF5AE0556A}"/>
              </a:ext>
            </a:extLst>
          </p:cNvPr>
          <p:cNvSpPr/>
          <p:nvPr/>
        </p:nvSpPr>
        <p:spPr>
          <a:xfrm>
            <a:off x="8016945" y="3987208"/>
            <a:ext cx="574158" cy="1020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74160C9-CC57-7541-993A-6F4CA025817F}"/>
              </a:ext>
            </a:extLst>
          </p:cNvPr>
          <p:cNvSpPr/>
          <p:nvPr/>
        </p:nvSpPr>
        <p:spPr>
          <a:xfrm>
            <a:off x="8016945" y="5586158"/>
            <a:ext cx="574158" cy="1020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9A81CE3-9C07-5543-ADD5-0DA9C0691749}"/>
              </a:ext>
            </a:extLst>
          </p:cNvPr>
          <p:cNvSpPr/>
          <p:nvPr/>
        </p:nvSpPr>
        <p:spPr>
          <a:xfrm>
            <a:off x="5053771" y="3674878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+ 800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F44D733-8481-F940-A237-219496C79BBC}"/>
              </a:ext>
            </a:extLst>
          </p:cNvPr>
          <p:cNvSpPr/>
          <p:nvPr/>
        </p:nvSpPr>
        <p:spPr>
          <a:xfrm>
            <a:off x="8623001" y="3848617"/>
            <a:ext cx="478461" cy="13859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+ 800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E4FFBC3-C8F5-9040-BDAA-D4D76F630E8A}"/>
              </a:ext>
            </a:extLst>
          </p:cNvPr>
          <p:cNvSpPr/>
          <p:nvPr/>
        </p:nvSpPr>
        <p:spPr>
          <a:xfrm>
            <a:off x="5052305" y="5536836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- 800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1B47603-5A99-A643-87FA-A78B627046C4}"/>
              </a:ext>
            </a:extLst>
          </p:cNvPr>
          <p:cNvSpPr/>
          <p:nvPr/>
        </p:nvSpPr>
        <p:spPr>
          <a:xfrm>
            <a:off x="8493206" y="5479316"/>
            <a:ext cx="574158" cy="1513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6424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- 800</a:t>
            </a:r>
          </a:p>
        </p:txBody>
      </p:sp>
    </p:spTree>
    <p:extLst>
      <p:ext uri="{BB962C8B-B14F-4D97-AF65-F5344CB8AC3E}">
        <p14:creationId xmlns:p14="http://schemas.microsoft.com/office/powerpoint/2010/main" val="2526760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1411</Words>
  <Application>Microsoft Macintosh PowerPoint</Application>
  <PresentationFormat>Bildschirmpräsentation (4:3)</PresentationFormat>
  <Paragraphs>680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Arial</vt:lpstr>
      <vt:lpstr>Calibri</vt:lpstr>
      <vt:lpstr>Klarheit</vt:lpstr>
      <vt:lpstr>Bilanzierung „Doppelte Buchhaltung“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Bilanzerstellung (1)</vt:lpstr>
      <vt:lpstr>Erste Bilanz L 4.1</vt:lpstr>
      <vt:lpstr>PowerPoint-Präsentation</vt:lpstr>
      <vt:lpstr>PowerPoint-Präsentation</vt:lpstr>
      <vt:lpstr>Erste Bilanz L 4.1</vt:lpstr>
      <vt:lpstr>Erste Bilanz L 4.1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Eröffnung (2)</vt:lpstr>
      <vt:lpstr>PowerPoint-Präsentation</vt:lpstr>
      <vt:lpstr>PowerPoint-Präsentation</vt:lpstr>
      <vt:lpstr>Geschäftsfälle auf Konten erfassen (Buchungsregeln) (3)</vt:lpstr>
      <vt:lpstr>Konten werden abgeschlossen – in die Schlussbilanz (4)</vt:lpstr>
      <vt:lpstr>Schlussbilanz wird aus den Salden der Konten erstellt (5)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Bilanzierung „Doppelte Buchhaltung“</dc:title>
  <dc:creator>werner holzheu</dc:creator>
  <cp:lastModifiedBy>HOLZHEU Werner</cp:lastModifiedBy>
  <cp:revision>15</cp:revision>
  <dcterms:created xsi:type="dcterms:W3CDTF">2015-04-13T14:32:31Z</dcterms:created>
  <dcterms:modified xsi:type="dcterms:W3CDTF">2023-03-08T20:33:08Z</dcterms:modified>
</cp:coreProperties>
</file>