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229"/>
  </p:normalViewPr>
  <p:slideViewPr>
    <p:cSldViewPr snapToGrid="0">
      <p:cViewPr>
        <p:scale>
          <a:sx n="58" d="100"/>
          <a:sy n="58" d="100"/>
        </p:scale>
        <p:origin x="1696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mazon will Logistik-Unternehmern Autos und Benzin schenken | Auto und  Technik | GQ">
            <a:extLst>
              <a:ext uri="{FF2B5EF4-FFF2-40B4-BE49-F238E27FC236}">
                <a16:creationId xmlns:a16="http://schemas.microsoft.com/office/drawing/2014/main" id="{740E3925-616D-F77F-2D6F-5191EB192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r="35691" b="-1"/>
          <a:stretch/>
        </p:blipFill>
        <p:spPr bwMode="auto">
          <a:xfrm>
            <a:off x="1" y="-5"/>
            <a:ext cx="4060014" cy="5020241"/>
          </a:xfrm>
          <a:custGeom>
            <a:avLst/>
            <a:gdLst/>
            <a:ahLst/>
            <a:cxnLst/>
            <a:rect l="l" t="t" r="r" b="b"/>
            <a:pathLst>
              <a:path w="4060014" h="5020241">
                <a:moveTo>
                  <a:pt x="0" y="0"/>
                </a:moveTo>
                <a:lnTo>
                  <a:pt x="4060014" y="0"/>
                </a:lnTo>
                <a:lnTo>
                  <a:pt x="4060014" y="451006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mazon Freevee: Das bietet das Gratis-Streaming im Vergleich zu Amazon Prime">
            <a:extLst>
              <a:ext uri="{FF2B5EF4-FFF2-40B4-BE49-F238E27FC236}">
                <a16:creationId xmlns:a16="http://schemas.microsoft.com/office/drawing/2014/main" id="{7179B683-22AC-CB63-9014-D4827A241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8" r="25398" b="-1"/>
          <a:stretch/>
        </p:blipFill>
        <p:spPr bwMode="auto">
          <a:xfrm>
            <a:off x="8131987" y="-7"/>
            <a:ext cx="4059709" cy="4542350"/>
          </a:xfrm>
          <a:custGeom>
            <a:avLst/>
            <a:gdLst/>
            <a:ahLst/>
            <a:cxnLst/>
            <a:rect l="l" t="t" r="r" b="b"/>
            <a:pathLst>
              <a:path w="4059709" h="4542350">
                <a:moveTo>
                  <a:pt x="0" y="0"/>
                </a:moveTo>
                <a:lnTo>
                  <a:pt x="4059709" y="0"/>
                </a:lnTo>
                <a:lnTo>
                  <a:pt x="4059709" y="4057991"/>
                </a:lnTo>
                <a:lnTo>
                  <a:pt x="3782959" y="4110187"/>
                </a:lnTo>
                <a:lnTo>
                  <a:pt x="3507426" y="4159931"/>
                </a:lnTo>
                <a:lnTo>
                  <a:pt x="3230675" y="4208624"/>
                </a:lnTo>
                <a:lnTo>
                  <a:pt x="2952704" y="4250310"/>
                </a:lnTo>
                <a:lnTo>
                  <a:pt x="2675953" y="4292347"/>
                </a:lnTo>
                <a:lnTo>
                  <a:pt x="2397982" y="4331582"/>
                </a:lnTo>
                <a:lnTo>
                  <a:pt x="2123669" y="4365211"/>
                </a:lnTo>
                <a:lnTo>
                  <a:pt x="1845698" y="4397089"/>
                </a:lnTo>
                <a:lnTo>
                  <a:pt x="1568947" y="4426165"/>
                </a:lnTo>
                <a:lnTo>
                  <a:pt x="1297072" y="4451387"/>
                </a:lnTo>
                <a:lnTo>
                  <a:pt x="1021540" y="4476609"/>
                </a:lnTo>
                <a:lnTo>
                  <a:pt x="749665" y="4497628"/>
                </a:lnTo>
                <a:lnTo>
                  <a:pt x="477790" y="4514092"/>
                </a:lnTo>
                <a:lnTo>
                  <a:pt x="207135" y="4531258"/>
                </a:lnTo>
                <a:lnTo>
                  <a:pt x="0" y="45423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229" name="Freeform: Shape 922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BC2F8E-1B07-7651-3270-075F46B6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de-DE" sz="4800">
                <a:solidFill>
                  <a:srgbClr val="EBEBEB"/>
                </a:solidFill>
              </a:rPr>
              <a:t>Amazon Fallstudie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6A9C68-054D-27F4-E942-C58B4A066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2">
                    <a:lumMod val="40000"/>
                    <a:lumOff val="60000"/>
                  </a:schemeClr>
                </a:solidFill>
              </a:rPr>
              <a:t>Von julian, flo und Markus</a:t>
            </a:r>
          </a:p>
        </p:txBody>
      </p:sp>
      <p:pic>
        <p:nvPicPr>
          <p:cNvPr id="9222" name="Picture 6" descr="Amazon bestellt 1800 Elektrofahrzeuge bei Mercedes">
            <a:extLst>
              <a:ext uri="{FF2B5EF4-FFF2-40B4-BE49-F238E27FC236}">
                <a16:creationId xmlns:a16="http://schemas.microsoft.com/office/drawing/2014/main" id="{02FCF24C-2E65-83C5-98EF-F25B49C60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r="26675" b="-1"/>
          <a:stretch/>
        </p:blipFill>
        <p:spPr bwMode="auto">
          <a:xfrm>
            <a:off x="4060015" y="10"/>
            <a:ext cx="4071972" cy="4583093"/>
          </a:xfrm>
          <a:custGeom>
            <a:avLst/>
            <a:gdLst/>
            <a:ahLst/>
            <a:cxnLst/>
            <a:rect l="l" t="t" r="r" b="b"/>
            <a:pathLst>
              <a:path w="4071972" h="4583103">
                <a:moveTo>
                  <a:pt x="0" y="0"/>
                </a:moveTo>
                <a:lnTo>
                  <a:pt x="4071972" y="0"/>
                </a:lnTo>
                <a:lnTo>
                  <a:pt x="4071972" y="4542358"/>
                </a:lnTo>
                <a:lnTo>
                  <a:pt x="4011042" y="4545620"/>
                </a:lnTo>
                <a:lnTo>
                  <a:pt x="3745263" y="4555779"/>
                </a:lnTo>
                <a:lnTo>
                  <a:pt x="3479483" y="4564537"/>
                </a:lnTo>
                <a:lnTo>
                  <a:pt x="3216143" y="4572944"/>
                </a:lnTo>
                <a:lnTo>
                  <a:pt x="2956461" y="4576798"/>
                </a:lnTo>
                <a:lnTo>
                  <a:pt x="2696778" y="4581001"/>
                </a:lnTo>
                <a:lnTo>
                  <a:pt x="2440752" y="4583103"/>
                </a:lnTo>
                <a:lnTo>
                  <a:pt x="2187164" y="4581001"/>
                </a:lnTo>
                <a:lnTo>
                  <a:pt x="1936015" y="4581001"/>
                </a:lnTo>
                <a:lnTo>
                  <a:pt x="1687305" y="4576798"/>
                </a:lnTo>
                <a:lnTo>
                  <a:pt x="1443471" y="4570492"/>
                </a:lnTo>
                <a:lnTo>
                  <a:pt x="1202077" y="4564537"/>
                </a:lnTo>
                <a:lnTo>
                  <a:pt x="965557" y="4557881"/>
                </a:lnTo>
                <a:lnTo>
                  <a:pt x="730256" y="4547722"/>
                </a:lnTo>
                <a:lnTo>
                  <a:pt x="498615" y="4536862"/>
                </a:lnTo>
                <a:lnTo>
                  <a:pt x="271848" y="4527054"/>
                </a:lnTo>
                <a:lnTo>
                  <a:pt x="0" y="45100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Leitlinien - Mission / Vision / Werte - ConWISE">
            <a:extLst>
              <a:ext uri="{FF2B5EF4-FFF2-40B4-BE49-F238E27FC236}">
                <a16:creationId xmlns:a16="http://schemas.microsoft.com/office/drawing/2014/main" id="{63B08E58-3B5F-9492-F298-A6695E4242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7784" y="-4500275"/>
            <a:ext cx="5449889" cy="404654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127140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C0693-A7DA-1E21-EB08-2631271D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3300" b="1" u="sng" dirty="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Führung</a:t>
            </a:r>
            <a:br>
              <a:rPr lang="de-AT" sz="3300" dirty="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e-DE" sz="3300" dirty="0">
              <a:solidFill>
                <a:srgbClr val="EBEBEB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301781-263E-2FEF-6131-D0A5A9650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A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geprägt von den Grundsätzen der Führungskultur</a:t>
            </a:r>
            <a:r>
              <a:rPr lang="de-AT" dirty="0">
                <a:effectLst/>
              </a:rPr>
              <a:t> </a:t>
            </a:r>
            <a:endParaRPr lang="de-AT">
              <a:effectLst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A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Führungskräfte eine klare Vision und Strategie haben</a:t>
            </a:r>
            <a:r>
              <a:rPr lang="de-AT" dirty="0">
                <a:effectLst/>
              </a:rPr>
              <a:t> </a:t>
            </a:r>
            <a:endParaRPr lang="de-AT"/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A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Klare Kommunikation und ein offenes Feedback unterstützen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A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Großer Wert auf eine datengetriebene Entscheidungsfindung</a:t>
            </a:r>
            <a:r>
              <a:rPr lang="de-AT" dirty="0">
                <a:effectLst/>
              </a:rPr>
              <a:t> </a:t>
            </a:r>
            <a:endParaRPr lang="de-AT">
              <a:effectLst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A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Führungskräfte werden ermutigt, auf Daten zu vertrauen, um fundierte Entscheidungen zu treffen</a:t>
            </a:r>
            <a:r>
              <a:rPr lang="de-AT" dirty="0">
                <a:effectLst/>
              </a:rPr>
              <a:t> </a:t>
            </a:r>
            <a:endParaRPr lang="de-DE"/>
          </a:p>
        </p:txBody>
      </p:sp>
      <p:pic>
        <p:nvPicPr>
          <p:cNvPr id="4" name="Grafik 3" descr="Führungsstil: Mehr Freiheit, weniger Kontrolle">
            <a:extLst>
              <a:ext uri="{FF2B5EF4-FFF2-40B4-BE49-F238E27FC236}">
                <a16:creationId xmlns:a16="http://schemas.microsoft.com/office/drawing/2014/main" id="{8EDA7868-1AB3-E304-6EC7-5656E8ADA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6383" y="2548281"/>
            <a:ext cx="4882692" cy="3662018"/>
          </a:xfrm>
          <a:prstGeom prst="rect">
            <a:avLst/>
          </a:prstGeom>
          <a:noFill/>
          <a:effectLst/>
        </p:spPr>
      </p:pic>
      <p:pic>
        <p:nvPicPr>
          <p:cNvPr id="5" name="Picture 2" descr="Aufbauorganisation: Organigramm reflektiert Firmenstruktur &gt; GeVestor">
            <a:extLst>
              <a:ext uri="{FF2B5EF4-FFF2-40B4-BE49-F238E27FC236}">
                <a16:creationId xmlns:a16="http://schemas.microsoft.com/office/drawing/2014/main" id="{3014BC18-AA07-AF59-EEF1-FD7C8DD9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1882" y="7170805"/>
            <a:ext cx="6495847" cy="39462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usrufezeichen vor gelbem Hintergrund">
            <a:extLst>
              <a:ext uri="{FF2B5EF4-FFF2-40B4-BE49-F238E27FC236}">
                <a16:creationId xmlns:a16="http://schemas.microsoft.com/office/drawing/2014/main" id="{A543E1B3-98E3-2C63-78B2-39D364747C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5000"/>
          <a:stretch/>
        </p:blipFill>
        <p:spPr>
          <a:xfrm>
            <a:off x="20" y="-6974136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1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usrufezeichen vor gelbem Hintergrund">
            <a:extLst>
              <a:ext uri="{FF2B5EF4-FFF2-40B4-BE49-F238E27FC236}">
                <a16:creationId xmlns:a16="http://schemas.microsoft.com/office/drawing/2014/main" id="{8652DF29-95AB-0D2C-C4BF-0260CCCDC4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69D43F-E282-7019-EBEF-01B4C07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Danke für eure Aufmerksamkeit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fik 6" descr="Führungsstil: Mehr Freiheit, weniger Kontrolle">
            <a:extLst>
              <a:ext uri="{FF2B5EF4-FFF2-40B4-BE49-F238E27FC236}">
                <a16:creationId xmlns:a16="http://schemas.microsoft.com/office/drawing/2014/main" id="{37FE3DB3-EBEA-B205-62AC-12E1FDC903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920" y="7164393"/>
            <a:ext cx="4882692" cy="366201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141471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98C4E-CE73-005E-C9D5-67CAC644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600" b="1" u="sng" dirty="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Mission – Vision – Unternehmensphilosophie – Werte</a:t>
            </a:r>
            <a:endParaRPr lang="de-DE" sz="2600" dirty="0">
              <a:solidFill>
                <a:srgbClr val="EBEBEB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Grafik 3" descr="Leitlinien - Mission / Vision / Werte - ConWISE">
            <a:extLst>
              <a:ext uri="{FF2B5EF4-FFF2-40B4-BE49-F238E27FC236}">
                <a16:creationId xmlns:a16="http://schemas.microsoft.com/office/drawing/2014/main" id="{F0D8D62B-607E-59F5-65B3-AA14AAF8D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405727"/>
            <a:ext cx="5449889" cy="4046542"/>
          </a:xfrm>
          <a:prstGeom prst="rect">
            <a:avLst/>
          </a:prstGeom>
          <a:noFill/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CDEBC9-568D-251A-6191-9D095AB88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1900" u="sng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Mission</a:t>
            </a:r>
            <a:r>
              <a:rPr lang="de-AT" sz="1900" u="sng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AT" sz="1900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Die Erwartungen von den Kunden übertreffen und so viele Produkte wie möglich</a:t>
            </a:r>
          </a:p>
          <a:p>
            <a:pPr>
              <a:lnSpc>
                <a:spcPct val="90000"/>
              </a:lnSpc>
            </a:pPr>
            <a:r>
              <a:rPr lang="de-AT" sz="1900" u="sng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Vision</a:t>
            </a:r>
            <a:r>
              <a:rPr lang="de-AT" sz="1900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Erste und Beste Wahl weltweit sein</a:t>
            </a:r>
          </a:p>
          <a:p>
            <a:pPr>
              <a:lnSpc>
                <a:spcPct val="90000"/>
              </a:lnSpc>
            </a:pPr>
            <a:r>
              <a:rPr lang="de-AT" sz="1900" u="sng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Unternehmensphilosophie</a:t>
            </a:r>
            <a:r>
              <a:rPr lang="de-AT" sz="1900" u="sng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AT" sz="19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Kundenorientierung</a:t>
            </a:r>
            <a:r>
              <a:rPr lang="de-AT" sz="1900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AT" sz="19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Innovation</a:t>
            </a:r>
            <a:r>
              <a:rPr lang="de-AT" sz="1900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AT" sz="19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Langfristiges Denken</a:t>
            </a:r>
            <a:r>
              <a:rPr lang="de-AT" sz="1900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AT" sz="19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Verantwortung und Führung</a:t>
            </a:r>
            <a:r>
              <a:rPr lang="de-AT" sz="1900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AT" sz="19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Teamarbeit</a:t>
            </a:r>
            <a:endParaRPr lang="de-AT" sz="1900">
              <a:solidFill>
                <a:srgbClr val="EBEBE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AT" sz="1900" u="sng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Werte</a:t>
            </a:r>
            <a:r>
              <a:rPr lang="de-AT" sz="1900" u="sng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AT" sz="19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Kundenobsession</a:t>
            </a:r>
            <a:r>
              <a:rPr lang="de-AT" sz="1900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AT" sz="19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Eigentümerschaft</a:t>
            </a:r>
            <a:r>
              <a:rPr lang="de-AT" sz="1900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AT" sz="19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Geist der Urteilskraft</a:t>
            </a:r>
            <a:r>
              <a:rPr lang="de-AT" sz="1900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AT" sz="19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Lernen und Entwickeln</a:t>
            </a:r>
            <a:r>
              <a:rPr lang="de-AT" sz="1900">
                <a:solidFill>
                  <a:srgbClr val="EBEBEB"/>
                </a:solidFill>
                <a:effectLst/>
              </a:rPr>
              <a:t> </a:t>
            </a:r>
            <a:endParaRPr lang="de-AT" sz="1900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</a:pPr>
            <a:endParaRPr lang="de-AT" sz="1900">
              <a:solidFill>
                <a:srgbClr val="EBEBEB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Grafik 4" descr="The Political Economy of Economic Policy - IMF F&amp;D">
            <a:extLst>
              <a:ext uri="{FF2B5EF4-FFF2-40B4-BE49-F238E27FC236}">
                <a16:creationId xmlns:a16="http://schemas.microsoft.com/office/drawing/2014/main" id="{CCA283E7-8E4F-13E9-C55D-F42F5D797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322" y="-3504930"/>
            <a:ext cx="4949926" cy="3242202"/>
          </a:xfrm>
          <a:prstGeom prst="rect">
            <a:avLst/>
          </a:prstGeom>
          <a:effectLst/>
        </p:spPr>
      </p:pic>
      <p:pic>
        <p:nvPicPr>
          <p:cNvPr id="6" name="Grafik 5" descr="Amazon Frustration-Free Setup">
            <a:extLst>
              <a:ext uri="{FF2B5EF4-FFF2-40B4-BE49-F238E27FC236}">
                <a16:creationId xmlns:a16="http://schemas.microsoft.com/office/drawing/2014/main" id="{E52484C8-97FD-6D86-5F45-6CE3629D0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322" y="-5930212"/>
            <a:ext cx="4390975" cy="2162555"/>
          </a:xfrm>
          <a:prstGeom prst="rect">
            <a:avLst/>
          </a:prstGeom>
          <a:noFill/>
          <a:effectLst/>
        </p:spPr>
      </p:pic>
      <p:pic>
        <p:nvPicPr>
          <p:cNvPr id="8" name="Picture 2" descr="Amazon Freevee: Das bietet das Gratis-Streaming im Vergleich zu Amazon Prime">
            <a:extLst>
              <a:ext uri="{FF2B5EF4-FFF2-40B4-BE49-F238E27FC236}">
                <a16:creationId xmlns:a16="http://schemas.microsoft.com/office/drawing/2014/main" id="{62FBEDA3-49F1-2D43-4C6A-8E464BB9E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8" r="25398" b="-1"/>
          <a:stretch/>
        </p:blipFill>
        <p:spPr bwMode="auto">
          <a:xfrm>
            <a:off x="13137340" y="7331149"/>
            <a:ext cx="4059709" cy="4542350"/>
          </a:xfrm>
          <a:custGeom>
            <a:avLst/>
            <a:gdLst/>
            <a:ahLst/>
            <a:cxnLst/>
            <a:rect l="l" t="t" r="r" b="b"/>
            <a:pathLst>
              <a:path w="4059709" h="4542350">
                <a:moveTo>
                  <a:pt x="0" y="0"/>
                </a:moveTo>
                <a:lnTo>
                  <a:pt x="4059709" y="0"/>
                </a:lnTo>
                <a:lnTo>
                  <a:pt x="4059709" y="4057991"/>
                </a:lnTo>
                <a:lnTo>
                  <a:pt x="3782959" y="4110187"/>
                </a:lnTo>
                <a:lnTo>
                  <a:pt x="3507426" y="4159931"/>
                </a:lnTo>
                <a:lnTo>
                  <a:pt x="3230675" y="4208624"/>
                </a:lnTo>
                <a:lnTo>
                  <a:pt x="2952704" y="4250310"/>
                </a:lnTo>
                <a:lnTo>
                  <a:pt x="2675953" y="4292347"/>
                </a:lnTo>
                <a:lnTo>
                  <a:pt x="2397982" y="4331582"/>
                </a:lnTo>
                <a:lnTo>
                  <a:pt x="2123669" y="4365211"/>
                </a:lnTo>
                <a:lnTo>
                  <a:pt x="1845698" y="4397089"/>
                </a:lnTo>
                <a:lnTo>
                  <a:pt x="1568947" y="4426165"/>
                </a:lnTo>
                <a:lnTo>
                  <a:pt x="1297072" y="4451387"/>
                </a:lnTo>
                <a:lnTo>
                  <a:pt x="1021540" y="4476609"/>
                </a:lnTo>
                <a:lnTo>
                  <a:pt x="749665" y="4497628"/>
                </a:lnTo>
                <a:lnTo>
                  <a:pt x="477790" y="4514092"/>
                </a:lnTo>
                <a:lnTo>
                  <a:pt x="207135" y="4531258"/>
                </a:lnTo>
                <a:lnTo>
                  <a:pt x="0" y="45423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mazon bestellt 1800 Elektrofahrzeuge bei Mercedes">
            <a:extLst>
              <a:ext uri="{FF2B5EF4-FFF2-40B4-BE49-F238E27FC236}">
                <a16:creationId xmlns:a16="http://schemas.microsoft.com/office/drawing/2014/main" id="{D645D191-03D7-7B02-E34A-C1888163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r="26675" b="-1"/>
          <a:stretch/>
        </p:blipFill>
        <p:spPr bwMode="auto">
          <a:xfrm>
            <a:off x="4639134" y="7590003"/>
            <a:ext cx="4071972" cy="4583093"/>
          </a:xfrm>
          <a:custGeom>
            <a:avLst/>
            <a:gdLst/>
            <a:ahLst/>
            <a:cxnLst/>
            <a:rect l="l" t="t" r="r" b="b"/>
            <a:pathLst>
              <a:path w="4071972" h="4583103">
                <a:moveTo>
                  <a:pt x="0" y="0"/>
                </a:moveTo>
                <a:lnTo>
                  <a:pt x="4071972" y="0"/>
                </a:lnTo>
                <a:lnTo>
                  <a:pt x="4071972" y="4542358"/>
                </a:lnTo>
                <a:lnTo>
                  <a:pt x="4011042" y="4545620"/>
                </a:lnTo>
                <a:lnTo>
                  <a:pt x="3745263" y="4555779"/>
                </a:lnTo>
                <a:lnTo>
                  <a:pt x="3479483" y="4564537"/>
                </a:lnTo>
                <a:lnTo>
                  <a:pt x="3216143" y="4572944"/>
                </a:lnTo>
                <a:lnTo>
                  <a:pt x="2956461" y="4576798"/>
                </a:lnTo>
                <a:lnTo>
                  <a:pt x="2696778" y="4581001"/>
                </a:lnTo>
                <a:lnTo>
                  <a:pt x="2440752" y="4583103"/>
                </a:lnTo>
                <a:lnTo>
                  <a:pt x="2187164" y="4581001"/>
                </a:lnTo>
                <a:lnTo>
                  <a:pt x="1936015" y="4581001"/>
                </a:lnTo>
                <a:lnTo>
                  <a:pt x="1687305" y="4576798"/>
                </a:lnTo>
                <a:lnTo>
                  <a:pt x="1443471" y="4570492"/>
                </a:lnTo>
                <a:lnTo>
                  <a:pt x="1202077" y="4564537"/>
                </a:lnTo>
                <a:lnTo>
                  <a:pt x="965557" y="4557881"/>
                </a:lnTo>
                <a:lnTo>
                  <a:pt x="730256" y="4547722"/>
                </a:lnTo>
                <a:lnTo>
                  <a:pt x="498615" y="4536862"/>
                </a:lnTo>
                <a:lnTo>
                  <a:pt x="271848" y="4527054"/>
                </a:lnTo>
                <a:lnTo>
                  <a:pt x="0" y="45100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mazon will Logistik-Unternehmern Autos und Benzin schenken | Auto und  Technik | GQ">
            <a:extLst>
              <a:ext uri="{FF2B5EF4-FFF2-40B4-BE49-F238E27FC236}">
                <a16:creationId xmlns:a16="http://schemas.microsoft.com/office/drawing/2014/main" id="{BAD45934-69D6-221C-0FB5-44E2CEC93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r="35691" b="-1"/>
          <a:stretch/>
        </p:blipFill>
        <p:spPr bwMode="auto">
          <a:xfrm>
            <a:off x="-3411083" y="7321122"/>
            <a:ext cx="4060014" cy="5020241"/>
          </a:xfrm>
          <a:custGeom>
            <a:avLst/>
            <a:gdLst/>
            <a:ahLst/>
            <a:cxnLst/>
            <a:rect l="l" t="t" r="r" b="b"/>
            <a:pathLst>
              <a:path w="4060014" h="5020241">
                <a:moveTo>
                  <a:pt x="0" y="0"/>
                </a:moveTo>
                <a:lnTo>
                  <a:pt x="4060014" y="0"/>
                </a:lnTo>
                <a:lnTo>
                  <a:pt x="4060014" y="451006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8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0FE76-7C44-3CCB-F5C7-DB1ED473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de-AT" b="1" u="sng" dirty="0">
                <a:latin typeface="Times New Roman" panose="02020603050405020304" pitchFamily="18" charset="0"/>
              </a:rPr>
              <a:t>Makroumfeld</a:t>
            </a:r>
            <a:endParaRPr lang="de-DE" b="1" u="sng" dirty="0">
              <a:latin typeface="Times New Roman" panose="02020603050405020304" pitchFamily="18" charset="0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Amazon Frustration-Free Setup">
            <a:extLst>
              <a:ext uri="{FF2B5EF4-FFF2-40B4-BE49-F238E27FC236}">
                <a16:creationId xmlns:a16="http://schemas.microsoft.com/office/drawing/2014/main" id="{FA3D16A5-5618-BFD1-8990-05CB89B42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3658" y="647699"/>
            <a:ext cx="4390975" cy="2162555"/>
          </a:xfrm>
          <a:prstGeom prst="rect">
            <a:avLst/>
          </a:prstGeom>
          <a:noFill/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4A321C-817D-29F1-7229-E0F346D70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17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Politics: </a:t>
            </a:r>
            <a:r>
              <a:rPr lang="de-AT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Amazon versucht sich rauszuhalten aber spendet auch politischen Kandidaten</a:t>
            </a:r>
          </a:p>
          <a:p>
            <a:pPr>
              <a:lnSpc>
                <a:spcPct val="90000"/>
              </a:lnSpc>
            </a:pPr>
            <a:r>
              <a:rPr lang="de-AT" sz="1700" b="1">
                <a:latin typeface="Times New Roman" panose="02020603050405020304" pitchFamily="18" charset="0"/>
              </a:rPr>
              <a:t>Economics</a:t>
            </a:r>
            <a:r>
              <a:rPr lang="de-AT" sz="17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AT" sz="1700">
                <a:latin typeface="Times New Roman" panose="02020603050405020304" pitchFamily="18" charset="0"/>
              </a:rPr>
              <a:t>Hat einen sehr großen Einfluss auf die Wirtschaft; Es gibt Kritik in Bezug auf Löhne und Steuerpraktiken</a:t>
            </a:r>
          </a:p>
          <a:p>
            <a:pPr>
              <a:lnSpc>
                <a:spcPct val="90000"/>
              </a:lnSpc>
            </a:pPr>
            <a:r>
              <a:rPr lang="de-AT" sz="1700" b="1">
                <a:latin typeface="Times New Roman" panose="02020603050405020304" pitchFamily="18" charset="0"/>
              </a:rPr>
              <a:t>Technology</a:t>
            </a:r>
            <a:r>
              <a:rPr lang="de-AT" sz="17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AT" sz="1700">
                <a:latin typeface="Times New Roman" panose="02020603050405020304" pitchFamily="18" charset="0"/>
              </a:rPr>
              <a:t>Entwickelt ständig neue Sachen (Alexa, KI Amazon Web </a:t>
            </a:r>
            <a:r>
              <a:rPr lang="de-AT" sz="1700" err="1">
                <a:latin typeface="Times New Roman" panose="02020603050405020304" pitchFamily="18" charset="0"/>
              </a:rPr>
              <a:t>Serivce</a:t>
            </a:r>
            <a:r>
              <a:rPr lang="de-AT" sz="1700">
                <a:latin typeface="Times New Roman" panose="02020603050405020304" pitchFamily="18" charset="0"/>
              </a:rPr>
              <a:t>) ; arbeiten auch an Drohnenlieferungen</a:t>
            </a:r>
          </a:p>
          <a:p>
            <a:pPr>
              <a:lnSpc>
                <a:spcPct val="90000"/>
              </a:lnSpc>
            </a:pPr>
            <a:r>
              <a:rPr lang="de-AT" sz="1700" b="1">
                <a:latin typeface="Times New Roman" panose="02020603050405020304" pitchFamily="18" charset="0"/>
              </a:rPr>
              <a:t>Nature</a:t>
            </a:r>
            <a:r>
              <a:rPr lang="de-AT" sz="17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AT" sz="1700">
                <a:latin typeface="Times New Roman" panose="02020603050405020304" pitchFamily="18" charset="0"/>
              </a:rPr>
              <a:t>Einige Maßnahmen getroffen: nachhaltige Lieferketten; Investitionen in erneuerbare Energie; weniger Verpackungsmaterial</a:t>
            </a:r>
            <a:endParaRPr lang="de-DE" sz="1700">
              <a:latin typeface="Times New Roman" panose="02020603050405020304" pitchFamily="18" charset="0"/>
            </a:endParaRPr>
          </a:p>
        </p:txBody>
      </p:sp>
      <p:pic>
        <p:nvPicPr>
          <p:cNvPr id="5" name="Grafik 4" descr="The Political Economy of Economic Policy - IMF F&amp;D">
            <a:extLst>
              <a:ext uri="{FF2B5EF4-FFF2-40B4-BE49-F238E27FC236}">
                <a16:creationId xmlns:a16="http://schemas.microsoft.com/office/drawing/2014/main" id="{A0FBAA1E-3EB8-AAA1-4754-C519E0337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4182" y="3006197"/>
            <a:ext cx="4949926" cy="3242202"/>
          </a:xfrm>
          <a:prstGeom prst="rect">
            <a:avLst/>
          </a:prstGeom>
          <a:effectLst/>
        </p:spPr>
      </p:pic>
      <p:pic>
        <p:nvPicPr>
          <p:cNvPr id="6" name="Grafik 5" descr="Leitlinien - Mission / Vision / Werte - ConWISE">
            <a:extLst>
              <a:ext uri="{FF2B5EF4-FFF2-40B4-BE49-F238E27FC236}">
                <a16:creationId xmlns:a16="http://schemas.microsoft.com/office/drawing/2014/main" id="{30971A37-9DEE-234D-C797-64DE16814B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219" y="7231326"/>
            <a:ext cx="5449889" cy="4046542"/>
          </a:xfrm>
          <a:prstGeom prst="rect">
            <a:avLst/>
          </a:prstGeom>
          <a:noFill/>
          <a:effectLst/>
        </p:spPr>
      </p:pic>
      <p:pic>
        <p:nvPicPr>
          <p:cNvPr id="7" name="Picture 2" descr="Fünf-Kräfte-Modell nach Porter – Business Ghostwriter">
            <a:extLst>
              <a:ext uri="{FF2B5EF4-FFF2-40B4-BE49-F238E27FC236}">
                <a16:creationId xmlns:a16="http://schemas.microsoft.com/office/drawing/2014/main" id="{74899236-2D87-83EE-7A2A-D241213E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3492" y="-3330151"/>
            <a:ext cx="3992621" cy="31342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28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0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2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1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914F74-D062-0D6F-B049-8CE5AF53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3300" b="1" u="sng" dirty="0">
                <a:solidFill>
                  <a:srgbClr val="EBEBEB"/>
                </a:solidFill>
                <a:latin typeface="Times New Roman" panose="02020603050405020304" pitchFamily="18" charset="0"/>
              </a:rPr>
              <a:t>Michael Porter: 5 Kräftemodell</a:t>
            </a:r>
            <a:br>
              <a:rPr lang="de-AT" sz="3300" dirty="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e-DE" sz="3300" dirty="0">
              <a:solidFill>
                <a:srgbClr val="EBEBEB"/>
              </a:solidFill>
            </a:endParaRPr>
          </a:p>
        </p:txBody>
      </p:sp>
      <p:sp useBgFill="1">
        <p:nvSpPr>
          <p:cNvPr id="1042" name="Freeform: Shape 1036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487F36-4130-C112-A3DF-1CCDCC5F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6578592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600" dirty="0"/>
              <a:t>Probleme verhindern: Ausweitung der Produkte; Investition in Logistikinfrastruktur; Förderung von Eigenmarken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600" dirty="0"/>
              <a:t>Bedrohung durch Lieferanten: Lieferketten kontrolliert durch KI; Eigenmarken (Sie kontrollieren Preis und Lieferung)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600" dirty="0"/>
              <a:t>Bedrohung durch Kunden: </a:t>
            </a:r>
            <a:r>
              <a:rPr lang="de-AT" sz="1600" dirty="0"/>
              <a:t>Missbrauch ihres Dienstes durch Betrug oder unrechtmäßige Aktivitäten; Datenschutzverletzungen durch Kunden</a:t>
            </a:r>
            <a:endParaRPr lang="de-DE" sz="1600" dirty="0"/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600" dirty="0"/>
              <a:t>Bedrohung durch Ersatzprodukte: Exklusive Produkte; Private Label; Online Reservierung von Produkten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600" dirty="0"/>
              <a:t>Bedrohung durch Konkurrenz: </a:t>
            </a:r>
          </a:p>
          <a:p>
            <a:pPr marL="0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de-DE" sz="1600" dirty="0"/>
              <a:t>Konkurrenten: E-Bay; Alibaba</a:t>
            </a:r>
          </a:p>
          <a:p>
            <a:pPr marL="0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de-DE" sz="1600" dirty="0"/>
              <a:t>Große Kundenbasis; Guten Ruf; Schnelle Lieferung</a:t>
            </a:r>
          </a:p>
        </p:txBody>
      </p:sp>
      <p:pic>
        <p:nvPicPr>
          <p:cNvPr id="1026" name="Picture 2" descr="Fünf-Kräfte-Modell nach Porter – Business Ghostwriter">
            <a:extLst>
              <a:ext uri="{FF2B5EF4-FFF2-40B4-BE49-F238E27FC236}">
                <a16:creationId xmlns:a16="http://schemas.microsoft.com/office/drawing/2014/main" id="{72D8FF92-40F6-1F7D-5BC4-B327AE01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0922" y="2812186"/>
            <a:ext cx="3992621" cy="31342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The Political Economy of Economic Policy - IMF F&amp;D">
            <a:extLst>
              <a:ext uri="{FF2B5EF4-FFF2-40B4-BE49-F238E27FC236}">
                <a16:creationId xmlns:a16="http://schemas.microsoft.com/office/drawing/2014/main" id="{B347D106-E886-A1D2-1062-E4CB8F4AC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007" y="9589737"/>
            <a:ext cx="4949926" cy="3242202"/>
          </a:xfrm>
          <a:prstGeom prst="rect">
            <a:avLst/>
          </a:prstGeom>
          <a:effectLst/>
        </p:spPr>
      </p:pic>
      <p:pic>
        <p:nvPicPr>
          <p:cNvPr id="10" name="Grafik 9" descr="Amazon Frustration-Free Setup">
            <a:extLst>
              <a:ext uri="{FF2B5EF4-FFF2-40B4-BE49-F238E27FC236}">
                <a16:creationId xmlns:a16="http://schemas.microsoft.com/office/drawing/2014/main" id="{40B1D8E3-D721-9644-0E25-511CE493E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7121733"/>
            <a:ext cx="4390975" cy="2162555"/>
          </a:xfrm>
          <a:prstGeom prst="rect">
            <a:avLst/>
          </a:prstGeom>
          <a:noFill/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5672574-0EFF-89E4-28C3-CC6019ED65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41"/>
          <a:stretch/>
        </p:blipFill>
        <p:spPr>
          <a:xfrm>
            <a:off x="4393301" y="-5410353"/>
            <a:ext cx="4479038" cy="50957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6229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C7B16-3B53-7895-9307-C04A868B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de-DE" b="1" u="sng">
                <a:latin typeface="Times New Roman" panose="02020603050405020304" pitchFamily="18" charset="0"/>
              </a:rPr>
              <a:t>SWOT Analyse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1CF8E8-3809-4B79-ADEA-57B77FFFE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AC78ED9A-A000-47CC-824F-C8C0CC5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373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1DB44A-001D-3996-F544-D0BFF360AA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41"/>
          <a:stretch/>
        </p:blipFill>
        <p:spPr>
          <a:xfrm>
            <a:off x="6902956" y="806365"/>
            <a:ext cx="4479038" cy="509572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5158EE-2B51-42AF-83FF-5560D5B86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64DC38-CFB9-543C-F76E-3521FA52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Stärken: Starke Marke; </a:t>
            </a:r>
            <a:r>
              <a:rPr lang="de-AT" sz="1700">
                <a:latin typeface="Times New Roman" panose="02020603050405020304" pitchFamily="18" charset="0"/>
              </a:rPr>
              <a:t>Starke Finanzen; Innovative Technologie und starkes IT-System</a:t>
            </a:r>
          </a:p>
          <a:p>
            <a:pPr>
              <a:lnSpc>
                <a:spcPct val="90000"/>
              </a:lnSpc>
            </a:pPr>
            <a:r>
              <a:rPr lang="de-AT" sz="1700">
                <a:latin typeface="Times New Roman" panose="02020603050405020304" pitchFamily="18" charset="0"/>
              </a:rPr>
              <a:t>Schwächen: Hohe Abhängigkeit von 3. Verkäufern; Datensicherung (Datenschutz)</a:t>
            </a:r>
          </a:p>
          <a:p>
            <a:pPr>
              <a:lnSpc>
                <a:spcPct val="90000"/>
              </a:lnSpc>
            </a:pPr>
            <a:r>
              <a:rPr lang="de-AT" sz="1700">
                <a:latin typeface="Times New Roman" panose="02020603050405020304" pitchFamily="18" charset="0"/>
              </a:rPr>
              <a:t>Chancen: Wachsender Online-Einzelhandelsmarkt; Möglichkeit, in neue Märkte und Produktkategorien zu expandieren </a:t>
            </a:r>
          </a:p>
          <a:p>
            <a:pPr>
              <a:lnSpc>
                <a:spcPct val="90000"/>
              </a:lnSpc>
            </a:pPr>
            <a:r>
              <a:rPr lang="de-AT" sz="1700">
                <a:latin typeface="Times New Roman" panose="02020603050405020304" pitchFamily="18" charset="0"/>
              </a:rPr>
              <a:t>Bedrohungen:</a:t>
            </a:r>
            <a:r>
              <a:rPr lang="de-AT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Steigender Wettbewerb von E-Commerce-Unternehmen und traditionellen Einzelhändlern;</a:t>
            </a:r>
            <a:r>
              <a:rPr lang="de-AT" sz="17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rechtliche Herausforderungen</a:t>
            </a:r>
            <a:r>
              <a:rPr lang="de-AT" sz="1700">
                <a:effectLst/>
              </a:rPr>
              <a:t> </a:t>
            </a:r>
            <a:endParaRPr lang="de-AT" sz="1700">
              <a:latin typeface="Times New Roman" panose="02020603050405020304" pitchFamily="18" charset="0"/>
            </a:endParaRPr>
          </a:p>
        </p:txBody>
      </p:sp>
      <p:pic>
        <p:nvPicPr>
          <p:cNvPr id="5" name="Picture 2" descr="Fünf-Kräfte-Modell nach Porter – Business Ghostwriter">
            <a:extLst>
              <a:ext uri="{FF2B5EF4-FFF2-40B4-BE49-F238E27FC236}">
                <a16:creationId xmlns:a16="http://schemas.microsoft.com/office/drawing/2014/main" id="{70450640-94BA-133A-0DFA-E63D1F04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081" y="7179733"/>
            <a:ext cx="3992621" cy="31342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utzwertanalyse | Anke Tielker | Speaker">
            <a:extLst>
              <a:ext uri="{FF2B5EF4-FFF2-40B4-BE49-F238E27FC236}">
                <a16:creationId xmlns:a16="http://schemas.microsoft.com/office/drawing/2014/main" id="{F52B145B-0A75-9CF7-5C5A-7D55212E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056" y="-2292249"/>
            <a:ext cx="5451627" cy="20034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8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CD91BD-1E6C-2A12-D2D5-D400AF7F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lvl="0">
              <a:spcAft>
                <a:spcPts val="800"/>
              </a:spcAft>
            </a:pPr>
            <a:r>
              <a:rPr lang="de-AT" b="1" u="sng" dirty="0">
                <a:solidFill>
                  <a:srgbClr val="EBEBEB"/>
                </a:solidFill>
                <a:latin typeface="Times New Roman" panose="02020603050405020304" pitchFamily="18" charset="0"/>
              </a:rPr>
              <a:t>Scoring Modelle</a:t>
            </a: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6BA74-E1D9-2661-2E17-51E79A0B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57" y="3156857"/>
            <a:ext cx="5122606" cy="230635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/>
              <a:t>Bewerten von Dingen z.B.: Service, Lieferung, Standtort, …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/>
              <a:t>Entweder Sterne oder Symbole oder von 1-10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/>
              <a:t>Am Schluss sieht man, was das Beste ist</a:t>
            </a:r>
          </a:p>
        </p:txBody>
      </p:sp>
      <p:pic>
        <p:nvPicPr>
          <p:cNvPr id="1026" name="Picture 2" descr="Nutzwertanalyse | Anke Tielker | Speaker">
            <a:extLst>
              <a:ext uri="{FF2B5EF4-FFF2-40B4-BE49-F238E27FC236}">
                <a16:creationId xmlns:a16="http://schemas.microsoft.com/office/drawing/2014/main" id="{64254634-DDCF-1201-761E-52481D0D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3377554"/>
            <a:ext cx="5451627" cy="20034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E091AEA-C8C1-FC36-0139-A359DE1E5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41"/>
          <a:stretch/>
        </p:blipFill>
        <p:spPr>
          <a:xfrm>
            <a:off x="5017888" y="7487267"/>
            <a:ext cx="4479038" cy="5095720"/>
          </a:xfrm>
          <a:prstGeom prst="rect">
            <a:avLst/>
          </a:prstGeom>
          <a:effectLst/>
        </p:spPr>
      </p:pic>
      <p:pic>
        <p:nvPicPr>
          <p:cNvPr id="5" name="Picture 6" descr="Managementkonzepte Organisation - ppt herunterladen">
            <a:extLst>
              <a:ext uri="{FF2B5EF4-FFF2-40B4-BE49-F238E27FC236}">
                <a16:creationId xmlns:a16="http://schemas.microsoft.com/office/drawing/2014/main" id="{16C87FF9-7E6C-EB0B-2EE5-2D307D22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543" y="-4633112"/>
            <a:ext cx="5449889" cy="4087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63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8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5CCDDB-D31A-1B71-AAC0-53AF22DF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de-AT" sz="3300" b="1" u="sng">
                <a:solidFill>
                  <a:srgbClr val="EBEBEB"/>
                </a:solidFill>
                <a:latin typeface="Times New Roman" panose="02020603050405020304" pitchFamily="18" charset="0"/>
              </a:rPr>
              <a:t>Managementkonzepte</a:t>
            </a:r>
            <a:r>
              <a:rPr lang="de-AT" sz="3300" b="1" u="sng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300">
              <a:solidFill>
                <a:srgbClr val="EBEBEB"/>
              </a:solidFill>
            </a:endParaRPr>
          </a:p>
        </p:txBody>
      </p:sp>
      <p:sp>
        <p:nvSpPr>
          <p:cNvPr id="308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7" name="Freeform: Shape 308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8" name="Picture 6" descr="Managementkonzepte Organisation - ppt herunterladen">
            <a:extLst>
              <a:ext uri="{FF2B5EF4-FFF2-40B4-BE49-F238E27FC236}">
                <a16:creationId xmlns:a16="http://schemas.microsoft.com/office/drawing/2014/main" id="{380FCDA5-462D-460A-B40B-27505962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385290"/>
            <a:ext cx="5449889" cy="4087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D114C3-FDBC-F595-9D27-9A615D3AA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100" u="sng">
                <a:solidFill>
                  <a:srgbClr val="EBEBEB"/>
                </a:solidFill>
              </a:rPr>
              <a:t>Management by Objectives</a:t>
            </a:r>
            <a:r>
              <a:rPr lang="de-DE" sz="1100">
                <a:solidFill>
                  <a:srgbClr val="EBEBEB"/>
                </a:solidFill>
              </a:rPr>
              <a:t>: Amazon verwendet kein MBO, aber eine ähnliche Methodik. Sie setzen große Ziele; Mitarbeiter sollen ihre eigenen Ziele setzen </a:t>
            </a:r>
          </a:p>
          <a:p>
            <a:pPr>
              <a:lnSpc>
                <a:spcPct val="90000"/>
              </a:lnSpc>
            </a:pPr>
            <a:r>
              <a:rPr lang="de-AT" sz="1100" u="sng">
                <a:solidFill>
                  <a:srgbClr val="EBEBEB"/>
                </a:solidFill>
              </a:rPr>
              <a:t>Qualitätsmanagement</a:t>
            </a:r>
            <a:r>
              <a:rPr lang="de-AT" sz="1100">
                <a:solidFill>
                  <a:srgbClr val="EBEBEB"/>
                </a:solidFill>
              </a:rPr>
              <a:t>: Starke Verpflichtung zur Qualität; es gibt ein Programm („Amazon Customer Obsession“) -&gt; Mitarbeiter sind zuständig nur für Qualität und Kundenzufriedenheit</a:t>
            </a:r>
          </a:p>
          <a:p>
            <a:pPr>
              <a:lnSpc>
                <a:spcPct val="90000"/>
              </a:lnSpc>
            </a:pPr>
            <a:r>
              <a:rPr lang="de-AT" sz="1100" u="sng">
                <a:solidFill>
                  <a:srgbClr val="EBEBEB"/>
                </a:solidFill>
              </a:rPr>
              <a:t>Lean Management: </a:t>
            </a:r>
            <a:r>
              <a:rPr lang="de-AT" sz="1100">
                <a:solidFill>
                  <a:srgbClr val="EBEBEB"/>
                </a:solidFill>
              </a:rPr>
              <a:t>effiziente Logistik und schnelle Lieferung; Amazon nutzt Lean-Management für Maximierung von Prozessen</a:t>
            </a:r>
          </a:p>
          <a:p>
            <a:pPr>
              <a:lnSpc>
                <a:spcPct val="90000"/>
              </a:lnSpc>
            </a:pPr>
            <a:r>
              <a:rPr lang="de-AT" sz="1100" u="sng">
                <a:solidFill>
                  <a:srgbClr val="EBEBEB"/>
                </a:solidFill>
              </a:rPr>
              <a:t>Change Management:</a:t>
            </a:r>
            <a:r>
              <a:rPr lang="de-AT" sz="1100">
                <a:solidFill>
                  <a:srgbClr val="EBEBEB"/>
                </a:solidFill>
              </a:rPr>
              <a:t> verändert sich ständig; andauernde Verbesserungen; oft bezogen auf Innovation und Wachstum</a:t>
            </a:r>
          </a:p>
          <a:p>
            <a:pPr>
              <a:lnSpc>
                <a:spcPct val="90000"/>
              </a:lnSpc>
            </a:pPr>
            <a:r>
              <a:rPr lang="de-AT" sz="1100" u="sng">
                <a:solidFill>
                  <a:srgbClr val="EBEBEB"/>
                </a:solidFill>
              </a:rPr>
              <a:t>Corporate Entrepreneurship</a:t>
            </a:r>
            <a:r>
              <a:rPr lang="de-AT" sz="1100">
                <a:solidFill>
                  <a:srgbClr val="EBEBEB"/>
                </a:solidFill>
              </a:rPr>
              <a:t>: fördert Kultur und Innovation des Risikomanagements -&gt; um neue Produkte zu entwickeln</a:t>
            </a:r>
          </a:p>
        </p:txBody>
      </p:sp>
      <p:pic>
        <p:nvPicPr>
          <p:cNvPr id="4" name="Picture 2" descr="Nutzwertanalyse | Anke Tielker | Speaker">
            <a:extLst>
              <a:ext uri="{FF2B5EF4-FFF2-40B4-BE49-F238E27FC236}">
                <a16:creationId xmlns:a16="http://schemas.microsoft.com/office/drawing/2014/main" id="{5804F1AA-7EDE-3D8F-0A3C-E5E9073A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906" y="8159470"/>
            <a:ext cx="5451627" cy="20034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Greenwashing: Amazons Climate Pledge Friendly | KONSUMENT.AT">
            <a:extLst>
              <a:ext uri="{FF2B5EF4-FFF2-40B4-BE49-F238E27FC236}">
                <a16:creationId xmlns:a16="http://schemas.microsoft.com/office/drawing/2014/main" id="{D38D6098-EB0F-EE88-C3C0-A389C0EDA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440" y="-2052133"/>
            <a:ext cx="3413671" cy="1706836"/>
          </a:xfrm>
          <a:prstGeom prst="rect">
            <a:avLst/>
          </a:prstGeom>
          <a:effectLst/>
        </p:spPr>
      </p:pic>
      <p:pic>
        <p:nvPicPr>
          <p:cNvPr id="6" name="Grafik 5" descr="St. Galler Management-Modell – Wikipedia">
            <a:extLst>
              <a:ext uri="{FF2B5EF4-FFF2-40B4-BE49-F238E27FC236}">
                <a16:creationId xmlns:a16="http://schemas.microsoft.com/office/drawing/2014/main" id="{3926A69A-7ABC-870D-6B86-2767FE89B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440" y="-4014879"/>
            <a:ext cx="2511649" cy="173303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31008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004C91-9324-4E94-BC28-856AE162D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B562CD4-39C5-44ED-BD68-B789B305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0D1EA1-C988-4808-51DC-F69D69AD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9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Umwelt- und Nachhaltigkeitsmanagement, </a:t>
            </a:r>
            <a:r>
              <a:rPr lang="de-AT" sz="29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Balanced</a:t>
            </a:r>
            <a:r>
              <a:rPr lang="de-AT" sz="29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9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Scorecard</a:t>
            </a:r>
            <a:r>
              <a:rPr lang="de-AT" sz="29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St. Galler Management Modell</a:t>
            </a:r>
            <a:r>
              <a:rPr lang="de-AT" sz="2900">
                <a:effectLst/>
              </a:rPr>
              <a:t> </a:t>
            </a:r>
            <a:endParaRPr lang="de-DE" sz="29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D2FE46-0077-9CB0-5D4D-4DEF014F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6" y="2548281"/>
            <a:ext cx="7152860" cy="36543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Umwelt: bis 2040 komplett klimaneutral; bis 2025 komplett recycelbare und wiederverwendbare Verpackung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Balanced Scored: Geschäftsstrategien messen -&gt; Gewinn steigern; intern: Verbesserung der Geschäftsprozesse und Einführung von neuen Technologien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St. Galler Management Modell: - Eingeführt um nachhaltiges Wachstum sicherzustellen; Kundenorientierung ist das Wichtigste; Operative Exzellenz (skalierbare Systeme und Prozesse)</a:t>
            </a:r>
          </a:p>
          <a:p>
            <a:pPr>
              <a:lnSpc>
                <a:spcPct val="9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 descr="St. Galler Management-Modell – Wikipedia">
            <a:extLst>
              <a:ext uri="{FF2B5EF4-FFF2-40B4-BE49-F238E27FC236}">
                <a16:creationId xmlns:a16="http://schemas.microsoft.com/office/drawing/2014/main" id="{A5788CA9-C842-00A0-D019-FB3366D20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0883" y="2548281"/>
            <a:ext cx="2511649" cy="1733038"/>
          </a:xfrm>
          <a:prstGeom prst="rect">
            <a:avLst/>
          </a:prstGeom>
          <a:noFill/>
          <a:effectLst/>
        </p:spPr>
      </p:pic>
      <p:pic>
        <p:nvPicPr>
          <p:cNvPr id="5" name="Grafik 4" descr="Greenwashing: Amazons Climate Pledge Friendly | KONSUMENT.AT">
            <a:extLst>
              <a:ext uri="{FF2B5EF4-FFF2-40B4-BE49-F238E27FC236}">
                <a16:creationId xmlns:a16="http://schemas.microsoft.com/office/drawing/2014/main" id="{CB58539E-BC19-618B-682E-63CA3065C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4490362"/>
            <a:ext cx="3413671" cy="1706836"/>
          </a:xfrm>
          <a:prstGeom prst="rect">
            <a:avLst/>
          </a:prstGeom>
          <a:effectLst/>
        </p:spPr>
      </p:pic>
      <p:pic>
        <p:nvPicPr>
          <p:cNvPr id="7" name="Picture 6" descr="Managementkonzepte Organisation - ppt herunterladen">
            <a:extLst>
              <a:ext uri="{FF2B5EF4-FFF2-40B4-BE49-F238E27FC236}">
                <a16:creationId xmlns:a16="http://schemas.microsoft.com/office/drawing/2014/main" id="{F9167DA0-D5D7-3D11-D1C6-5A34EEEA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055" y="7009614"/>
            <a:ext cx="5449889" cy="4087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ufbauorganisation: Organigramm reflektiert Firmenstruktur &gt; GeVestor">
            <a:extLst>
              <a:ext uri="{FF2B5EF4-FFF2-40B4-BE49-F238E27FC236}">
                <a16:creationId xmlns:a16="http://schemas.microsoft.com/office/drawing/2014/main" id="{333F4494-28D3-807B-10AB-41DD878C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097" y="-4154852"/>
            <a:ext cx="6495847" cy="39462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9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3AEFD7-C4A9-FDE2-7712-6ECA86A7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3200" b="1" u="sng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Steuern und Organisation</a:t>
            </a:r>
            <a:br>
              <a:rPr lang="de-AT" sz="32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e-DE" sz="3200">
              <a:solidFill>
                <a:srgbClr val="EBEBEB"/>
              </a:solidFill>
            </a:endParaRPr>
          </a:p>
        </p:txBody>
      </p:sp>
      <p:sp>
        <p:nvSpPr>
          <p:cNvPr id="5129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E81534-5F40-FD52-FBB2-1AF88734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r>
              <a:rPr lang="de-AT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Aufbauorganisation</a:t>
            </a:r>
            <a:r>
              <a:rPr lang="de-AT" sz="14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de-AT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ierarchische Organisationsstruktur; </a:t>
            </a:r>
          </a:p>
          <a:p>
            <a:r>
              <a:rPr lang="de-AT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Ablauforganisation</a:t>
            </a:r>
            <a:r>
              <a:rPr lang="de-AT" sz="14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de-AT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effizientes System für die Ablauforganisation</a:t>
            </a:r>
            <a:r>
              <a:rPr lang="de-AT" sz="1400" dirty="0">
                <a:solidFill>
                  <a:srgbClr val="FFFFFF"/>
                </a:solidFill>
                <a:effectLst/>
              </a:rPr>
              <a:t> </a:t>
            </a:r>
            <a:endParaRPr lang="de-AT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AT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umfassendes Netzwerk von 	Logistikzentren und 	Lieferpartnern aufgebaut</a:t>
            </a:r>
            <a:r>
              <a:rPr lang="de-AT" sz="1400" dirty="0">
                <a:solidFill>
                  <a:srgbClr val="FFFFFF"/>
                </a:solidFill>
                <a:effectLst/>
              </a:rPr>
              <a:t> 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Aufbauorganisation: Organigramm reflektiert Firmenstruktur &gt; GeVestor">
            <a:extLst>
              <a:ext uri="{FF2B5EF4-FFF2-40B4-BE49-F238E27FC236}">
                <a16:creationId xmlns:a16="http://schemas.microsoft.com/office/drawing/2014/main" id="{2EC3A275-1BE1-D19E-510E-25323AF2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451" y="1760686"/>
            <a:ext cx="6495847" cy="39462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St. Galler Management-Modell – Wikipedia">
            <a:extLst>
              <a:ext uri="{FF2B5EF4-FFF2-40B4-BE49-F238E27FC236}">
                <a16:creationId xmlns:a16="http://schemas.microsoft.com/office/drawing/2014/main" id="{39E2AF32-E244-A80C-654C-EC2076A30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006" y="6930353"/>
            <a:ext cx="2511649" cy="1733038"/>
          </a:xfrm>
          <a:prstGeom prst="rect">
            <a:avLst/>
          </a:prstGeom>
          <a:noFill/>
          <a:effectLst/>
        </p:spPr>
      </p:pic>
      <p:pic>
        <p:nvPicPr>
          <p:cNvPr id="5" name="Grafik 4" descr="Greenwashing: Amazons Climate Pledge Friendly | KONSUMENT.AT">
            <a:extLst>
              <a:ext uri="{FF2B5EF4-FFF2-40B4-BE49-F238E27FC236}">
                <a16:creationId xmlns:a16="http://schemas.microsoft.com/office/drawing/2014/main" id="{A0D5C5A8-4C96-19A6-9DFD-5A5340D69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984" y="8735743"/>
            <a:ext cx="3413671" cy="1706836"/>
          </a:xfrm>
          <a:prstGeom prst="rect">
            <a:avLst/>
          </a:prstGeom>
          <a:effectLst/>
        </p:spPr>
      </p:pic>
      <p:pic>
        <p:nvPicPr>
          <p:cNvPr id="6" name="Grafik 5" descr="Führungsstil: Mehr Freiheit, weniger Kontrolle">
            <a:extLst>
              <a:ext uri="{FF2B5EF4-FFF2-40B4-BE49-F238E27FC236}">
                <a16:creationId xmlns:a16="http://schemas.microsoft.com/office/drawing/2014/main" id="{FD2D5450-8035-E844-175E-D5AFAEA69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3660" y="-3849154"/>
            <a:ext cx="4882692" cy="366201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40528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BA38C01914DD4B8C24BEF8BF900456" ma:contentTypeVersion="15" ma:contentTypeDescription="Ein neues Dokument erstellen." ma:contentTypeScope="" ma:versionID="04e8c0201801ed3ace29cdb959bb9be3">
  <xsd:schema xmlns:xsd="http://www.w3.org/2001/XMLSchema" xmlns:xs="http://www.w3.org/2001/XMLSchema" xmlns:p="http://schemas.microsoft.com/office/2006/metadata/properties" xmlns:ns2="4ea60d51-9270-473e-be54-fff578852799" xmlns:ns3="007b1523-c464-4cad-ac52-946d2c8c518f" targetNamespace="http://schemas.microsoft.com/office/2006/metadata/properties" ma:root="true" ma:fieldsID="2f035c6ef48a58edb13af3fdd37ec76d" ns2:_="" ns3:_="">
    <xsd:import namespace="4ea60d51-9270-473e-be54-fff578852799"/>
    <xsd:import namespace="007b1523-c464-4cad-ac52-946d2c8c518f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0d51-9270-473e-be54-fff578852799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23ad824c-26c6-4de2-ae05-7ded31228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b1523-c464-4cad-ac52-946d2c8c518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2468ce8-75b8-425e-8575-306ed619bb3d}" ma:internalName="TaxCatchAll" ma:showField="CatchAllData" ma:web="007b1523-c464-4cad-ac52-946d2c8c51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2D96D6-8A08-4B1E-9488-87E33D7E7D9E}"/>
</file>

<file path=customXml/itemProps2.xml><?xml version="1.0" encoding="utf-8"?>
<ds:datastoreItem xmlns:ds="http://schemas.openxmlformats.org/officeDocument/2006/customXml" ds:itemID="{64BA8C48-E279-4D04-8F31-F3B3DED663D4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542</Words>
  <Application>Microsoft Macintosh PowerPoint</Application>
  <PresentationFormat>Breitbild</PresentationFormat>
  <Paragraphs>50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Amazon Fallstudie</vt:lpstr>
      <vt:lpstr>Mission – Vision – Unternehmensphilosophie – Werte</vt:lpstr>
      <vt:lpstr>Makroumfeld</vt:lpstr>
      <vt:lpstr>Michael Porter: 5 Kräftemodell </vt:lpstr>
      <vt:lpstr>SWOT Analyse</vt:lpstr>
      <vt:lpstr>Scoring Modelle</vt:lpstr>
      <vt:lpstr>Managementkonzepte </vt:lpstr>
      <vt:lpstr>Umwelt- und Nachhaltigkeitsmanagement, Balanced Scorecard, St. Galler Management Modell </vt:lpstr>
      <vt:lpstr>Steuern und Organisation </vt:lpstr>
      <vt:lpstr>Führung </vt:lpstr>
      <vt:lpstr>Danke für eure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Fallstudie</dc:title>
  <dc:creator>Kühmayer Markus</dc:creator>
  <cp:lastModifiedBy>Kühmayer Markus</cp:lastModifiedBy>
  <cp:revision>3</cp:revision>
  <dcterms:created xsi:type="dcterms:W3CDTF">2023-03-20T13:40:17Z</dcterms:created>
  <dcterms:modified xsi:type="dcterms:W3CDTF">2023-03-23T14:52:55Z</dcterms:modified>
</cp:coreProperties>
</file>