
<file path=[Content_Types].xml><?xml version="1.0" encoding="utf-8"?>
<Types xmlns="http://schemas.openxmlformats.org/package/2006/content-types">
  <Default Extension="rels" ContentType="application/vnd.openxmlformats-package.relationships+xml"/>
  <Default Extension="fntdata" ContentType="application/x-fontdata"/>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p:regular r:id="rId15"/>
      <p:bold r:id="rId16"/>
      <p:italic r:id="rId17"/>
      <p:boldItalic r:id="rId18"/>
    </p:embeddedFont>
    <p:embeddedFont>
      <p:font typeface="Montserrat"/>
      <p:regular r:id="rId19"/>
      <p:bold r:id="rId20"/>
      <p:italic r:id="rId21"/>
      <p:boldItalic r:id="rId22"/>
    </p:embeddedFont>
    <p:embeddedFont>
      <p:font typeface="La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font" Target="fonts/Lato-boldItalic.fntdata"/><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font" Target="fonts/Roboto-boldItalic.fntdata"/><Relationship Id="rId21" Type="http://schemas.openxmlformats.org/officeDocument/2006/relationships/font" Target="fonts/Montserrat-italic.fntdata"/><Relationship Id="rId3" Type="http://schemas.openxmlformats.org/officeDocument/2006/relationships/presProps" Target="presProps.xml"/><Relationship Id="rId25" Type="http://schemas.openxmlformats.org/officeDocument/2006/relationships/font" Target="fonts/Lato-italic.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font" Target="fonts/Roboto-italic.fntdata"/><Relationship Id="rId20" Type="http://schemas.openxmlformats.org/officeDocument/2006/relationships/font" Target="fonts/Montserrat-bold.fntdata"/><Relationship Id="rId2" Type="http://schemas.openxmlformats.org/officeDocument/2006/relationships/viewProps" Target="viewProps.xml"/><Relationship Id="rId16" Type="http://schemas.openxmlformats.org/officeDocument/2006/relationships/font" Target="fonts/Roboto-bold.fntdata"/><Relationship Id="rId24" Type="http://schemas.openxmlformats.org/officeDocument/2006/relationships/font" Target="fonts/Lato-bold.fntdata"/><Relationship Id="rId1" Type="http://schemas.openxmlformats.org/officeDocument/2006/relationships/theme" Target="theme/theme2.xml"/><Relationship Id="rId6" Type="http://schemas.openxmlformats.org/officeDocument/2006/relationships/slide" Target="slides/slide1.xml"/><Relationship Id="rId11" Type="http://schemas.openxmlformats.org/officeDocument/2006/relationships/slide" Target="slides/slide6.xml"/><Relationship Id="rId23" Type="http://schemas.openxmlformats.org/officeDocument/2006/relationships/font" Target="fonts/Lato-regular.fntdata"/><Relationship Id="rId5" Type="http://schemas.openxmlformats.org/officeDocument/2006/relationships/notesMaster" Target="notesMasters/notesMaster1.xml"/><Relationship Id="rId15" Type="http://schemas.openxmlformats.org/officeDocument/2006/relationships/font" Target="fonts/Roboto-regular.fntdata"/><Relationship Id="rId28" Type="http://schemas.openxmlformats.org/officeDocument/2006/relationships/customXml" Target="../customXml/item2.xml"/><Relationship Id="rId10" Type="http://schemas.openxmlformats.org/officeDocument/2006/relationships/slide" Target="slides/slide5.xml"/><Relationship Id="rId19" Type="http://schemas.openxmlformats.org/officeDocument/2006/relationships/font" Target="fonts/Montserrat-regular.fntdata"/><Relationship Id="rId22" Type="http://schemas.openxmlformats.org/officeDocument/2006/relationships/font" Target="fonts/Montserrat-boldItalic.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235736d45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235736d45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f9c1d6c46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f9c1d6c46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f9c1d6c46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f9c1d6c46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f9c1d6c46e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f9c1d6c46e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f9c1d6c46e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f9c1d6c46e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f9c1d6c46e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f9c1d6c46e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f9c1d6c46e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f9c1d6c46e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f9c1d6c46e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1f9c1d6c46e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Fallstudie: ÖBB</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Ivan und Benji</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Normatives Management</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500"/>
              <a:t>Vision- </a:t>
            </a:r>
            <a:r>
              <a:rPr lang="en" sz="1500"/>
              <a:t> “Wir machen nachhaltige Mobilität möglich.”</a:t>
            </a:r>
            <a:endParaRPr sz="1500"/>
          </a:p>
          <a:p>
            <a:pPr indent="0" lvl="0" marL="0" rtl="0" algn="l">
              <a:spcBef>
                <a:spcPts val="1200"/>
              </a:spcBef>
              <a:spcAft>
                <a:spcPts val="0"/>
              </a:spcAft>
              <a:buNone/>
            </a:pPr>
            <a:r>
              <a:rPr lang="en" sz="1500"/>
              <a:t>Mission-  </a:t>
            </a:r>
            <a:r>
              <a:rPr lang="en" sz="1500"/>
              <a:t>Klimafreundliche Mobilität und Transporte ermöglichen. </a:t>
            </a:r>
            <a:endParaRPr sz="1500"/>
          </a:p>
          <a:p>
            <a:pPr indent="0" lvl="0" marL="0" rtl="0" algn="l">
              <a:spcBef>
                <a:spcPts val="1200"/>
              </a:spcBef>
              <a:spcAft>
                <a:spcPts val="0"/>
              </a:spcAft>
              <a:buNone/>
            </a:pPr>
            <a:r>
              <a:rPr lang="en" sz="1500"/>
              <a:t>Werte und Strategie: </a:t>
            </a:r>
            <a:endParaRPr sz="1500"/>
          </a:p>
          <a:p>
            <a:pPr indent="-311150" lvl="0" marL="457200" marR="0" rtl="0" algn="l">
              <a:lnSpc>
                <a:spcPct val="115000"/>
              </a:lnSpc>
              <a:spcBef>
                <a:spcPts val="1200"/>
              </a:spcBef>
              <a:spcAft>
                <a:spcPts val="0"/>
              </a:spcAft>
              <a:buSzPts val="1300"/>
              <a:buChar char="●"/>
            </a:pPr>
            <a:r>
              <a:rPr lang="en"/>
              <a:t>Neue Services</a:t>
            </a:r>
            <a:endParaRPr/>
          </a:p>
          <a:p>
            <a:pPr indent="-311150" lvl="0" marL="457200" marR="0" rtl="0" algn="l">
              <a:lnSpc>
                <a:spcPct val="115000"/>
              </a:lnSpc>
              <a:spcBef>
                <a:spcPts val="0"/>
              </a:spcBef>
              <a:spcAft>
                <a:spcPts val="0"/>
              </a:spcAft>
              <a:buSzPts val="1300"/>
              <a:buChar char="●"/>
            </a:pPr>
            <a:r>
              <a:rPr lang="en"/>
              <a:t>Wettbewerbsfähigkeit</a:t>
            </a:r>
            <a:endParaRPr/>
          </a:p>
          <a:p>
            <a:pPr indent="-311150" lvl="0" marL="457200" marR="0" rtl="0" algn="l">
              <a:lnSpc>
                <a:spcPct val="115000"/>
              </a:lnSpc>
              <a:spcBef>
                <a:spcPts val="0"/>
              </a:spcBef>
              <a:spcAft>
                <a:spcPts val="0"/>
              </a:spcAft>
              <a:buSzPts val="1300"/>
              <a:buChar char="●"/>
            </a:pPr>
            <a:r>
              <a:rPr lang="en"/>
              <a:t>Operative Exzellenz</a:t>
            </a:r>
            <a:endParaRPr/>
          </a:p>
          <a:p>
            <a:pPr indent="-311150" lvl="0" marL="457200" marR="0" rtl="0" algn="l">
              <a:lnSpc>
                <a:spcPct val="115000"/>
              </a:lnSpc>
              <a:spcBef>
                <a:spcPts val="0"/>
              </a:spcBef>
              <a:spcAft>
                <a:spcPts val="0"/>
              </a:spcAft>
              <a:buSzPts val="1300"/>
              <a:buChar char="●"/>
            </a:pPr>
            <a:r>
              <a:rPr lang="en"/>
              <a:t>Starkes Team</a:t>
            </a:r>
            <a:endParaRPr/>
          </a:p>
          <a:p>
            <a:pPr indent="0" lvl="0" marL="457200" rtl="0" algn="l">
              <a:spcBef>
                <a:spcPts val="1200"/>
              </a:spcBef>
              <a:spcAft>
                <a:spcPts val="1200"/>
              </a:spcAft>
              <a:buNone/>
            </a:pPr>
            <a:r>
              <a:t/>
            </a: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Makroumfeld</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fontScale="25000" lnSpcReduction="20000"/>
          </a:bodyPr>
          <a:lstStyle/>
          <a:p>
            <a:pPr indent="0" lvl="0" marL="0" marR="0" rtl="0" algn="l">
              <a:lnSpc>
                <a:spcPct val="115000"/>
              </a:lnSpc>
              <a:spcBef>
                <a:spcPts val="0"/>
              </a:spcBef>
              <a:spcAft>
                <a:spcPts val="0"/>
              </a:spcAft>
              <a:buNone/>
            </a:pPr>
            <a:r>
              <a:rPr lang="en" sz="7164"/>
              <a:t>Anspruchsgruppe/Zielgruppe (Fernverkehr): Familien mit kleinen Kindern, </a:t>
            </a:r>
            <a:r>
              <a:rPr lang="en" sz="7164"/>
              <a:t>Businessreisende,</a:t>
            </a:r>
            <a:r>
              <a:rPr lang="en" sz="7164"/>
              <a:t> Individualtouristen  </a:t>
            </a:r>
            <a:endParaRPr sz="7164"/>
          </a:p>
          <a:p>
            <a:pPr indent="0" lvl="0" marL="0" marR="0" rtl="0" algn="l">
              <a:lnSpc>
                <a:spcPct val="115000"/>
              </a:lnSpc>
              <a:spcBef>
                <a:spcPts val="1200"/>
              </a:spcBef>
              <a:spcAft>
                <a:spcPts val="0"/>
              </a:spcAft>
              <a:buNone/>
            </a:pPr>
            <a:r>
              <a:rPr lang="en" sz="7164"/>
              <a:t>Anspruchsgruppe/Zielgruppe (Nahverkehr): Pendler:innen, Tagestouristen, Arbeitnehmer:innen, Schüler:innen </a:t>
            </a:r>
            <a:endParaRPr sz="7164"/>
          </a:p>
          <a:p>
            <a:pPr indent="0" lvl="0" marL="0" marR="0" rtl="0" algn="l">
              <a:lnSpc>
                <a:spcPct val="115000"/>
              </a:lnSpc>
              <a:spcBef>
                <a:spcPts val="1200"/>
              </a:spcBef>
              <a:spcAft>
                <a:spcPts val="0"/>
              </a:spcAft>
              <a:buNone/>
            </a:pPr>
            <a:r>
              <a:rPr lang="en" sz="7164"/>
              <a:t>Aufgabenfeld</a:t>
            </a:r>
            <a:r>
              <a:rPr lang="en" sz="7164"/>
              <a:t> (Fernverkehr): Bequeme Reisemöglichkeit, gute Anschlussverbindungen, ausgebaute Infrastruktur, Auslandswerbung </a:t>
            </a:r>
            <a:endParaRPr sz="7164"/>
          </a:p>
          <a:p>
            <a:pPr indent="0" lvl="0" marL="0" marR="0" rtl="0" algn="l">
              <a:lnSpc>
                <a:spcPct val="115000"/>
              </a:lnSpc>
              <a:spcBef>
                <a:spcPts val="1200"/>
              </a:spcBef>
              <a:spcAft>
                <a:spcPts val="0"/>
              </a:spcAft>
              <a:buNone/>
            </a:pPr>
            <a:r>
              <a:rPr lang="en" sz="7164"/>
              <a:t>Aufgabenfeld</a:t>
            </a:r>
            <a:r>
              <a:rPr lang="en" sz="7164"/>
              <a:t> (Nahverkehr): angepasste Intervalle, größtmögliche Passagieranzahl, perfektes Zeitmanagement, Ermäßigungskarten </a:t>
            </a:r>
            <a:endParaRPr sz="7164"/>
          </a:p>
          <a:p>
            <a:pPr indent="0" lvl="0" marL="0" marR="0" rtl="0" algn="l">
              <a:lnSpc>
                <a:spcPct val="115000"/>
              </a:lnSpc>
              <a:spcBef>
                <a:spcPts val="1200"/>
              </a:spcBef>
              <a:spcAft>
                <a:spcPts val="0"/>
              </a:spcAft>
              <a:buNone/>
            </a:pPr>
            <a:r>
              <a:t/>
            </a:r>
            <a:endParaRPr sz="1500"/>
          </a:p>
          <a:p>
            <a:pPr indent="0" lvl="0" marL="0" marR="0" rtl="0" algn="l">
              <a:lnSpc>
                <a:spcPct val="115000"/>
              </a:lnSpc>
              <a:spcBef>
                <a:spcPts val="1200"/>
              </a:spcBef>
              <a:spcAft>
                <a:spcPts val="0"/>
              </a:spcAft>
              <a:buNone/>
            </a:pPr>
            <a:r>
              <a:t/>
            </a:r>
            <a:endParaRPr sz="1500"/>
          </a:p>
          <a:p>
            <a:pPr indent="0" lvl="0" marL="0" marR="0" rtl="0" algn="l">
              <a:lnSpc>
                <a:spcPct val="115000"/>
              </a:lnSpc>
              <a:spcBef>
                <a:spcPts val="1200"/>
              </a:spcBef>
              <a:spcAft>
                <a:spcPts val="1200"/>
              </a:spcAft>
              <a:buNone/>
            </a:pPr>
            <a:r>
              <a:t/>
            </a:r>
            <a:endParaRPr sz="1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Mikroumfeld</a:t>
            </a:r>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fontScale="47500" lnSpcReduction="10000"/>
          </a:bodyPr>
          <a:lstStyle/>
          <a:p>
            <a:pPr indent="0" lvl="0" marL="0" marR="0" rtl="0" algn="l">
              <a:lnSpc>
                <a:spcPct val="115000"/>
              </a:lnSpc>
              <a:spcBef>
                <a:spcPts val="0"/>
              </a:spcBef>
              <a:spcAft>
                <a:spcPts val="0"/>
              </a:spcAft>
              <a:buNone/>
            </a:pPr>
            <a:r>
              <a:rPr lang="en" sz="4056"/>
              <a:t>Kunden (Fernverkehr): Touristen, Geschäftsreisende </a:t>
            </a:r>
            <a:endParaRPr sz="4056"/>
          </a:p>
          <a:p>
            <a:pPr indent="0" lvl="0" marL="0" marR="0" rtl="0" algn="l">
              <a:lnSpc>
                <a:spcPct val="115000"/>
              </a:lnSpc>
              <a:spcBef>
                <a:spcPts val="1200"/>
              </a:spcBef>
              <a:spcAft>
                <a:spcPts val="0"/>
              </a:spcAft>
              <a:buNone/>
            </a:pPr>
            <a:r>
              <a:rPr lang="en" sz="4056"/>
              <a:t>Kunden (Nahverkehr): Pendler:innen, Schüler:innen, </a:t>
            </a:r>
            <a:r>
              <a:rPr lang="en" sz="4056"/>
              <a:t>Verkehrs Benutzer:innen</a:t>
            </a:r>
            <a:r>
              <a:rPr lang="en" sz="4056"/>
              <a:t> </a:t>
            </a:r>
            <a:endParaRPr sz="4056"/>
          </a:p>
          <a:p>
            <a:pPr indent="0" lvl="0" marL="0" marR="0" rtl="0" algn="l">
              <a:lnSpc>
                <a:spcPct val="115000"/>
              </a:lnSpc>
              <a:spcBef>
                <a:spcPts val="1200"/>
              </a:spcBef>
              <a:spcAft>
                <a:spcPts val="0"/>
              </a:spcAft>
              <a:buNone/>
            </a:pPr>
            <a:r>
              <a:rPr lang="en" sz="4056"/>
              <a:t>Konkurrenten (Fernverkehr): Fluglinien, Reisebusunternehmen, Reiseunternehmen, Deutsche Bahn </a:t>
            </a:r>
            <a:endParaRPr sz="4056"/>
          </a:p>
          <a:p>
            <a:pPr indent="0" lvl="0" marL="0" marR="0" rtl="0" algn="l">
              <a:lnSpc>
                <a:spcPct val="115000"/>
              </a:lnSpc>
              <a:spcBef>
                <a:spcPts val="1200"/>
              </a:spcBef>
              <a:spcAft>
                <a:spcPts val="0"/>
              </a:spcAft>
              <a:buNone/>
            </a:pPr>
            <a:r>
              <a:rPr lang="en" sz="4056"/>
              <a:t>Konkurrenten (Nahverkehr): Lokale Verkehrsanbieter </a:t>
            </a:r>
            <a:endParaRPr sz="1100">
              <a:solidFill>
                <a:srgbClr val="000000"/>
              </a:solidFill>
              <a:highlight>
                <a:srgbClr val="FFFFFF"/>
              </a:highlight>
              <a:latin typeface="Arial"/>
              <a:ea typeface="Arial"/>
              <a:cs typeface="Arial"/>
              <a:sym typeface="Arial"/>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Interne und SWOT Analyse</a:t>
            </a:r>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sz="1900"/>
              <a:t>Stärken/ Chancen </a:t>
            </a:r>
            <a:r>
              <a:rPr lang="en" sz="1900"/>
              <a:t>: </a:t>
            </a:r>
            <a:endParaRPr sz="1900"/>
          </a:p>
          <a:p>
            <a:pPr indent="-304305" lvl="0" marL="457200" rtl="0" algn="l">
              <a:spcBef>
                <a:spcPts val="1200"/>
              </a:spcBef>
              <a:spcAft>
                <a:spcPts val="0"/>
              </a:spcAft>
              <a:buSzPct val="100000"/>
              <a:buChar char="●"/>
            </a:pPr>
            <a:r>
              <a:rPr lang="en" sz="1402"/>
              <a:t>Österreichs Schienen Infrastrukturunternehmen mit Monopolstellung</a:t>
            </a:r>
            <a:endParaRPr sz="1402"/>
          </a:p>
          <a:p>
            <a:pPr indent="-304305" lvl="0" marL="457200" rtl="0" algn="l">
              <a:spcBef>
                <a:spcPts val="0"/>
              </a:spcBef>
              <a:spcAft>
                <a:spcPts val="0"/>
              </a:spcAft>
              <a:buSzPct val="100000"/>
              <a:buChar char="●"/>
            </a:pPr>
            <a:r>
              <a:rPr lang="en" sz="1402"/>
              <a:t>Zu 100% Im Eigentum der Republik Österreich</a:t>
            </a:r>
            <a:endParaRPr sz="1402"/>
          </a:p>
          <a:p>
            <a:pPr indent="-304305" lvl="0" marL="457200" rtl="0" algn="l">
              <a:spcBef>
                <a:spcPts val="0"/>
              </a:spcBef>
              <a:spcAft>
                <a:spcPts val="0"/>
              </a:spcAft>
              <a:buSzPct val="100000"/>
              <a:buChar char="●"/>
            </a:pPr>
            <a:r>
              <a:rPr lang="en" sz="1402"/>
              <a:t>Strategische Bedeutung für die Wirtschaft und Menschen des Landes</a:t>
            </a:r>
            <a:endParaRPr sz="1402"/>
          </a:p>
          <a:p>
            <a:pPr indent="0" lvl="0" marL="0" rtl="0" algn="l">
              <a:spcBef>
                <a:spcPts val="0"/>
              </a:spcBef>
              <a:spcAft>
                <a:spcPts val="0"/>
              </a:spcAft>
              <a:buNone/>
            </a:pPr>
            <a:r>
              <a:t/>
            </a:r>
            <a:endParaRPr sz="1900"/>
          </a:p>
          <a:p>
            <a:pPr indent="0" lvl="0" marL="0" rtl="0" algn="l">
              <a:spcBef>
                <a:spcPts val="1200"/>
              </a:spcBef>
              <a:spcAft>
                <a:spcPts val="0"/>
              </a:spcAft>
              <a:buNone/>
            </a:pPr>
            <a:r>
              <a:rPr lang="en" sz="1900"/>
              <a:t>Schwächen/Risiken:</a:t>
            </a:r>
            <a:endParaRPr sz="1900"/>
          </a:p>
          <a:p>
            <a:pPr indent="-304305" lvl="0" marL="457200" marR="0" rtl="0" algn="l">
              <a:lnSpc>
                <a:spcPct val="115000"/>
              </a:lnSpc>
              <a:spcBef>
                <a:spcPts val="1200"/>
              </a:spcBef>
              <a:spcAft>
                <a:spcPts val="0"/>
              </a:spcAft>
              <a:buSzPct val="100000"/>
              <a:buChar char="●"/>
            </a:pPr>
            <a:r>
              <a:rPr lang="en" sz="1402"/>
              <a:t>Hohe, durch große Investitionsprojekte weiter steigende Verschuldung</a:t>
            </a:r>
            <a:endParaRPr sz="1402"/>
          </a:p>
          <a:p>
            <a:pPr indent="-304305" lvl="0" marL="457200" marR="0" rtl="0" algn="l">
              <a:lnSpc>
                <a:spcPct val="115000"/>
              </a:lnSpc>
              <a:spcBef>
                <a:spcPts val="0"/>
              </a:spcBef>
              <a:spcAft>
                <a:spcPts val="0"/>
              </a:spcAft>
              <a:buSzPct val="100000"/>
              <a:buChar char="●"/>
            </a:pPr>
            <a:r>
              <a:rPr lang="en" sz="1402"/>
              <a:t>Starker Einfluss politischer Entscheidungen, welche eine hohe Relevanz für die Cashflows haben</a:t>
            </a:r>
            <a:endParaRPr sz="1402"/>
          </a:p>
          <a:p>
            <a:pPr indent="0" lvl="0" marL="0" rtl="0" algn="l">
              <a:spcBef>
                <a:spcPts val="1200"/>
              </a:spcBef>
              <a:spcAft>
                <a:spcPts val="1200"/>
              </a:spcAft>
              <a:buNone/>
            </a:pPr>
            <a:r>
              <a:t/>
            </a:r>
            <a:endParaRPr sz="19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Scoring Modelle</a:t>
            </a:r>
            <a:endParaRPr/>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lnSpcReduction="20000"/>
          </a:bodyPr>
          <a:lstStyle/>
          <a:p>
            <a:pPr indent="0" lvl="0" marL="457200" marR="0" rtl="0" algn="l">
              <a:lnSpc>
                <a:spcPct val="115000"/>
              </a:lnSpc>
              <a:spcBef>
                <a:spcPts val="0"/>
              </a:spcBef>
              <a:spcAft>
                <a:spcPts val="0"/>
              </a:spcAft>
              <a:buNone/>
            </a:pPr>
            <a:r>
              <a:rPr b="1" lang="en" sz="1502"/>
              <a:t>Faktoren die oft </a:t>
            </a:r>
            <a:r>
              <a:rPr b="1" lang="en" sz="1502"/>
              <a:t>bewertet</a:t>
            </a:r>
            <a:r>
              <a:rPr b="1" lang="en" sz="1502"/>
              <a:t> werden:</a:t>
            </a:r>
            <a:endParaRPr b="1" sz="1502"/>
          </a:p>
          <a:p>
            <a:pPr indent="-317665" lvl="0" marL="457200" marR="0" rtl="0" algn="l">
              <a:lnSpc>
                <a:spcPct val="115000"/>
              </a:lnSpc>
              <a:spcBef>
                <a:spcPts val="1200"/>
              </a:spcBef>
              <a:spcAft>
                <a:spcPts val="0"/>
              </a:spcAft>
              <a:buSzPts val="1403"/>
              <a:buChar char="●"/>
            </a:pPr>
            <a:r>
              <a:rPr b="1" lang="en" sz="1402"/>
              <a:t>Finanzen</a:t>
            </a:r>
            <a:r>
              <a:rPr lang="en" sz="1402"/>
              <a:t>: Hier werden Faktoren wie Umsatz, Gewinnmargen, Schuldenlast und Liquidität des Unternehmens berücksichtigt.</a:t>
            </a:r>
            <a:endParaRPr sz="1402"/>
          </a:p>
          <a:p>
            <a:pPr indent="-317665" lvl="0" marL="457200" marR="0" rtl="0" algn="l">
              <a:lnSpc>
                <a:spcPct val="115000"/>
              </a:lnSpc>
              <a:spcBef>
                <a:spcPts val="0"/>
              </a:spcBef>
              <a:spcAft>
                <a:spcPts val="0"/>
              </a:spcAft>
              <a:buSzPts val="1403"/>
              <a:buChar char="●"/>
            </a:pPr>
            <a:r>
              <a:rPr b="1" lang="en" sz="1402"/>
              <a:t>Managementqualität</a:t>
            </a:r>
            <a:r>
              <a:rPr lang="en" sz="1402"/>
              <a:t>: Hier werden Faktoren wie Führung, Unternehmenskultur, Mitarbeiterengagement und Innovationsfähigkeit berücksichtigt.</a:t>
            </a:r>
            <a:endParaRPr sz="1402"/>
          </a:p>
          <a:p>
            <a:pPr indent="-317665" lvl="0" marL="457200" marR="0" rtl="0" algn="l">
              <a:lnSpc>
                <a:spcPct val="115000"/>
              </a:lnSpc>
              <a:spcBef>
                <a:spcPts val="0"/>
              </a:spcBef>
              <a:spcAft>
                <a:spcPts val="0"/>
              </a:spcAft>
              <a:buSzPts val="1403"/>
              <a:buChar char="●"/>
            </a:pPr>
            <a:r>
              <a:rPr b="1" lang="en" sz="1402"/>
              <a:t>Risiko</a:t>
            </a:r>
            <a:r>
              <a:rPr lang="en" sz="1402"/>
              <a:t>: Dies bezieht sich auf Faktoren wie rechtliche, regulatorische und operationelle Risiken sowie Risiken im Zusammenhang mit Umwelt- und Sozialverantwortung.</a:t>
            </a:r>
            <a:endParaRPr sz="1402"/>
          </a:p>
          <a:p>
            <a:pPr indent="-317665" lvl="0" marL="457200" marR="0" rtl="0" algn="l">
              <a:lnSpc>
                <a:spcPct val="115000"/>
              </a:lnSpc>
              <a:spcBef>
                <a:spcPts val="0"/>
              </a:spcBef>
              <a:spcAft>
                <a:spcPts val="0"/>
              </a:spcAft>
              <a:buSzPts val="1403"/>
              <a:buChar char="●"/>
            </a:pPr>
            <a:r>
              <a:rPr b="1" lang="en" sz="1402"/>
              <a:t>Nachhaltigkeit</a:t>
            </a:r>
            <a:r>
              <a:rPr lang="en" sz="1402"/>
              <a:t>: Hier werden Faktoren wie Umwelt- und Sozialverantwortung sowie Governance-Faktoren berücksichtigt</a:t>
            </a:r>
            <a:endParaRPr sz="1200">
              <a:solidFill>
                <a:srgbClr val="374151"/>
              </a:solidFill>
              <a:highlight>
                <a:srgbClr val="F7F7F8"/>
              </a:highlight>
              <a:latin typeface="Roboto"/>
              <a:ea typeface="Roboto"/>
              <a:cs typeface="Roboto"/>
              <a:sym typeface="Roboto"/>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Managementkonzepte</a:t>
            </a:r>
            <a:endParaRPr/>
          </a:p>
        </p:txBody>
      </p:sp>
      <p:sp>
        <p:nvSpPr>
          <p:cNvPr id="171" name="Google Shape;171;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Qualitätsmanagemen</a:t>
            </a:r>
            <a:r>
              <a:rPr b="1" lang="en"/>
              <a:t>t</a:t>
            </a:r>
            <a:r>
              <a:rPr lang="en"/>
              <a:t>: Ein konkretes Beispiel für Qualitätsmanagement ist die Einführung eines Qualitätsmanagementsystems (ISO 9001).  Die ÖBB </a:t>
            </a:r>
            <a:r>
              <a:rPr lang="en"/>
              <a:t>haben</a:t>
            </a:r>
            <a:r>
              <a:rPr lang="en"/>
              <a:t> dieses eingeführt, um sicherzustellen, dass ihre Prozesse und Dienstleistungen den höchsten Qualitätsstandards entsprechen.</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b="1" lang="en"/>
              <a:t>Changemanageme</a:t>
            </a:r>
            <a:r>
              <a:rPr b="1" lang="en"/>
              <a:t>nt</a:t>
            </a:r>
            <a:r>
              <a:rPr lang="en"/>
              <a:t>: Ein konkretes Beispiel für Change Management war die Einführung der Hochleistungsstrecke zwischen Wien und Salzburg. Hierbei ging es darum, eine neue Strecke zu planen, zu bauen und in Betrieb zu nehmen, die schnellere und effizientere Verbindungen zwischen den beiden Städten ermöglicht.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Steuern und Organisieren</a:t>
            </a:r>
            <a:endParaRPr/>
          </a:p>
        </p:txBody>
      </p:sp>
      <p:sp>
        <p:nvSpPr>
          <p:cNvPr id="177" name="Google Shape;177;p20"/>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marR="0" rtl="0" algn="l">
              <a:lnSpc>
                <a:spcPct val="115000"/>
              </a:lnSpc>
              <a:spcBef>
                <a:spcPts val="0"/>
              </a:spcBef>
              <a:spcAft>
                <a:spcPts val="1200"/>
              </a:spcAft>
              <a:buNone/>
            </a:pPr>
            <a:r>
              <a:rPr lang="en" sz="1500"/>
              <a:t>Zusammenfassend lässt sich sagen, dass die ÖBB sowohl Aufbau- als auch Ablauforganisationen verwenden, um sicherzustellen, dass ihre Prozesse effizient und reibungslos ablaufen. Abweichungsanalysen werden durchgeführt, um Probleme zu identifizieren und zu lösen, während die Managementkommunikation sicherstellt, dass alle Mitarbeiter gut informiert und auf die gleichen Ziele ausgerichtet sind.</a:t>
            </a:r>
            <a:endParaRPr sz="1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1"/>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Führung</a:t>
            </a:r>
            <a:endParaRPr/>
          </a:p>
        </p:txBody>
      </p:sp>
      <p:sp>
        <p:nvSpPr>
          <p:cNvPr id="183" name="Google Shape;183;p21"/>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49250" lvl="0" marL="457200" rtl="0" algn="l">
              <a:spcBef>
                <a:spcPts val="0"/>
              </a:spcBef>
              <a:spcAft>
                <a:spcPts val="0"/>
              </a:spcAft>
              <a:buSzPts val="1900"/>
              <a:buChar char="●"/>
            </a:pPr>
            <a:r>
              <a:rPr lang="en" sz="1900"/>
              <a:t>Top-Down Führungsstil</a:t>
            </a:r>
            <a:endParaRPr sz="1900"/>
          </a:p>
          <a:p>
            <a:pPr indent="-349250" lvl="0" marL="457200" rtl="0" algn="l">
              <a:spcBef>
                <a:spcPts val="0"/>
              </a:spcBef>
              <a:spcAft>
                <a:spcPts val="0"/>
              </a:spcAft>
              <a:buSzPts val="1900"/>
              <a:buChar char="●"/>
            </a:pPr>
            <a:r>
              <a:rPr lang="en" sz="1900"/>
              <a:t>Team- oder Projektleiter trifft Entscheidungen</a:t>
            </a:r>
            <a:endParaRPr sz="1900"/>
          </a:p>
          <a:p>
            <a:pPr indent="-349250" lvl="0" marL="457200" rtl="0" algn="l">
              <a:spcBef>
                <a:spcPts val="0"/>
              </a:spcBef>
              <a:spcAft>
                <a:spcPts val="0"/>
              </a:spcAft>
              <a:buSzPts val="1900"/>
              <a:buChar char="●"/>
            </a:pPr>
            <a:r>
              <a:rPr lang="en" sz="1900"/>
              <a:t>Aufgaben</a:t>
            </a:r>
            <a:r>
              <a:rPr lang="en" sz="1900"/>
              <a:t> über eine hierarchische Struktur werden nach unten weitergegeben</a:t>
            </a:r>
            <a:endParaRPr sz="19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2BA38C01914DD4B8C24BEF8BF900456" ma:contentTypeVersion="15" ma:contentTypeDescription="Ein neues Dokument erstellen." ma:contentTypeScope="" ma:versionID="04e8c0201801ed3ace29cdb959bb9be3">
  <xsd:schema xmlns:xsd="http://www.w3.org/2001/XMLSchema" xmlns:xs="http://www.w3.org/2001/XMLSchema" xmlns:p="http://schemas.microsoft.com/office/2006/metadata/properties" xmlns:ns2="4ea60d51-9270-473e-be54-fff578852799" xmlns:ns3="007b1523-c464-4cad-ac52-946d2c8c518f" targetNamespace="http://schemas.microsoft.com/office/2006/metadata/properties" ma:root="true" ma:fieldsID="2f035c6ef48a58edb13af3fdd37ec76d" ns2:_="" ns3:_="">
    <xsd:import namespace="4ea60d51-9270-473e-be54-fff578852799"/>
    <xsd:import namespace="007b1523-c464-4cad-ac52-946d2c8c518f"/>
    <xsd:element name="properties">
      <xsd:complexType>
        <xsd:sequence>
          <xsd:element name="documentManagement">
            <xsd:complexType>
              <xsd:all>
                <xsd:element ref="ns2:ReferenceId" minOccurs="0"/>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a60d51-9270-473e-be54-fff578852799"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Bildmarkierungen" ma:readOnly="false" ma:fieldId="{5cf76f15-5ced-4ddc-b409-7134ff3c332f}" ma:taxonomyMulti="true" ma:sspId="23ad824c-26c6-4de2-ae05-7ded31228b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07b1523-c464-4cad-ac52-946d2c8c518f"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92468ce8-75b8-425e-8575-306ed619bb3d}" ma:internalName="TaxCatchAll" ma:showField="CatchAllData" ma:web="007b1523-c464-4cad-ac52-946d2c8c518f">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BAA025-8196-4C06-83DB-745CB3234802}"/>
</file>

<file path=customXml/itemProps2.xml><?xml version="1.0" encoding="utf-8"?>
<ds:datastoreItem xmlns:ds="http://schemas.openxmlformats.org/officeDocument/2006/customXml" ds:itemID="{2CA82439-600E-46F2-AE7B-F68FF69772F3}"/>
</file>