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9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0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6D919E-490D-9D5D-1818-0917BD7B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12F63-C169-D346-8616-C5052CDE8CBC}" type="datetimeFigureOut">
              <a:rPr lang="de-DE" altLang="de-DE"/>
              <a:pPr>
                <a:defRPr/>
              </a:pPr>
              <a:t>16.04.23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8B5265-2636-C0EE-26AA-EF0965211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15D0F4-FFD5-E000-258E-0D6CB15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8C28-BE9B-1C47-9B61-5D4B1DF839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633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5FE7FC-8680-CC25-0270-F62F41A9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18BD-8D71-4842-A094-F651B9253E49}" type="datetimeFigureOut">
              <a:rPr lang="de-DE" altLang="de-DE"/>
              <a:pPr>
                <a:defRPr/>
              </a:pPr>
              <a:t>16.04.23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2ACDE9-DACB-6D8D-C4C5-178945CC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56D37D-7A22-6B0E-7879-69AA6C01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A41F-C46C-5C40-94FD-6412CDE0DA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489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62831B-9B13-EDE3-B003-3AD49C49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846B-B2AD-B745-8434-D2D2A90BC1C6}" type="datetimeFigureOut">
              <a:rPr lang="de-DE" altLang="de-DE"/>
              <a:pPr>
                <a:defRPr/>
              </a:pPr>
              <a:t>16.04.23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CE3F27-E964-7767-3D18-B65C0266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17CD54-D850-F56F-4903-386775B1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191E-BAED-A548-A1EA-FAA2FA7D7A2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282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480F2D-7D93-7A6B-ADC3-92D72919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9C089-96BE-664B-B3F0-8446EC4FA686}" type="datetimeFigureOut">
              <a:rPr lang="de-DE" altLang="de-DE"/>
              <a:pPr>
                <a:defRPr/>
              </a:pPr>
              <a:t>16.04.23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B3AA7-04F5-0A07-7D37-852A02C3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603D30-C29E-1361-523A-F4FF07C6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A9ED-258A-1048-BFD1-CADBA223481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564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FA9C70-35A4-FCC8-C413-FBF5B71D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930D-72AB-BD49-B0C9-63315BDB52D5}" type="datetimeFigureOut">
              <a:rPr lang="de-DE" altLang="de-DE"/>
              <a:pPr>
                <a:defRPr/>
              </a:pPr>
              <a:t>16.04.23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5E27CF-8947-C1B0-4F3D-54394897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B07273-D020-5AE0-1AB3-D00201A5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30DD-9A50-9A47-B3F4-0A8F19A752E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509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3644CFC-70F6-0D2B-1F57-B6C17603A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827E-A4EA-3D4E-A89D-62ED73929FFF}" type="datetimeFigureOut">
              <a:rPr lang="de-DE" altLang="de-DE"/>
              <a:pPr>
                <a:defRPr/>
              </a:pPr>
              <a:t>16.04.23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440E8F9-D3B5-8FA8-2E7C-4E3763F3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7A2A1DB-5C95-04D0-2461-F48F2FEB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734B-1C44-8E4E-9762-FF1D1C93D64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874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3B2625D-1DF0-AADE-0366-8D8CC3B3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251D-C781-E24D-B226-364CF087EC0A}" type="datetimeFigureOut">
              <a:rPr lang="de-DE" altLang="de-DE"/>
              <a:pPr>
                <a:defRPr/>
              </a:pPr>
              <a:t>16.04.23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5E73FFD-9766-2D21-319C-D652DF5C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E90B1DC-F887-72FA-6D40-BC93D68C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3A06A-C1E6-E043-81CC-75B5166E59A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193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78C1804-31B5-D4E5-353D-8D0B1BCB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041B9-5B40-F440-8878-2746EBE211D1}" type="datetimeFigureOut">
              <a:rPr lang="de-DE" altLang="de-DE"/>
              <a:pPr>
                <a:defRPr/>
              </a:pPr>
              <a:t>16.04.23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029295F-BD5A-507E-2B0C-49A85463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A35D5DF-0886-E94E-65A3-5308603F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D0B5-1924-B244-B81D-40730C65D97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21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00D560A5-1941-ADFC-4240-39CF3F12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7BAF8-E569-C14E-B5BC-42E6B9FA54A8}" type="datetimeFigureOut">
              <a:rPr lang="de-DE" altLang="de-DE"/>
              <a:pPr>
                <a:defRPr/>
              </a:pPr>
              <a:t>16.04.23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39B9A62-725C-6026-89E0-1111B216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CFB2A68-9334-80D9-AE09-0CE03AC8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C01C-EB48-DA41-9071-7A809E5CC33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355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93B0E29-4A34-59FD-BDCF-7421A778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6D80-1996-9C41-8B66-0834BC91BB57}" type="datetimeFigureOut">
              <a:rPr lang="de-DE" altLang="de-DE"/>
              <a:pPr>
                <a:defRPr/>
              </a:pPr>
              <a:t>16.04.23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6880160-5196-ACCD-75A9-14299795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D7F642C-8E07-9EDF-8D1B-B00C0796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5D4E-0A9C-A642-916D-35032D92D2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182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09E1861-33D3-7DD2-E0A9-96AC2E67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56D55-679F-FF4A-82F2-2B07A92532A9}" type="datetimeFigureOut">
              <a:rPr lang="de-DE" altLang="de-DE"/>
              <a:pPr>
                <a:defRPr/>
              </a:pPr>
              <a:t>16.04.23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7E29940-4C34-ECED-4F8B-7DC92D63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33AD4F2-C607-243E-2D92-D6CD6DCD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971A-4502-0F4A-823E-0BC02AB9B2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310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274B30CF-7C76-D3DB-36A7-5994EAA2AE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Mastertitelformat bearbeiten</a:t>
            </a:r>
            <a:endParaRPr lang="de-DE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524575C1-AA04-65E0-DB24-2C61F1D1A3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56F389-6B98-4300-983E-C6AEC8C4B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BEB3C0E-64FC-E648-8F0C-74A96C09290E}" type="datetimeFigureOut">
              <a:rPr lang="de-DE" altLang="de-DE"/>
              <a:pPr>
                <a:defRPr/>
              </a:pPr>
              <a:t>16.04.23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691B7D-57C3-5F66-D3B9-E798E75EB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5AE5A-4F69-DDB6-B9A0-CF186584A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2A2CC35-C85A-C944-8E10-8E215E3146C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feld 3">
            <a:extLst>
              <a:ext uri="{FF2B5EF4-FFF2-40B4-BE49-F238E27FC236}">
                <a16:creationId xmlns:a16="http://schemas.microsoft.com/office/drawing/2014/main" id="{AF7C552F-F3D1-0209-833E-07F3C5B6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0"/>
            <a:ext cx="2541587" cy="32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500" b="1"/>
              <a:t>Ein Blick in Unternehmen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D6B404-ECE9-14FE-9D41-CFC5AA326CA6}"/>
              </a:ext>
            </a:extLst>
          </p:cNvPr>
          <p:cNvSpPr txBox="1"/>
          <p:nvPr/>
        </p:nvSpPr>
        <p:spPr>
          <a:xfrm>
            <a:off x="2555875" y="-1588"/>
            <a:ext cx="6588125" cy="338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 b="1"/>
              <a:t>Ziele/Kompetenzen: </a:t>
            </a:r>
            <a:r>
              <a:rPr lang="de-AT" altLang="de-DE" sz="800"/>
              <a:t>Makroumfeld (PEST + N) und Mikroumfeld (Anspruchsgruppen) von Unternehmen beschreiben können, zentrale Prozesse im Unternehmen beschreiben können, Bedeutung von Produktionsfaktoren erläutern können, Bedeutung von Nachhaltigkeit für Unternehmen </a:t>
            </a:r>
          </a:p>
        </p:txBody>
      </p:sp>
      <p:sp>
        <p:nvSpPr>
          <p:cNvPr id="13315" name="Textfeld 42">
            <a:extLst>
              <a:ext uri="{FF2B5EF4-FFF2-40B4-BE49-F238E27FC236}">
                <a16:creationId xmlns:a16="http://schemas.microsoft.com/office/drawing/2014/main" id="{B516F3FA-38A4-4B3A-D301-24DC2E337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1116013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1000" b="1"/>
              <a:t>Umfeld:</a:t>
            </a:r>
          </a:p>
          <a:p>
            <a:pPr eaLnBrk="1" hangingPunct="1"/>
            <a:endParaRPr lang="de-AT" altLang="de-DE" sz="1000" b="1"/>
          </a:p>
          <a:p>
            <a:pPr eaLnBrk="1" hangingPunct="1"/>
            <a:r>
              <a:rPr lang="de-AT" altLang="de-DE" sz="1000" b="1"/>
              <a:t>Makroumfeld bzw. -umwelt</a:t>
            </a:r>
          </a:p>
          <a:p>
            <a:pPr eaLnBrk="1" hangingPunct="1"/>
            <a:r>
              <a:rPr lang="de-AT" altLang="de-DE" sz="1000"/>
              <a:t>P (Politics)</a:t>
            </a:r>
          </a:p>
          <a:p>
            <a:pPr eaLnBrk="1" hangingPunct="1"/>
            <a:r>
              <a:rPr lang="de-AT" altLang="de-DE" sz="1000"/>
              <a:t>E (Economics)</a:t>
            </a:r>
          </a:p>
          <a:p>
            <a:pPr eaLnBrk="1" hangingPunct="1"/>
            <a:r>
              <a:rPr lang="de-AT" altLang="de-DE" sz="1000"/>
              <a:t>S (Social)</a:t>
            </a:r>
          </a:p>
          <a:p>
            <a:pPr eaLnBrk="1" hangingPunct="1"/>
            <a:r>
              <a:rPr lang="de-AT" altLang="de-DE" sz="1000"/>
              <a:t>T (Technology)</a:t>
            </a:r>
          </a:p>
          <a:p>
            <a:pPr eaLnBrk="1" hangingPunct="1"/>
            <a:endParaRPr lang="de-AT" altLang="de-DE" sz="1000"/>
          </a:p>
          <a:p>
            <a:pPr eaLnBrk="1" hangingPunct="1"/>
            <a:r>
              <a:rPr lang="de-AT" altLang="de-DE" sz="1000" b="1"/>
              <a:t>+ </a:t>
            </a:r>
            <a:r>
              <a:rPr lang="de-AT" altLang="de-DE" sz="1000"/>
              <a:t>N (Nature)</a:t>
            </a:r>
          </a:p>
          <a:p>
            <a:pPr eaLnBrk="1" hangingPunct="1"/>
            <a:endParaRPr lang="de-AT" altLang="de-DE" sz="1000" b="1"/>
          </a:p>
          <a:p>
            <a:pPr eaLnBrk="1" hangingPunct="1"/>
            <a:endParaRPr lang="de-AT" altLang="de-DE" sz="1000" b="1"/>
          </a:p>
          <a:p>
            <a:pPr eaLnBrk="1" hangingPunct="1"/>
            <a:r>
              <a:rPr lang="de-AT" altLang="de-DE" sz="1000" b="1"/>
              <a:t>Mikroumfeld</a:t>
            </a:r>
          </a:p>
          <a:p>
            <a:pPr eaLnBrk="1" hangingPunct="1"/>
            <a:r>
              <a:rPr lang="de-AT" altLang="de-DE" sz="1000"/>
              <a:t>(Stakeholder od. Anspruchs-gruppen)</a:t>
            </a:r>
          </a:p>
          <a:p>
            <a:pPr eaLnBrk="1" hangingPunct="1"/>
            <a:endParaRPr lang="de-AT" altLang="de-DE" sz="1000"/>
          </a:p>
          <a:p>
            <a:pPr eaLnBrk="1" hangingPunct="1"/>
            <a:r>
              <a:rPr lang="de-AT" altLang="de-DE" sz="1000"/>
              <a:t>Interessen und Ziele (potentielle Konflikte)</a:t>
            </a:r>
          </a:p>
          <a:p>
            <a:pPr eaLnBrk="1" hangingPunct="1"/>
            <a:endParaRPr lang="de-AT" altLang="de-DE" sz="1000"/>
          </a:p>
          <a:p>
            <a:pPr eaLnBrk="1" hangingPunct="1"/>
            <a:endParaRPr lang="de-AT" altLang="de-DE" sz="1000"/>
          </a:p>
          <a:p>
            <a:pPr eaLnBrk="1" hangingPunct="1"/>
            <a:r>
              <a:rPr lang="de-AT" altLang="de-DE" sz="1000" b="1"/>
              <a:t>Prozesse im Unternehmen:</a:t>
            </a:r>
          </a:p>
          <a:p>
            <a:pPr eaLnBrk="1" hangingPunct="1"/>
            <a:endParaRPr lang="de-AT" altLang="de-DE" sz="1000"/>
          </a:p>
          <a:p>
            <a:pPr eaLnBrk="1" hangingPunct="1"/>
            <a:r>
              <a:rPr lang="de-AT" altLang="de-DE" sz="1000"/>
              <a:t>Beschaffungs-markt</a:t>
            </a:r>
          </a:p>
          <a:p>
            <a:pPr eaLnBrk="1" hangingPunct="1"/>
            <a:endParaRPr lang="de-AT" altLang="de-DE" sz="1000"/>
          </a:p>
          <a:p>
            <a:pPr eaLnBrk="1" hangingPunct="1"/>
            <a:r>
              <a:rPr lang="de-AT" altLang="de-DE" sz="1000"/>
              <a:t>Prozesse im Betrieb</a:t>
            </a:r>
          </a:p>
          <a:p>
            <a:pPr eaLnBrk="1" hangingPunct="1"/>
            <a:endParaRPr lang="de-AT" altLang="de-DE" sz="1000"/>
          </a:p>
          <a:p>
            <a:pPr eaLnBrk="1" hangingPunct="1"/>
            <a:r>
              <a:rPr lang="de-AT" altLang="de-DE" sz="1000"/>
              <a:t>Absatzmarkt</a:t>
            </a:r>
          </a:p>
          <a:p>
            <a:pPr eaLnBrk="1" hangingPunct="1"/>
            <a:endParaRPr lang="de-AT" altLang="de-DE" sz="1000"/>
          </a:p>
          <a:p>
            <a:pPr eaLnBrk="1" hangingPunct="1"/>
            <a:endParaRPr lang="de-AT" altLang="de-DE" sz="1000"/>
          </a:p>
          <a:p>
            <a:pPr eaLnBrk="1" hangingPunct="1"/>
            <a:endParaRPr lang="de-AT" altLang="de-DE" sz="1000"/>
          </a:p>
          <a:p>
            <a:pPr eaLnBrk="1" hangingPunct="1"/>
            <a:r>
              <a:rPr lang="de-AT" altLang="de-DE" sz="1000" b="1"/>
              <a:t>Nachhaltigkeit</a:t>
            </a:r>
          </a:p>
          <a:p>
            <a:pPr eaLnBrk="1" hangingPunct="1"/>
            <a:endParaRPr lang="de-AT" altLang="de-DE" sz="1000" b="1"/>
          </a:p>
          <a:p>
            <a:pPr eaLnBrk="1" hangingPunct="1"/>
            <a:r>
              <a:rPr lang="de-AT" altLang="de-DE" sz="1000"/>
              <a:t>Bedeutung für Unternehmen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84783DBD-D15A-1A4E-73FA-448D76EA5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33375"/>
            <a:ext cx="8027987" cy="2590800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CF424914-D8B6-B828-9FF4-3BB0F00B8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924175"/>
            <a:ext cx="3995737" cy="3922713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2BBF9BB1-787B-F140-D2C8-46EB82269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924175"/>
            <a:ext cx="4032250" cy="3933825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</a:endParaRPr>
          </a:p>
        </p:txBody>
      </p:sp>
      <p:sp>
        <p:nvSpPr>
          <p:cNvPr id="13319" name="Textfeld 32">
            <a:extLst>
              <a:ext uri="{FF2B5EF4-FFF2-40B4-BE49-F238E27FC236}">
                <a16:creationId xmlns:a16="http://schemas.microsoft.com/office/drawing/2014/main" id="{BB3F2FEE-8DB5-8BA6-BFBD-96E5B6C92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879725"/>
            <a:ext cx="3889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 b="1"/>
              <a:t>Zentrale Prozesse im Unternehmen: Wertschöpfung (Verkäufe </a:t>
            </a:r>
            <a:r>
              <a:rPr lang="mr-IN" altLang="de-DE" sz="800" b="1"/>
              <a:t>–</a:t>
            </a:r>
            <a:r>
              <a:rPr lang="de-AT" altLang="de-DE" sz="800" b="1"/>
              <a:t> Vorleistungen) S. 32,33 </a:t>
            </a:r>
            <a:endParaRPr lang="de-AT" altLang="de-DE" sz="800"/>
          </a:p>
        </p:txBody>
      </p:sp>
      <p:pic>
        <p:nvPicPr>
          <p:cNvPr id="13339" name="Bild 33">
            <a:extLst>
              <a:ext uri="{FF2B5EF4-FFF2-40B4-BE49-F238E27FC236}">
                <a16:creationId xmlns:a16="http://schemas.microsoft.com/office/drawing/2014/main" id="{8C5E0146-BE0D-040B-7D18-E7325D87F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644900"/>
            <a:ext cx="7191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feld 87">
            <a:extLst>
              <a:ext uri="{FF2B5EF4-FFF2-40B4-BE49-F238E27FC236}">
                <a16:creationId xmlns:a16="http://schemas.microsoft.com/office/drawing/2014/main" id="{A75548B8-DB8E-0017-84F1-04A30615D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333375"/>
            <a:ext cx="4464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 b="1"/>
              <a:t>Makroumfeld: PEST Modell: Analyse verschiedener für Unternehmen bedeutender Umweltsphären</a:t>
            </a:r>
          </a:p>
          <a:p>
            <a:pPr eaLnBrk="1" hangingPunct="1"/>
            <a:r>
              <a:rPr lang="de-AT" altLang="de-DE" sz="800" b="1"/>
              <a:t>P (Politics):</a:t>
            </a:r>
            <a:r>
              <a:rPr lang="de-AT" altLang="de-DE" sz="800"/>
              <a:t> Wahlen, Gesetze, Entwicklungen in der EU,  Globale Entwicklungen, 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E (Economics): </a:t>
            </a:r>
            <a:r>
              <a:rPr lang="de-AT" altLang="de-DE" sz="800"/>
              <a:t>Konjunktur, Aufschwung versus Abschwung, Arbeitslosigkeit, Inflation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S (Social):</a:t>
            </a:r>
            <a:r>
              <a:rPr lang="de-AT" altLang="de-DE" sz="800"/>
              <a:t> Änderung der Gesellschaft, Singlehaushalte, Lebenserwartung, Bedeutung Gesundheit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T (Technology): </a:t>
            </a:r>
            <a:r>
              <a:rPr lang="de-AT" altLang="de-DE" sz="800"/>
              <a:t>neue Software, Maschinen zur Gütererstellung, Neue Technologien, E-Autos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+ + N (Nature): </a:t>
            </a:r>
            <a:r>
              <a:rPr lang="de-AT" altLang="de-DE" sz="800"/>
              <a:t>Umweltschonung, Vermeidung von Müll, regionale Produkte</a:t>
            </a:r>
          </a:p>
        </p:txBody>
      </p:sp>
      <p:sp>
        <p:nvSpPr>
          <p:cNvPr id="35" name="Textfeld 87">
            <a:extLst>
              <a:ext uri="{FF2B5EF4-FFF2-40B4-BE49-F238E27FC236}">
                <a16:creationId xmlns:a16="http://schemas.microsoft.com/office/drawing/2014/main" id="{38700711-E588-92E6-D1C4-5589746A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125538"/>
            <a:ext cx="39957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 b="1"/>
              <a:t>Mikroumfeld: Stakeholderanalyse (Interessen der wichtigsten Anspruchsgruppen)</a:t>
            </a:r>
          </a:p>
          <a:p>
            <a:pPr eaLnBrk="1" hangingPunct="1"/>
            <a:r>
              <a:rPr lang="de-AT" altLang="de-DE" sz="800" b="1"/>
              <a:t>1) Kunden: </a:t>
            </a:r>
            <a:r>
              <a:rPr lang="de-AT" altLang="de-DE" sz="800"/>
              <a:t>hohe Qualität, günstige Preise, 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2) Kapitalgeber</a:t>
            </a:r>
            <a:r>
              <a:rPr lang="de-AT" altLang="de-DE" sz="800"/>
              <a:t>: hohe Gewinne, hohen Unternehmenswert (z.B. Aktienkurse), Rückzahlung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3) Mitarbeiter</a:t>
            </a:r>
            <a:r>
              <a:rPr lang="de-AT" altLang="de-DE" sz="800"/>
              <a:t>: sicheren Arbeitsplatz, höhere Löhne, Ausbildung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4) Lieferanten</a:t>
            </a:r>
            <a:r>
              <a:rPr lang="de-AT" altLang="de-DE" sz="800"/>
              <a:t>: sichere Abnehmer, hohe Preise für Rohstoffe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5) Konkurrenten</a:t>
            </a:r>
            <a:r>
              <a:rPr lang="de-AT" altLang="de-DE" sz="800"/>
              <a:t>: Schwächung des Unternehmens, selber mehr verkaufen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6) Staat</a:t>
            </a:r>
            <a:r>
              <a:rPr lang="de-AT" altLang="de-DE" sz="800"/>
              <a:t>: Steuern, Arbeitsplätze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7) Öffentlichkeit</a:t>
            </a:r>
            <a:r>
              <a:rPr lang="de-AT" altLang="de-DE" sz="800"/>
              <a:t>: saubere Umwelt, Versorgung mit Gütern und Dienstleistungen, Steuern</a:t>
            </a:r>
            <a:endParaRPr lang="de-AT" altLang="de-DE" sz="800" b="1"/>
          </a:p>
          <a:p>
            <a:pPr eaLnBrk="1" hangingPunct="1"/>
            <a:endParaRPr lang="de-AT" altLang="de-DE" sz="800" b="1"/>
          </a:p>
          <a:p>
            <a:pPr eaLnBrk="1" hangingPunct="1"/>
            <a:r>
              <a:rPr lang="de-AT" altLang="de-DE" sz="800" b="1"/>
              <a:t>Zielkonflikte </a:t>
            </a:r>
            <a:r>
              <a:rPr lang="de-AT" altLang="de-DE" sz="800"/>
              <a:t>(2 od. mehrere Anspruchsgruppen haben sich widersprechende Interessen)</a:t>
            </a:r>
            <a:r>
              <a:rPr lang="de-AT" altLang="de-DE" sz="800" b="1"/>
              <a:t>: </a:t>
            </a:r>
          </a:p>
          <a:p>
            <a:pPr eaLnBrk="1" hangingPunct="1"/>
            <a:r>
              <a:rPr lang="de-AT" altLang="de-DE" sz="800"/>
              <a:t>Kapitalgeber wollen Gewinn, Mitarbeiter wollen höhere Löhne (Kollektivertrag)</a:t>
            </a:r>
          </a:p>
          <a:p>
            <a:pPr eaLnBrk="1" hangingPunct="1"/>
            <a:r>
              <a:rPr lang="de-AT" altLang="de-DE" sz="800"/>
              <a:t>Lieferanten wollen hohe Preise für Rohstoffe, Kunden wollen niedrige Preise für Produkte</a:t>
            </a:r>
          </a:p>
          <a:p>
            <a:pPr eaLnBrk="1" hangingPunct="1"/>
            <a:r>
              <a:rPr lang="de-AT" altLang="de-DE" sz="800"/>
              <a:t>Staat und Unternehmen wollen wachsen, Öffentlichkeit will intakte Umwelt</a:t>
            </a:r>
          </a:p>
          <a:p>
            <a:pPr eaLnBrk="1" hangingPunct="1"/>
            <a:r>
              <a:rPr lang="de-AT" altLang="de-DE" sz="800" b="1"/>
              <a:t>Zielharmonie</a:t>
            </a:r>
            <a:r>
              <a:rPr lang="de-AT" altLang="de-DE" sz="800"/>
              <a:t>: z.B. Staat will Arbeitsplätze, Mitarbeiter wollen Arbeitsplätze, etc.</a:t>
            </a:r>
          </a:p>
        </p:txBody>
      </p:sp>
      <p:pic>
        <p:nvPicPr>
          <p:cNvPr id="13323" name="Bild 7">
            <a:extLst>
              <a:ext uri="{FF2B5EF4-FFF2-40B4-BE49-F238E27FC236}">
                <a16:creationId xmlns:a16="http://schemas.microsoft.com/office/drawing/2014/main" id="{B1C6D58F-FC7C-4BE4-7EA9-48EE52585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38211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feld 87">
            <a:extLst>
              <a:ext uri="{FF2B5EF4-FFF2-40B4-BE49-F238E27FC236}">
                <a16:creationId xmlns:a16="http://schemas.microsoft.com/office/drawing/2014/main" id="{A5FDD37E-49AC-DE58-642F-6B13C06A9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294188"/>
            <a:ext cx="1366837" cy="1922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700" b="1"/>
              <a:t>Prozess der Verarbeitung im Unternehmen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/>
              <a:t>Kombination von eigenen Ideen + Produktionsfaktoren nach ökonomischen Prinzipien und innerbetrieblicher Arbeitsteilung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 b="1"/>
              <a:t>Managementprozesse</a:t>
            </a:r>
            <a:r>
              <a:rPr lang="de-AT" altLang="de-DE" sz="700"/>
              <a:t> (Leitung)</a:t>
            </a:r>
          </a:p>
          <a:p>
            <a:pPr eaLnBrk="1" hangingPunct="1"/>
            <a:r>
              <a:rPr lang="de-AT" altLang="de-DE" sz="700"/>
              <a:t>Planen + Entscheiden + Org + Kontrolle.</a:t>
            </a:r>
          </a:p>
          <a:p>
            <a:pPr eaLnBrk="1" hangingPunct="1"/>
            <a:r>
              <a:rPr lang="de-AT" altLang="de-DE" sz="700" b="1"/>
              <a:t>Geschäftsprozesse</a:t>
            </a:r>
          </a:p>
          <a:p>
            <a:pPr eaLnBrk="1" hangingPunct="1"/>
            <a:r>
              <a:rPr lang="de-AT" altLang="de-DE" sz="700"/>
              <a:t>Forschen &amp; Entwickeln, Leistung erstellen, Kunden gewinnen</a:t>
            </a:r>
          </a:p>
          <a:p>
            <a:pPr eaLnBrk="1" hangingPunct="1"/>
            <a:r>
              <a:rPr lang="de-AT" altLang="de-DE" sz="700" b="1"/>
              <a:t>Unterstützungsprozesse</a:t>
            </a:r>
          </a:p>
          <a:p>
            <a:pPr eaLnBrk="1" hangingPunct="1"/>
            <a:r>
              <a:rPr lang="de-AT" altLang="de-DE" sz="700"/>
              <a:t>z.B. RWCO, Personalabteilung, Logistik &amp; Transport, etc.</a:t>
            </a:r>
          </a:p>
        </p:txBody>
      </p:sp>
      <p:sp>
        <p:nvSpPr>
          <p:cNvPr id="41" name="Textfeld 87">
            <a:extLst>
              <a:ext uri="{FF2B5EF4-FFF2-40B4-BE49-F238E27FC236}">
                <a16:creationId xmlns:a16="http://schemas.microsoft.com/office/drawing/2014/main" id="{B0AC52D4-8FD9-9C58-6988-8B804A051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294188"/>
            <a:ext cx="1296988" cy="1924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700" b="1"/>
              <a:t>Absatz: Output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 b="1"/>
              <a:t>Verkauf</a:t>
            </a:r>
            <a:r>
              <a:rPr lang="de-AT" altLang="de-DE" sz="700"/>
              <a:t> der Produkte und Dienstleistungen an Kunden aufgrund von Vereinbarungen (Kaufverträgen) an </a:t>
            </a:r>
            <a:r>
              <a:rPr lang="de-AT" altLang="de-DE" sz="700" b="1"/>
              <a:t>Kunden</a:t>
            </a:r>
            <a:r>
              <a:rPr lang="de-AT" altLang="de-DE" sz="700"/>
              <a:t>: Haushalte </a:t>
            </a:r>
          </a:p>
          <a:p>
            <a:pPr eaLnBrk="1" hangingPunct="1"/>
            <a:r>
              <a:rPr lang="de-AT" altLang="de-DE" sz="700"/>
              <a:t>HH (Consumer </a:t>
            </a:r>
            <a:r>
              <a:rPr lang="de-AT" altLang="de-DE" sz="700" b="1"/>
              <a:t>B2C)</a:t>
            </a:r>
            <a:r>
              <a:rPr lang="de-AT" altLang="de-DE" sz="700"/>
              <a:t>, Unternehmen (Business </a:t>
            </a:r>
            <a:r>
              <a:rPr lang="de-AT" altLang="de-DE" sz="700" b="1"/>
              <a:t>B2B), </a:t>
            </a:r>
            <a:r>
              <a:rPr lang="de-AT" altLang="de-DE" sz="700"/>
              <a:t>Staat, ...</a:t>
            </a:r>
          </a:p>
          <a:p>
            <a:pPr eaLnBrk="1" hangingPunct="1"/>
            <a:endParaRPr lang="de-AT" altLang="de-DE" sz="700"/>
          </a:p>
          <a:p>
            <a:pPr eaLnBrk="1" hangingPunct="1"/>
            <a:endParaRPr lang="de-AT" altLang="de-DE" sz="700"/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/>
              <a:t>zur </a:t>
            </a:r>
            <a:r>
              <a:rPr lang="de-AT" altLang="de-DE" sz="700" b="1"/>
              <a:t>Befriedigung von </a:t>
            </a:r>
          </a:p>
          <a:p>
            <a:pPr eaLnBrk="1" hangingPunct="1"/>
            <a:r>
              <a:rPr lang="de-AT" altLang="de-DE" sz="700" b="1"/>
              <a:t>Bedürfnissen</a:t>
            </a:r>
          </a:p>
          <a:p>
            <a:pPr eaLnBrk="1" hangingPunct="1"/>
            <a:endParaRPr lang="de-AT" altLang="de-DE" sz="700" b="1"/>
          </a:p>
          <a:p>
            <a:pPr eaLnBrk="1" hangingPunct="1"/>
            <a:endParaRPr lang="de-AT" altLang="de-DE" sz="700" b="1"/>
          </a:p>
        </p:txBody>
      </p:sp>
      <p:sp>
        <p:nvSpPr>
          <p:cNvPr id="39" name="Textfeld 87">
            <a:extLst>
              <a:ext uri="{FF2B5EF4-FFF2-40B4-BE49-F238E27FC236}">
                <a16:creationId xmlns:a16="http://schemas.microsoft.com/office/drawing/2014/main" id="{0323F04B-5661-A24B-41C7-CEDEE4C2B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294188"/>
            <a:ext cx="1223962" cy="1922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700" b="1"/>
              <a:t>Beschaffungsmarkt: Input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 b="1"/>
              <a:t>Einkauf </a:t>
            </a:r>
            <a:r>
              <a:rPr lang="de-AT" altLang="de-DE" sz="700"/>
              <a:t>von Produktions-faktoren aufgrund Vereinbarungen (Kaufvertrag)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/>
              <a:t>Traditionelle P-Faktoren:</a:t>
            </a:r>
          </a:p>
          <a:p>
            <a:pPr eaLnBrk="1" hangingPunct="1"/>
            <a:r>
              <a:rPr lang="de-AT" altLang="de-DE" sz="700"/>
              <a:t>1) Boden (z.B. Büro)</a:t>
            </a:r>
          </a:p>
          <a:p>
            <a:pPr eaLnBrk="1" hangingPunct="1"/>
            <a:r>
              <a:rPr lang="de-AT" altLang="de-DE" sz="700"/>
              <a:t>2) Arbeit (Mitarbeiter)</a:t>
            </a:r>
          </a:p>
          <a:p>
            <a:pPr eaLnBrk="1" hangingPunct="1"/>
            <a:r>
              <a:rPr lang="de-AT" altLang="de-DE" sz="700"/>
              <a:t>3) Kapital (Maschinen)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/>
              <a:t>Moderne: P-Faktoren</a:t>
            </a:r>
          </a:p>
          <a:p>
            <a:pPr eaLnBrk="1" hangingPunct="1"/>
            <a:r>
              <a:rPr lang="de-AT" altLang="de-DE" sz="700"/>
              <a:t>4) Informationen </a:t>
            </a:r>
          </a:p>
          <a:p>
            <a:pPr eaLnBrk="1" hangingPunct="1"/>
            <a:r>
              <a:rPr lang="de-AT" altLang="de-DE" sz="700"/>
              <a:t>5) Innovationen</a:t>
            </a:r>
          </a:p>
          <a:p>
            <a:pPr eaLnBrk="1" hangingPunct="1"/>
            <a:endParaRPr lang="de-AT" altLang="de-DE" sz="700"/>
          </a:p>
          <a:p>
            <a:pPr eaLnBrk="1" hangingPunct="1">
              <a:buFontTx/>
              <a:buAutoNum type="arabicParenR"/>
            </a:pPr>
            <a:endParaRPr lang="de-AT" altLang="de-DE" sz="700"/>
          </a:p>
        </p:txBody>
      </p:sp>
      <p:pic>
        <p:nvPicPr>
          <p:cNvPr id="13327" name="Bild 8">
            <a:extLst>
              <a:ext uri="{FF2B5EF4-FFF2-40B4-BE49-F238E27FC236}">
                <a16:creationId xmlns:a16="http://schemas.microsoft.com/office/drawing/2014/main" id="{C0DD3D1F-28AE-8C68-0DD0-F23158BF1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3603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Bild 9">
            <a:extLst>
              <a:ext uri="{FF2B5EF4-FFF2-40B4-BE49-F238E27FC236}">
                <a16:creationId xmlns:a16="http://schemas.microsoft.com/office/drawing/2014/main" id="{A821C63A-DAE5-7BB3-5E37-23DB7A66D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589588"/>
            <a:ext cx="3603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Bild 10">
            <a:extLst>
              <a:ext uri="{FF2B5EF4-FFF2-40B4-BE49-F238E27FC236}">
                <a16:creationId xmlns:a16="http://schemas.microsoft.com/office/drawing/2014/main" id="{B76D588C-F152-B540-9DED-428DD5697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3603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Textfeld 32">
            <a:extLst>
              <a:ext uri="{FF2B5EF4-FFF2-40B4-BE49-F238E27FC236}">
                <a16:creationId xmlns:a16="http://schemas.microsoft.com/office/drawing/2014/main" id="{F8916464-64EC-731D-06C3-F9777851C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3375"/>
            <a:ext cx="381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 b="1"/>
              <a:t>Analyse eines Unternehmens: PEST Modell + Natur, Stakeholder (Anspruchsgruppen)</a:t>
            </a:r>
          </a:p>
          <a:p>
            <a:pPr eaLnBrk="1" hangingPunct="1"/>
            <a:r>
              <a:rPr lang="de-AT" altLang="de-DE" sz="800" b="1"/>
              <a:t>(S18-19)</a:t>
            </a:r>
            <a:endParaRPr lang="de-AT" altLang="de-DE" sz="800"/>
          </a:p>
        </p:txBody>
      </p:sp>
      <p:sp>
        <p:nvSpPr>
          <p:cNvPr id="47" name="Richtungspfeil 46">
            <a:extLst>
              <a:ext uri="{FF2B5EF4-FFF2-40B4-BE49-F238E27FC236}">
                <a16:creationId xmlns:a16="http://schemas.microsoft.com/office/drawing/2014/main" id="{6D8E9876-B0B2-5CD6-5D1D-B959AF452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862388"/>
            <a:ext cx="865187" cy="287337"/>
          </a:xfrm>
          <a:prstGeom prst="homePlate">
            <a:avLst>
              <a:gd name="adj" fmla="val 50003"/>
            </a:avLst>
          </a:prstGeom>
          <a:solidFill>
            <a:srgbClr val="DDD9C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800" b="1" dirty="0">
                <a:solidFill>
                  <a:srgbClr val="000000"/>
                </a:solidFill>
                <a:latin typeface="+mn-lt"/>
                <a:ea typeface="+mn-ea"/>
              </a:rPr>
              <a:t>Beschaffung:</a:t>
            </a:r>
          </a:p>
          <a:p>
            <a:pPr algn="ctr">
              <a:defRPr/>
            </a:pP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</a:rPr>
              <a:t>Lieferanten</a:t>
            </a:r>
          </a:p>
        </p:txBody>
      </p:sp>
      <p:sp>
        <p:nvSpPr>
          <p:cNvPr id="48" name="Richtungspfeil 47">
            <a:extLst>
              <a:ext uri="{FF2B5EF4-FFF2-40B4-BE49-F238E27FC236}">
                <a16:creationId xmlns:a16="http://schemas.microsoft.com/office/drawing/2014/main" id="{CEF06506-3176-4C3F-EE60-652C81C71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862388"/>
            <a:ext cx="792163" cy="287337"/>
          </a:xfrm>
          <a:prstGeom prst="homePlate">
            <a:avLst>
              <a:gd name="adj" fmla="val 49995"/>
            </a:avLst>
          </a:prstGeom>
          <a:solidFill>
            <a:srgbClr val="DDD9C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800" b="1" dirty="0">
                <a:solidFill>
                  <a:srgbClr val="000000"/>
                </a:solidFill>
                <a:latin typeface="+mn-lt"/>
                <a:ea typeface="+mn-ea"/>
              </a:rPr>
              <a:t>Absatz:</a:t>
            </a:r>
          </a:p>
          <a:p>
            <a:pPr algn="ctr">
              <a:defRPr/>
            </a:pP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</a:rPr>
              <a:t>Kunden</a:t>
            </a:r>
          </a:p>
        </p:txBody>
      </p:sp>
      <p:pic>
        <p:nvPicPr>
          <p:cNvPr id="13333" name="Bild 48">
            <a:extLst>
              <a:ext uri="{FF2B5EF4-FFF2-40B4-BE49-F238E27FC236}">
                <a16:creationId xmlns:a16="http://schemas.microsoft.com/office/drawing/2014/main" id="{D474A77C-2387-3257-F518-5E370FDB5C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89363"/>
            <a:ext cx="5048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87">
            <a:extLst>
              <a:ext uri="{FF2B5EF4-FFF2-40B4-BE49-F238E27FC236}">
                <a16:creationId xmlns:a16="http://schemas.microsoft.com/office/drawing/2014/main" id="{B6F6D499-AC95-1217-4D5A-1E170BB87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024188"/>
            <a:ext cx="3960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 b="1"/>
              <a:t>Unternehmen können 3 Sektoren zugeordnet werden (Arbeitsteilung)</a:t>
            </a:r>
          </a:p>
          <a:p>
            <a:pPr eaLnBrk="1" hangingPunct="1">
              <a:buFontTx/>
              <a:buAutoNum type="arabicParenR"/>
            </a:pPr>
            <a:r>
              <a:rPr lang="de-AT" altLang="de-DE" sz="800"/>
              <a:t>Primär: Bergbau, Land- und Forstwirtschaft</a:t>
            </a:r>
          </a:p>
          <a:p>
            <a:pPr eaLnBrk="1" hangingPunct="1">
              <a:buFontTx/>
              <a:buAutoNum type="arabicParenR"/>
            </a:pPr>
            <a:r>
              <a:rPr lang="de-AT" altLang="de-DE" sz="800"/>
              <a:t>Sekundär: Industrie &amp; Gewerbe &gt; Herstellung und Verarbeitung</a:t>
            </a:r>
          </a:p>
          <a:p>
            <a:pPr eaLnBrk="1" hangingPunct="1">
              <a:buFontTx/>
              <a:buAutoNum type="arabicParenR"/>
            </a:pPr>
            <a:r>
              <a:rPr lang="de-AT" altLang="de-DE" sz="800"/>
              <a:t>Tertiär: Dienstleistungen, Tourismus Handel, Gesundheit, Banken, etc.</a:t>
            </a:r>
          </a:p>
          <a:p>
            <a:pPr eaLnBrk="1" hangingPunct="1"/>
            <a:r>
              <a:rPr lang="de-AT" altLang="de-DE" sz="800" b="1"/>
              <a:t>Hauptaufgabe: </a:t>
            </a:r>
            <a:r>
              <a:rPr lang="de-AT" altLang="de-DE" sz="800"/>
              <a:t>Bereitstellung von Gütern und Dienstleistungen zur Bedürfnisbefriedigung</a:t>
            </a:r>
          </a:p>
          <a:p>
            <a:pPr eaLnBrk="1" hangingPunct="1"/>
            <a:r>
              <a:rPr lang="de-AT" altLang="de-DE" sz="800"/>
              <a:t>                             </a:t>
            </a:r>
            <a:r>
              <a:rPr lang="de-AT" altLang="de-DE" sz="800" b="1"/>
              <a:t>Wertschöpfung: </a:t>
            </a:r>
            <a:r>
              <a:rPr lang="de-AT" altLang="de-DE" sz="800"/>
              <a:t> Unternehmensleistung </a:t>
            </a:r>
            <a:r>
              <a:rPr lang="mr-IN" altLang="de-DE" sz="800"/>
              <a:t>–</a:t>
            </a:r>
            <a:r>
              <a:rPr lang="de-AT" altLang="de-DE" sz="800"/>
              <a:t> Vorleistungen </a:t>
            </a:r>
            <a:r>
              <a:rPr lang="de-AT" altLang="de-DE" sz="800" b="1"/>
              <a:t>&gt; BIP Beitrag 	</a:t>
            </a:r>
            <a:r>
              <a:rPr lang="de-AT" altLang="de-DE" sz="800"/>
              <a:t> </a:t>
            </a:r>
          </a:p>
        </p:txBody>
      </p:sp>
      <p:sp>
        <p:nvSpPr>
          <p:cNvPr id="25" name="Textfeld 87">
            <a:extLst>
              <a:ext uri="{FF2B5EF4-FFF2-40B4-BE49-F238E27FC236}">
                <a16:creationId xmlns:a16="http://schemas.microsoft.com/office/drawing/2014/main" id="{B17BAF81-EBB0-2AC8-3BBD-D025D04F6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186488"/>
            <a:ext cx="410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 b="1"/>
              <a:t>Nebenergebnisse der Unternehmensprozesse:          Abfall, Risiken, Schadstoffemissionen</a:t>
            </a:r>
          </a:p>
          <a:p>
            <a:pPr eaLnBrk="1" hangingPunct="1"/>
            <a:r>
              <a:rPr lang="de-AT" altLang="de-DE" sz="800" b="1"/>
              <a:t>Rückkoppelung  &lt;-   Wiederverwertung  </a:t>
            </a:r>
            <a:r>
              <a:rPr lang="de-AT" altLang="de-DE" sz="800"/>
              <a:t>(Recycling, Upcycling, Downcycling)   </a:t>
            </a:r>
            <a:r>
              <a:rPr lang="de-AT" altLang="de-DE" sz="800" b="1"/>
              <a:t>&lt;-   Vermeidung</a:t>
            </a:r>
          </a:p>
          <a:p>
            <a:pPr eaLnBrk="1" hangingPunct="1"/>
            <a:endParaRPr lang="de-AT" altLang="de-DE" sz="800" b="1"/>
          </a:p>
          <a:p>
            <a:pPr eaLnBrk="1" hangingPunct="1"/>
            <a:r>
              <a:rPr lang="de-AT" altLang="de-DE" sz="800" b="1"/>
              <a:t>Produktivität: </a:t>
            </a:r>
            <a:r>
              <a:rPr lang="de-AT" altLang="de-DE" sz="800"/>
              <a:t>Jedes Unternehmen möchte wirtschaftlich/produktiv mit Ressourcen umgehen</a:t>
            </a:r>
          </a:p>
          <a:p>
            <a:pPr eaLnBrk="1" hangingPunct="1"/>
            <a:r>
              <a:rPr lang="de-AT" altLang="de-DE" sz="800" b="1"/>
              <a:t>Berechnung: Output/Input z.B. </a:t>
            </a:r>
            <a:r>
              <a:rPr lang="de-AT" altLang="de-DE" sz="800"/>
              <a:t>Produktionsmenge/Arbeitsstunden, Menge / Materialinput...</a:t>
            </a:r>
          </a:p>
        </p:txBody>
      </p:sp>
      <p:sp>
        <p:nvSpPr>
          <p:cNvPr id="26" name="Textfeld 87">
            <a:extLst>
              <a:ext uri="{FF2B5EF4-FFF2-40B4-BE49-F238E27FC236}">
                <a16:creationId xmlns:a16="http://schemas.microsoft.com/office/drawing/2014/main" id="{7E820BE1-0F48-20B8-9116-827390010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933825"/>
            <a:ext cx="2087563" cy="116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700" b="1"/>
              <a:t>Ökonomische Dimension 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 b="1"/>
              <a:t>Umsatzziele:</a:t>
            </a:r>
          </a:p>
          <a:p>
            <a:pPr eaLnBrk="1" hangingPunct="1"/>
            <a:r>
              <a:rPr lang="de-AT" altLang="de-DE" sz="700"/>
              <a:t>Verkäufe, Marktanteile,...</a:t>
            </a:r>
          </a:p>
          <a:p>
            <a:pPr eaLnBrk="1" hangingPunct="1"/>
            <a:r>
              <a:rPr lang="de-AT" altLang="de-DE" sz="700" b="1"/>
              <a:t>Gewinnorientierung:</a:t>
            </a:r>
          </a:p>
          <a:p>
            <a:pPr eaLnBrk="1" hangingPunct="1"/>
            <a:r>
              <a:rPr lang="de-AT" altLang="de-DE" sz="700"/>
              <a:t>Erträge </a:t>
            </a:r>
            <a:r>
              <a:rPr lang="mr-IN" altLang="de-DE" sz="700"/>
              <a:t>–</a:t>
            </a:r>
            <a:r>
              <a:rPr lang="de-AT" altLang="de-DE" sz="700"/>
              <a:t> Aufwendungen = Gewinn od. Verlust</a:t>
            </a:r>
          </a:p>
          <a:p>
            <a:pPr eaLnBrk="1" hangingPunct="1"/>
            <a:r>
              <a:rPr lang="de-AT" altLang="de-DE" sz="700" b="1"/>
              <a:t>Produktivität: Output / Input </a:t>
            </a:r>
          </a:p>
          <a:p>
            <a:pPr eaLnBrk="1" hangingPunct="1"/>
            <a:r>
              <a:rPr lang="de-AT" altLang="de-DE" sz="700"/>
              <a:t>z.B. 100 Stück pro Mitarbeiter,...</a:t>
            </a:r>
          </a:p>
          <a:p>
            <a:pPr eaLnBrk="1" hangingPunct="1"/>
            <a:r>
              <a:rPr lang="de-AT" altLang="de-DE" sz="700" b="1"/>
              <a:t>Wettbewerbsfähigkeit</a:t>
            </a:r>
            <a:endParaRPr lang="de-AT" altLang="de-DE" sz="700"/>
          </a:p>
          <a:p>
            <a:pPr eaLnBrk="1" hangingPunct="1"/>
            <a:r>
              <a:rPr lang="de-AT" altLang="de-DE" sz="700"/>
              <a:t>Lohnstückkosten gegenüber der Konkurrenz</a:t>
            </a:r>
          </a:p>
        </p:txBody>
      </p:sp>
      <p:sp>
        <p:nvSpPr>
          <p:cNvPr id="13337" name="Textfeld 32">
            <a:extLst>
              <a:ext uri="{FF2B5EF4-FFF2-40B4-BE49-F238E27FC236}">
                <a16:creationId xmlns:a16="http://schemas.microsoft.com/office/drawing/2014/main" id="{AD0087C6-3EC8-E547-F2CD-EA404A9A5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068638"/>
            <a:ext cx="3995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 b="1"/>
              <a:t>Nachhaltigkeit (Planet für zukünftige Generationen erhalten) durch Interessensausgleich:</a:t>
            </a:r>
          </a:p>
          <a:p>
            <a:pPr eaLnBrk="1" hangingPunct="1"/>
            <a:r>
              <a:rPr lang="de-AT" altLang="de-DE" sz="800" b="1"/>
              <a:t>S 46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5AFA2715-B59B-0D3A-8DBF-7537F6EA1C84}"/>
              </a:ext>
            </a:extLst>
          </p:cNvPr>
          <p:cNvCxnSpPr>
            <a:cxnSpLocks noChangeShapeType="1"/>
            <a:stCxn id="13330" idx="3"/>
          </p:cNvCxnSpPr>
          <p:nvPr/>
        </p:nvCxnSpPr>
        <p:spPr bwMode="auto">
          <a:xfrm flipH="1">
            <a:off x="4067175" y="503238"/>
            <a:ext cx="865188" cy="4048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367C70D-02C4-E168-3163-B7A235F4367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48038" y="1268413"/>
            <a:ext cx="1584325" cy="2159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feld 87">
            <a:extLst>
              <a:ext uri="{FF2B5EF4-FFF2-40B4-BE49-F238E27FC236}">
                <a16:creationId xmlns:a16="http://schemas.microsoft.com/office/drawing/2014/main" id="{1D428934-73AA-EEC4-3906-44CF6C26A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300663"/>
            <a:ext cx="1871663" cy="12779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700" b="1"/>
              <a:t>Ökologische Dimension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 b="1"/>
              <a:t>Naturschonung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 b="1"/>
              <a:t>Rohstoffschonung</a:t>
            </a:r>
          </a:p>
          <a:p>
            <a:pPr eaLnBrk="1" hangingPunct="1"/>
            <a:r>
              <a:rPr lang="de-AT" altLang="de-DE" sz="700"/>
              <a:t>beim Input z.B. auf lokale Rohstoffe setzen</a:t>
            </a:r>
          </a:p>
          <a:p>
            <a:pPr eaLnBrk="1" hangingPunct="1"/>
            <a:r>
              <a:rPr lang="de-AT" altLang="de-DE" sz="700" b="1"/>
              <a:t>Emissionsminderung</a:t>
            </a:r>
          </a:p>
          <a:p>
            <a:pPr eaLnBrk="1" hangingPunct="1"/>
            <a:r>
              <a:rPr lang="de-AT" altLang="de-DE" sz="700"/>
              <a:t>z.B. Vermeidung von Schadstoffausstoß, Filter</a:t>
            </a:r>
          </a:p>
          <a:p>
            <a:pPr eaLnBrk="1" hangingPunct="1"/>
            <a:r>
              <a:rPr lang="de-AT" altLang="de-DE" sz="700" b="1"/>
              <a:t>Wahrung der Lebensgrundlagen &amp; Lebensqualität</a:t>
            </a:r>
          </a:p>
          <a:p>
            <a:pPr eaLnBrk="1" hangingPunct="1"/>
            <a:endParaRPr lang="de-AT" altLang="de-DE" sz="700"/>
          </a:p>
        </p:txBody>
      </p:sp>
      <p:sp>
        <p:nvSpPr>
          <p:cNvPr id="33" name="Textfeld 87">
            <a:extLst>
              <a:ext uri="{FF2B5EF4-FFF2-40B4-BE49-F238E27FC236}">
                <a16:creationId xmlns:a16="http://schemas.microsoft.com/office/drawing/2014/main" id="{EDE22833-5088-551F-5B75-6875EC695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5300663"/>
            <a:ext cx="1655762" cy="1169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AT" sz="700" b="1" dirty="0"/>
              <a:t>Soziale Dimension</a:t>
            </a:r>
          </a:p>
          <a:p>
            <a:pPr eaLnBrk="1" hangingPunct="1">
              <a:defRPr/>
            </a:pPr>
            <a:endParaRPr lang="de-AT" sz="700" dirty="0"/>
          </a:p>
          <a:p>
            <a:pPr eaLnBrk="1" hangingPunct="1">
              <a:defRPr/>
            </a:pPr>
            <a:r>
              <a:rPr lang="de-AT" sz="700" b="1" dirty="0"/>
              <a:t>Faire Arbeitsbedingungen</a:t>
            </a:r>
          </a:p>
          <a:p>
            <a:pPr eaLnBrk="1" hangingPunct="1">
              <a:defRPr/>
            </a:pPr>
            <a:r>
              <a:rPr lang="de-AT" sz="700" dirty="0"/>
              <a:t>Keine Ausbeutung</a:t>
            </a:r>
          </a:p>
          <a:p>
            <a:pPr eaLnBrk="1" hangingPunct="1">
              <a:defRPr/>
            </a:pPr>
            <a:r>
              <a:rPr lang="de-AT" sz="700" b="1" dirty="0"/>
              <a:t>Mitbestimmung</a:t>
            </a:r>
          </a:p>
          <a:p>
            <a:pPr eaLnBrk="1" hangingPunct="1">
              <a:defRPr/>
            </a:pPr>
            <a:endParaRPr lang="de-AT" sz="700" b="1" dirty="0"/>
          </a:p>
          <a:p>
            <a:pPr eaLnBrk="1" hangingPunct="1">
              <a:defRPr/>
            </a:pPr>
            <a:r>
              <a:rPr lang="de-AT" sz="700" b="1" dirty="0"/>
              <a:t>Arbeitsplatzsicherheit</a:t>
            </a:r>
          </a:p>
          <a:p>
            <a:pPr eaLnBrk="1" hangingPunct="1">
              <a:defRPr/>
            </a:pPr>
            <a:endParaRPr lang="de-AT" sz="700" b="1" dirty="0"/>
          </a:p>
          <a:p>
            <a:pPr eaLnBrk="1" hangingPunct="1">
              <a:defRPr/>
            </a:pPr>
            <a:r>
              <a:rPr lang="de-AT" sz="700" b="1" dirty="0"/>
              <a:t>Gesellschaftliche Verantwortung</a:t>
            </a:r>
          </a:p>
          <a:p>
            <a:pPr eaLnBrk="1" hangingPunct="1">
              <a:defRPr/>
            </a:pPr>
            <a:endParaRPr lang="de-AT" sz="700" dirty="0"/>
          </a:p>
        </p:txBody>
      </p:sp>
      <p:sp>
        <p:nvSpPr>
          <p:cNvPr id="36" name="Textfeld 87">
            <a:extLst>
              <a:ext uri="{FF2B5EF4-FFF2-40B4-BE49-F238E27FC236}">
                <a16:creationId xmlns:a16="http://schemas.microsoft.com/office/drawing/2014/main" id="{BEDC96F4-7695-AD63-0CA6-5F7E3F2D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3284538"/>
            <a:ext cx="3889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/>
              <a:t>3 Dimensionen der Nachhaltigkeit</a:t>
            </a:r>
          </a:p>
          <a:p>
            <a:pPr eaLnBrk="1" hangingPunct="1">
              <a:buFontTx/>
              <a:buAutoNum type="arabicParenR"/>
            </a:pPr>
            <a:r>
              <a:rPr lang="de-AT" altLang="de-DE" sz="800"/>
              <a:t>Ökonomie (Wirtschaft)</a:t>
            </a:r>
          </a:p>
          <a:p>
            <a:pPr eaLnBrk="1" hangingPunct="1">
              <a:buFontTx/>
              <a:buAutoNum type="arabicParenR"/>
            </a:pPr>
            <a:r>
              <a:rPr lang="de-AT" altLang="de-DE" sz="800"/>
              <a:t>Ökologie (Umwelt)</a:t>
            </a:r>
          </a:p>
          <a:p>
            <a:pPr eaLnBrk="1" hangingPunct="1">
              <a:buFontTx/>
              <a:buAutoNum type="arabicParenR"/>
            </a:pPr>
            <a:r>
              <a:rPr lang="de-AT" altLang="de-DE" sz="800"/>
              <a:t>Sozial (Gesellschaft)</a:t>
            </a:r>
          </a:p>
        </p:txBody>
      </p:sp>
      <p:sp>
        <p:nvSpPr>
          <p:cNvPr id="37" name="Textfeld 87">
            <a:extLst>
              <a:ext uri="{FF2B5EF4-FFF2-40B4-BE49-F238E27FC236}">
                <a16:creationId xmlns:a16="http://schemas.microsoft.com/office/drawing/2014/main" id="{DCFF080F-4F6A-192E-B166-6D1C5479C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2349500"/>
            <a:ext cx="388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AT" sz="800" b="1" dirty="0"/>
              <a:t>Unternehmen / Begriffe S 30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de-AT" sz="800" dirty="0"/>
              <a:t>Firma: Name 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de-AT" sz="800" dirty="0"/>
              <a:t>Betrieb: Produktionseinheit d.h. ein Unternehmen kann mehrere Betriebe haben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de-AT" sz="800" dirty="0"/>
              <a:t>Unternehmen: umfasst alles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 animBg="1"/>
      <p:bldP spid="41" grpId="0" animBg="1"/>
      <p:bldP spid="39" grpId="0" animBg="1"/>
      <p:bldP spid="47" grpId="0" animBg="1"/>
      <p:bldP spid="48" grpId="0" animBg="1"/>
      <p:bldP spid="24" grpId="0"/>
      <p:bldP spid="25" grpId="0"/>
      <p:bldP spid="26" grpId="0" animBg="1"/>
      <p:bldP spid="32" grpId="0" animBg="1"/>
      <p:bldP spid="33" grpId="0" animBg="1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52FF99F-14C6-E1B8-608E-93783B85171D}"/>
              </a:ext>
            </a:extLst>
          </p:cNvPr>
          <p:cNvSpPr txBox="1"/>
          <p:nvPr/>
        </p:nvSpPr>
        <p:spPr>
          <a:xfrm>
            <a:off x="0" y="0"/>
            <a:ext cx="3317875" cy="338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600" dirty="0">
                <a:latin typeface="+mj-lt"/>
                <a:ea typeface="ＭＳ Ｐゴシック" charset="0"/>
                <a:cs typeface="Chalkduster"/>
              </a:rPr>
              <a:t>Management Grundlagen</a:t>
            </a:r>
          </a:p>
        </p:txBody>
      </p:sp>
      <p:sp>
        <p:nvSpPr>
          <p:cNvPr id="22530" name="Textfeld 2">
            <a:extLst>
              <a:ext uri="{FF2B5EF4-FFF2-40B4-BE49-F238E27FC236}">
                <a16:creationId xmlns:a16="http://schemas.microsoft.com/office/drawing/2014/main" id="{39B863E7-5198-1627-ACD0-3C8C4F2F9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0"/>
            <a:ext cx="5826125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/>
              <a:t>Ziel/Kompetenzen: 	&gt;Management Grundlagen beschreiben können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/>
              <a:t>		&gt;Managementfunktionen erklären können</a:t>
            </a:r>
            <a:endParaRPr lang="de-AT" altLang="de-DE" sz="80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70B5C349-5AF2-6EF2-1368-13241416B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3479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A3352191-53CE-4AF8-51AA-EF1DC56C9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3550"/>
            <a:ext cx="34798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77AB766A-528B-2100-BEA0-FEE250393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9350"/>
            <a:ext cx="3479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BCE95217-4298-5B15-6F1A-0F5E14C950AE}"/>
              </a:ext>
            </a:extLst>
          </p:cNvPr>
          <p:cNvGraphicFramePr>
            <a:graphicFrameLocks noGrp="1"/>
          </p:cNvGraphicFramePr>
          <p:nvPr/>
        </p:nvGraphicFramePr>
        <p:xfrm>
          <a:off x="0" y="406400"/>
          <a:ext cx="9144000" cy="674690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93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Management Orientierung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Shareholder Value Management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Rappaport: Interessen des Shareholders sollen im Vordergrund stehen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Focus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Focus auf Gewinn und Unternehmenswert (z.B. Aktienkurse), Kunde und Mitarbeiter untergeordnete Bedeutung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Umsetzung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Bonus bei Zielerreichung z.B. Erhöhung des Gewinn pro Aktie (Earning per Share)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Kritik: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Ansprüche anderer Stakeholder werden vernachlässigt, ethische Kritik, Qualität u Kundenzufriedenheit leiden &gt; Kritik führe zu Entwicklung von Normativen Ansatz z.B. St Galler Modell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Tabelle 34">
            <a:extLst>
              <a:ext uri="{FF2B5EF4-FFF2-40B4-BE49-F238E27FC236}">
                <a16:creationId xmlns:a16="http://schemas.microsoft.com/office/drawing/2014/main" id="{CC329492-EF80-BD86-1893-A700B3A77989}"/>
              </a:ext>
            </a:extLst>
          </p:cNvPr>
          <p:cNvGraphicFramePr>
            <a:graphicFrameLocks noGrp="1"/>
          </p:cNvGraphicFramePr>
          <p:nvPr/>
        </p:nvGraphicFramePr>
        <p:xfrm>
          <a:off x="3771900" y="3614738"/>
          <a:ext cx="5159375" cy="3203575"/>
        </p:xfrm>
        <a:graphic>
          <a:graphicData uri="http://schemas.openxmlformats.org/drawingml/2006/table">
            <a:tbl>
              <a:tblPr/>
              <a:tblGrid>
                <a:gridCol w="1068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4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Planen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8E2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Entscheiden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Steuern &amp; Organisieren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6DC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Kontrollieren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Formulierung von Zielen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nach SMART Kriterien (specific, measurable, attractive, realistic, time);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Treffen von Entscheidungen im Hinblick auf Ziele, beste Handlungsalternativen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Entscheidungsprozess: 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Problemdefinition &gt; Kriterien festlegen &gt; Handlungsalternativen finden &gt; Bewertung der Alternativen &gt; Entscheiden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Organisieren: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&gt; Aufbauorganisation: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regelt die Verteilung von Aufgaben an Mitarbeiter und Abteilungen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&gt; Ablauforganisation: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regelt den Ablauf der Aufgaben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Beurteilung 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der umgesetzten Maßnahmen, Korrektivmaßnahmen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Tools des strategischen Managements (s. Tools)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&gt; Analyse der Umwelt (z.B. Pest Analyse), Analyse der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Branche (5 Forces) (extern)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&gt; Analyse der Stärken und Schwächen (intern)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&gt; SWOT (extern &amp; intern)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&gt; Entwicklung der Strategien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 Wachstum (Porter)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Integrierte Modelle u. Systeme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„Balanced Scorecard“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St. Galler Mgmt. Modell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Entscheidungen: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Intuitiv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oder Rational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auf Bais von Tools: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Tools des operativen Managements (s. Tools)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Scoring Methode (Punktebewertung)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Ishikawa Diagramm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Investitionsrechenverfahren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(Rentabilitätsmethode, Amortisationsverfahren)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Organisationstools: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Aufbauorganisation (Wer) : Abteilungen, Wer ist zuständig,    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Aufgaben, Stellen, Abteilungen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Organisationen: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Funktionale Organisation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Divisional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Mehrlinien-, Matrixorganisation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Ablauforganisation (Wie): Beschreibung von Prozessen (Flow charts)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Kontrolltools: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&gt; Abweichungsanalyse,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&gt; Soll-Ist Vergleich und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und anschließend: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entsprechende Kommunikation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1923A0D3-D5A1-E4C6-94F5-CF33C2946240}"/>
              </a:ext>
            </a:extLst>
          </p:cNvPr>
          <p:cNvGraphicFramePr>
            <a:graphicFrameLocks noGrp="1"/>
          </p:cNvGraphicFramePr>
          <p:nvPr/>
        </p:nvGraphicFramePr>
        <p:xfrm>
          <a:off x="3800475" y="1543050"/>
          <a:ext cx="5130800" cy="1595438"/>
        </p:xfrm>
        <a:graphic>
          <a:graphicData uri="http://schemas.openxmlformats.org/drawingml/2006/table">
            <a:tbl>
              <a:tblPr/>
              <a:tblGrid>
                <a:gridCol w="10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8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70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Vision</a:t>
                      </a: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Mission </a:t>
                      </a: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Unternehmensphilosophie</a:t>
                      </a: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Unternehmensziele</a:t>
                      </a: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Wohin Will das Unternehmen? (Vorstellungsbild der angestrebten Zukunft)</a:t>
                      </a: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Warum existiert das Unternehmen? Was ist der Auftrag?</a:t>
                      </a: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Welche Werte sind dem Unternehmen wichtig? (...sind Grundlagen des alltäglichen Handelns)</a:t>
                      </a: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Sie beschreiben einen in der Zukunft angestrebten Zustand oder daraus abgeleitete Ziele (SMART </a:t>
                      </a:r>
                      <a:r>
                        <a:rPr kumimoji="0" lang="mr-IN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–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Kriterien)</a:t>
                      </a: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3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 Mc Donalds .. To be the worlds best quick-service restaurang"</a:t>
                      </a: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 Tui: "Wir wollen möglichst viele Menschen Urlaub ermöglichen, wie an neue Ziele, und sie zum lächeln bringen"</a:t>
                      </a: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z.B.Weltweitwandern: wertschätzende Begegnung von Menschen ... versus Lidl: Überwachungsskandal Bespitzelung von Mitarbeitern</a:t>
                      </a: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strategisch: langfristiges Ziel (smart): Aufbau einer europaweiten Hotelgäste für junge Gäste in 5 Jahren                operativ: Nächtigung von deutschen Gästen um 3% im nächsten Jahr steigern</a:t>
                      </a:r>
                    </a:p>
                  </a:txBody>
                  <a:tcPr marL="12700" marR="12700" marT="1270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id="{7649A57C-4116-F0AA-306F-135DFF3FE087}"/>
              </a:ext>
            </a:extLst>
          </p:cNvPr>
          <p:cNvGraphicFramePr>
            <a:graphicFrameLocks noGrp="1"/>
          </p:cNvGraphicFramePr>
          <p:nvPr/>
        </p:nvGraphicFramePr>
        <p:xfrm>
          <a:off x="3800475" y="1274763"/>
          <a:ext cx="5130800" cy="227012"/>
        </p:xfrm>
        <a:graphic>
          <a:graphicData uri="http://schemas.openxmlformats.org/drawingml/2006/table">
            <a:tbl>
              <a:tblPr/>
              <a:tblGrid>
                <a:gridCol w="10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Unternehmensleitbild</a:t>
                      </a:r>
                    </a:p>
                  </a:txBody>
                  <a:tcPr marL="12700" marR="12700" marT="127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schriftliche Dokumentation von Vision, Mission, Werten und Normen und Unternehmenszielen eines Unternehmens ... Zur Orientierung aller am Unternehmen beteiligten, .... Unterstützt bessere Identifikation</a:t>
                      </a:r>
                    </a:p>
                  </a:txBody>
                  <a:tcPr marL="12700" marR="12700" marT="127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elle 37">
            <a:extLst>
              <a:ext uri="{FF2B5EF4-FFF2-40B4-BE49-F238E27FC236}">
                <a16:creationId xmlns:a16="http://schemas.microsoft.com/office/drawing/2014/main" id="{6F4AE961-6EAF-CA92-2003-29E79A3CDF43}"/>
              </a:ext>
            </a:extLst>
          </p:cNvPr>
          <p:cNvGraphicFramePr>
            <a:graphicFrameLocks noGrp="1"/>
          </p:cNvGraphicFramePr>
          <p:nvPr/>
        </p:nvGraphicFramePr>
        <p:xfrm>
          <a:off x="3800475" y="3135313"/>
          <a:ext cx="5130800" cy="439737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Managementfunktionen</a:t>
                      </a:r>
                    </a:p>
                  </a:txBody>
                  <a:tcPr marL="12700" marR="12700" marT="12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Die im normativen Management definierten Leitsätze sollen durch das strategische (langfristige) und operative (kurzfristige) Management umgesetzt werden: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Strategisches Management: „die richtigen Dinge tun“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Operatives Management „die Dinge richtig tun“</a:t>
                      </a:r>
                    </a:p>
                  </a:txBody>
                  <a:tcPr marL="12700" marR="12700" marT="12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CB92E0-DC32-FEF8-4AC4-1E4573D536BD}"/>
              </a:ext>
            </a:extLst>
          </p:cNvPr>
          <p:cNvSpPr txBox="1"/>
          <p:nvPr/>
        </p:nvSpPr>
        <p:spPr>
          <a:xfrm>
            <a:off x="0" y="0"/>
            <a:ext cx="3835400" cy="338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600" dirty="0">
                <a:latin typeface="+mj-lt"/>
                <a:ea typeface="ＭＳ Ｐゴシック" charset="0"/>
                <a:cs typeface="Chalkduster"/>
              </a:rPr>
              <a:t>Planen &amp; Entscheiden: Management Tools</a:t>
            </a:r>
          </a:p>
        </p:txBody>
      </p:sp>
      <p:sp>
        <p:nvSpPr>
          <p:cNvPr id="23554" name="Textfeld 2">
            <a:extLst>
              <a:ext uri="{FF2B5EF4-FFF2-40B4-BE49-F238E27FC236}">
                <a16:creationId xmlns:a16="http://schemas.microsoft.com/office/drawing/2014/main" id="{DF56D1A8-710C-2A85-1753-0674D3F15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0"/>
            <a:ext cx="530860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/>
              <a:t>Ziel/Kompetenzen: 	Tools des strategischen und operativen Managements erklären können</a:t>
            </a:r>
            <a:endParaRPr lang="de-AT" altLang="de-DE" sz="800"/>
          </a:p>
        </p:txBody>
      </p:sp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id="{DE75126E-C72C-798A-00C2-8C420617BE7A}"/>
              </a:ext>
            </a:extLst>
          </p:cNvPr>
          <p:cNvGraphicFramePr>
            <a:graphicFrameLocks noGrp="1"/>
          </p:cNvGraphicFramePr>
          <p:nvPr/>
        </p:nvGraphicFramePr>
        <p:xfrm>
          <a:off x="6534150" y="587375"/>
          <a:ext cx="2589213" cy="333375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SWOT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Analyse</a:t>
                      </a:r>
                    </a:p>
                  </a:txBody>
                  <a:tcPr marL="12701" marR="12701" marT="1269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Aus den externen u. Internen Analysen kann SWOT Analyse (Zusammenfassung) erstellt und strategische Stoßrichtungen abgeleitet werden (siehe unten).</a:t>
                      </a:r>
                    </a:p>
                  </a:txBody>
                  <a:tcPr marL="12701" marR="12701" marT="1269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" name="Bild 39">
            <a:extLst>
              <a:ext uri="{FF2B5EF4-FFF2-40B4-BE49-F238E27FC236}">
                <a16:creationId xmlns:a16="http://schemas.microsoft.com/office/drawing/2014/main" id="{A04734AB-DA60-A911-D3DE-C324BD661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900113"/>
            <a:ext cx="2590800" cy="168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Bild 40">
            <a:extLst>
              <a:ext uri="{FF2B5EF4-FFF2-40B4-BE49-F238E27FC236}">
                <a16:creationId xmlns:a16="http://schemas.microsoft.com/office/drawing/2014/main" id="{DC35192D-730F-1432-EB5F-B2E1024C9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866775"/>
            <a:ext cx="210185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Bild 41">
            <a:extLst>
              <a:ext uri="{FF2B5EF4-FFF2-40B4-BE49-F238E27FC236}">
                <a16:creationId xmlns:a16="http://schemas.microsoft.com/office/drawing/2014/main" id="{198F64F3-C555-A4D7-A4F0-17B69B84D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3225"/>
            <a:ext cx="3349625" cy="137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Bild 45">
            <a:extLst>
              <a:ext uri="{FF2B5EF4-FFF2-40B4-BE49-F238E27FC236}">
                <a16:creationId xmlns:a16="http://schemas.microsoft.com/office/drawing/2014/main" id="{5D698C25-9003-2541-FB1D-EE0E2DD08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5483225"/>
            <a:ext cx="2741613" cy="137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Bild 48">
            <a:extLst>
              <a:ext uri="{FF2B5EF4-FFF2-40B4-BE49-F238E27FC236}">
                <a16:creationId xmlns:a16="http://schemas.microsoft.com/office/drawing/2014/main" id="{951EFC12-CF08-9A45-E6C1-9EC19AAA6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692400"/>
            <a:ext cx="3767137" cy="227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" name="Tabelle 49">
            <a:extLst>
              <a:ext uri="{FF2B5EF4-FFF2-40B4-BE49-F238E27FC236}">
                <a16:creationId xmlns:a16="http://schemas.microsoft.com/office/drawing/2014/main" id="{EBD05B90-D5F7-488D-0839-9C7585233989}"/>
              </a:ext>
            </a:extLst>
          </p:cNvPr>
          <p:cNvGraphicFramePr>
            <a:graphicFrameLocks noGrp="1"/>
          </p:cNvGraphicFramePr>
          <p:nvPr/>
        </p:nvGraphicFramePr>
        <p:xfrm>
          <a:off x="-20638" y="615950"/>
          <a:ext cx="4006851" cy="241300"/>
        </p:xfrm>
        <a:graphic>
          <a:graphicData uri="http://schemas.openxmlformats.org/drawingml/2006/table">
            <a:tbl>
              <a:tblPr/>
              <a:tblGrid>
                <a:gridCol w="800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Externe</a:t>
                      </a:r>
                      <a:r>
                        <a:rPr lang="de-D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Analysen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Makroumfeld: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P,E,S,T + N Analyse (Politics, Economy, </a:t>
                      </a:r>
                      <a:r>
                        <a:rPr lang="de-DE" sz="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Technology +Nature)</a:t>
                      </a:r>
                    </a:p>
                    <a:p>
                      <a:pPr algn="l" fontAlgn="ctr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Mikroumfeld: </a:t>
                      </a:r>
                      <a:r>
                        <a:rPr lang="de-DE" sz="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Stakeholder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Kunden, Lieferanten, Konkurrenz, Mitarbeiter, Staat...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" name="Bild 50">
            <a:extLst>
              <a:ext uri="{FF2B5EF4-FFF2-40B4-BE49-F238E27FC236}">
                <a16:creationId xmlns:a16="http://schemas.microsoft.com/office/drawing/2014/main" id="{7910D22F-41B6-7C5D-DC15-8710101715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873250"/>
            <a:ext cx="1182688" cy="56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Bild 51">
            <a:extLst>
              <a:ext uri="{FF2B5EF4-FFF2-40B4-BE49-F238E27FC236}">
                <a16:creationId xmlns:a16="http://schemas.microsoft.com/office/drawing/2014/main" id="{D74AD21B-7B75-9F6E-7B1F-575ABD8ECC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903288"/>
            <a:ext cx="2286000" cy="141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elle 52">
            <a:extLst>
              <a:ext uri="{FF2B5EF4-FFF2-40B4-BE49-F238E27FC236}">
                <a16:creationId xmlns:a16="http://schemas.microsoft.com/office/drawing/2014/main" id="{63BB2CFB-316D-D240-46B6-6E2A381B0038}"/>
              </a:ext>
            </a:extLst>
          </p:cNvPr>
          <p:cNvGraphicFramePr>
            <a:graphicFrameLocks noGrp="1"/>
          </p:cNvGraphicFramePr>
          <p:nvPr/>
        </p:nvGraphicFramePr>
        <p:xfrm>
          <a:off x="4102100" y="601663"/>
          <a:ext cx="2286000" cy="227012"/>
        </p:xfrm>
        <a:graphic>
          <a:graphicData uri="http://schemas.openxmlformats.org/drawingml/2006/table">
            <a:tbl>
              <a:tblPr/>
              <a:tblGrid>
                <a:gridCol w="101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Interne Analysen</a:t>
                      </a:r>
                    </a:p>
                  </a:txBody>
                  <a:tcPr marL="12700" marR="12700" marT="127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Stärken Schwächen Profil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Wo ist das Unternehmen stark...</a:t>
                      </a:r>
                    </a:p>
                  </a:txBody>
                  <a:tcPr marL="12700" marR="12700" marT="127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" name="Tabelle 53">
            <a:extLst>
              <a:ext uri="{FF2B5EF4-FFF2-40B4-BE49-F238E27FC236}">
                <a16:creationId xmlns:a16="http://schemas.microsoft.com/office/drawing/2014/main" id="{0A99144D-710A-ECF6-6BB2-6B8AB6965447}"/>
              </a:ext>
            </a:extLst>
          </p:cNvPr>
          <p:cNvGraphicFramePr>
            <a:graphicFrameLocks noGrp="1"/>
          </p:cNvGraphicFramePr>
          <p:nvPr/>
        </p:nvGraphicFramePr>
        <p:xfrm>
          <a:off x="0" y="5208588"/>
          <a:ext cx="6176963" cy="241300"/>
        </p:xfrm>
        <a:graphic>
          <a:graphicData uri="http://schemas.openxmlformats.org/drawingml/2006/table">
            <a:tbl>
              <a:tblPr/>
              <a:tblGrid>
                <a:gridCol w="1234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Scoring</a:t>
                      </a:r>
                      <a:r>
                        <a:rPr lang="de-D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Modell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Nutzwertanalyse, </a:t>
                      </a:r>
                      <a:r>
                        <a:rPr lang="de-DE" sz="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Punktebewertungverfahren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Textfeld 54">
            <a:extLst>
              <a:ext uri="{FF2B5EF4-FFF2-40B4-BE49-F238E27FC236}">
                <a16:creationId xmlns:a16="http://schemas.microsoft.com/office/drawing/2014/main" id="{478AAD69-A2BA-E3F0-5F82-BD9B9323F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2219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/>
              <a:t>Tools des strategischen Managements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6B214360-6F33-2736-F249-06FE08AE0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4962525"/>
            <a:ext cx="2087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/>
              <a:t>Tools des operativen Managements</a:t>
            </a:r>
          </a:p>
        </p:txBody>
      </p:sp>
      <p:pic>
        <p:nvPicPr>
          <p:cNvPr id="57" name="Bild 56">
            <a:extLst>
              <a:ext uri="{FF2B5EF4-FFF2-40B4-BE49-F238E27FC236}">
                <a16:creationId xmlns:a16="http://schemas.microsoft.com/office/drawing/2014/main" id="{2800AB06-76A0-2867-ECB7-8C9648F3C9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5489575"/>
            <a:ext cx="25892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" name="Tabelle 57">
            <a:extLst>
              <a:ext uri="{FF2B5EF4-FFF2-40B4-BE49-F238E27FC236}">
                <a16:creationId xmlns:a16="http://schemas.microsoft.com/office/drawing/2014/main" id="{3BF1558E-8DB7-650A-70E8-AA8C04D4F873}"/>
              </a:ext>
            </a:extLst>
          </p:cNvPr>
          <p:cNvGraphicFramePr>
            <a:graphicFrameLocks noGrp="1"/>
          </p:cNvGraphicFramePr>
          <p:nvPr/>
        </p:nvGraphicFramePr>
        <p:xfrm>
          <a:off x="6296025" y="5208588"/>
          <a:ext cx="2863850" cy="257175"/>
        </p:xfrm>
        <a:graphic>
          <a:graphicData uri="http://schemas.openxmlformats.org/drawingml/2006/table">
            <a:tbl>
              <a:tblPr/>
              <a:tblGrid>
                <a:gridCol w="973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Ishikawa Diagramm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(Fischgrät-Modell)</a:t>
                      </a:r>
                    </a:p>
                  </a:txBody>
                  <a:tcPr marL="12699" marR="12699" marT="1274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)Ursache von Problemen erkennen und Problem lösen</a:t>
                      </a:r>
                    </a:p>
                  </a:txBody>
                  <a:tcPr marL="12699" marR="12699" marT="1274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Bild 5">
            <a:extLst>
              <a:ext uri="{FF2B5EF4-FFF2-40B4-BE49-F238E27FC236}">
                <a16:creationId xmlns:a16="http://schemas.microsoft.com/office/drawing/2014/main" id="{D8FE8036-7523-0151-1EAE-08EE7C5467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173413"/>
            <a:ext cx="4148138" cy="1795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1EDC4581-DD09-E553-3C1E-97AFB011C775}"/>
              </a:ext>
            </a:extLst>
          </p:cNvPr>
          <p:cNvGraphicFramePr>
            <a:graphicFrameLocks noGrp="1"/>
          </p:cNvGraphicFramePr>
          <p:nvPr/>
        </p:nvGraphicFramePr>
        <p:xfrm>
          <a:off x="4313238" y="2692400"/>
          <a:ext cx="4432300" cy="439738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weitere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Strategie Tools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lt. Michael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Porter</a:t>
                      </a:r>
                    </a:p>
                  </a:txBody>
                  <a:tcPr marL="12699" marR="12699" marT="127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</a:t>
                      </a: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Wachstumsstrategien: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Matrix zwischen bestehenden Kunden und neuen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                                         und zwischen bestehenden Produkten und neuen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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Wettbewerbsstrategien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(strat. Position): Differenzierung, Kostenführerschaft, Fokus</a:t>
                      </a:r>
                    </a:p>
                  </a:txBody>
                  <a:tcPr marL="12699" marR="12699" marT="127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86098A29-3AAA-0C8F-624A-41FEB1D0BC0F}"/>
              </a:ext>
            </a:extLst>
          </p:cNvPr>
          <p:cNvGraphicFramePr>
            <a:graphicFrameLocks noGrp="1"/>
          </p:cNvGraphicFramePr>
          <p:nvPr/>
        </p:nvGraphicFramePr>
        <p:xfrm>
          <a:off x="-20638" y="866775"/>
          <a:ext cx="1203326" cy="1003300"/>
        </p:xfrm>
        <a:graphic>
          <a:graphicData uri="http://schemas.openxmlformats.org/drawingml/2006/table">
            <a:tbl>
              <a:tblPr/>
              <a:tblGrid>
                <a:gridCol w="1203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3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Makroumfeld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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hat Einfluss auf das Unternehmen, aber das Unternehmen selber kann das Makroumfeld kaum beeinflussen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 Politik, Geschmack der Kunden, technologische Entwicklung</a:t>
                      </a:r>
                    </a:p>
                  </a:txBody>
                  <a:tcPr marL="12711" marR="12711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FBC297F3-DEA7-B8F3-1DEA-BF3440793265}"/>
              </a:ext>
            </a:extLst>
          </p:cNvPr>
          <p:cNvGraphicFramePr>
            <a:graphicFrameLocks noGrp="1"/>
          </p:cNvGraphicFramePr>
          <p:nvPr/>
        </p:nvGraphicFramePr>
        <p:xfrm>
          <a:off x="1182688" y="866775"/>
          <a:ext cx="701675" cy="1795777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5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Mikroumfeld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 5 Forces (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Michael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Porter)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Branchenanalyse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  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             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</a:t>
                      </a:r>
                      <a:endParaRPr kumimoji="0" lang="de-DE" altLang="de-DE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Interessen von Stakeholdern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Zielkonflikte z.B.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Lieferanten wollen hohe Preise für Rohstoffe, Kunden wollen niedrige Preise</a:t>
                      </a:r>
                    </a:p>
                  </a:txBody>
                  <a:tcPr marL="12673" marR="12673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feld 33">
            <a:extLst>
              <a:ext uri="{FF2B5EF4-FFF2-40B4-BE49-F238E27FC236}">
                <a16:creationId xmlns:a16="http://schemas.microsoft.com/office/drawing/2014/main" id="{4DCF7553-69FA-DD9A-0EB5-6911D7BB5345}"/>
              </a:ext>
            </a:extLst>
          </p:cNvPr>
          <p:cNvSpPr txBox="1"/>
          <p:nvPr/>
        </p:nvSpPr>
        <p:spPr>
          <a:xfrm>
            <a:off x="0" y="0"/>
            <a:ext cx="3746500" cy="523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400" dirty="0">
                <a:latin typeface="+mj-lt"/>
                <a:ea typeface="ＭＳ Ｐゴシック" charset="0"/>
                <a:cs typeface="Chalkduster"/>
              </a:rPr>
              <a:t>Planen &amp; Entscheiden: Management Konzepte und Integrierte Modelle / Systeme</a:t>
            </a:r>
          </a:p>
        </p:txBody>
      </p:sp>
      <p:sp>
        <p:nvSpPr>
          <p:cNvPr id="24578" name="Textfeld 34">
            <a:extLst>
              <a:ext uri="{FF2B5EF4-FFF2-40B4-BE49-F238E27FC236}">
                <a16:creationId xmlns:a16="http://schemas.microsoft.com/office/drawing/2014/main" id="{89805143-A89A-A553-2930-7C997701B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0"/>
            <a:ext cx="53975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/>
              <a:t>Ziel/Kompetenzen: 	&gt; Unterschiedliche Managementkonzepte erkennen können, beschreiben können und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/>
              <a:t>		&gt; Einsatzmöglichkeiten vorschlagen können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/>
              <a:t>		&gt; Integrierte Management Modelle (St. Gallen) und Systeme (Balanced Scorecard erklären können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01130B33-84D7-F49A-BC03-0021BC6DB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248150"/>
            <a:ext cx="32893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8D16B627-09CC-6574-73B3-D1C7F1A04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774700"/>
            <a:ext cx="34956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32835C8F-195A-A00F-7DCA-C7A9300AC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2366963"/>
            <a:ext cx="2657475" cy="176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49761C2-9BAE-F1E1-A9E1-AF491BDAB594}"/>
              </a:ext>
            </a:extLst>
          </p:cNvPr>
          <p:cNvGraphicFramePr>
            <a:graphicFrameLocks noGrp="1"/>
          </p:cNvGraphicFramePr>
          <p:nvPr/>
        </p:nvGraphicFramePr>
        <p:xfrm>
          <a:off x="4868863" y="2749550"/>
          <a:ext cx="1517650" cy="1476375"/>
        </p:xfrm>
        <a:graphic>
          <a:graphicData uri="http://schemas.openxmlformats.org/drawingml/2006/table">
            <a:tbl>
              <a:tblPr/>
              <a:tblGrid>
                <a:gridCol w="151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6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Balanced Scorecard: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(z.B. bei Spar oder bei IBM)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Ab 1990 Studie von Harvard Prof. Kaplan &amp; Norton entwickelt.: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Unterstützung der materiellen Aspekte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(Finanzziele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 Return on Investment ROI, Umsatzwachstum,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durch nicht materielle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Kunden, Prozesse und Lernen/Mitarbeiter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(Kundenzufriedenheit)</a:t>
                      </a:r>
                      <a:endParaRPr kumimoji="0" lang="de-DE" altLang="de-DE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8" marR="12708" marT="127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686D26E7-0783-09F0-3357-449BD2C101AB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4567238"/>
          <a:ext cx="1352550" cy="2208212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82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St. Galler Management Modell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(Unternehmen: z.B. J. Zotter)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Ab 1960er entwickelte die Uni St. Gallen (Ulrich: Begründer der systemorientierten Management Lehre) einen Managementbezugsrahmen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 Ebenen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Normativ, Strategisch, Operativ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 Grundkategorien: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 Umweltsphären,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 Stakeholder,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 deren Interessen (Int.akt.)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 Prozesse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 Ordnungsmodi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 Entwicklungsmodi</a:t>
                      </a:r>
                    </a:p>
                  </a:txBody>
                  <a:tcPr marL="12700" marR="12700" marT="1270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609B5287-D844-C7EA-5F28-2B90CC08DD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12800"/>
          <a:ext cx="4722813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Dokument" r:id="rId6" imgW="11480800" imgH="15036800" progId="Word.Document.12">
                  <p:embed/>
                </p:oleObj>
              </mc:Choice>
              <mc:Fallback>
                <p:oleObj name="Dokument" r:id="rId6" imgW="11480800" imgH="15036800" progId="Word.Document.12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12800"/>
                        <a:ext cx="4722813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 4">
            <a:extLst>
              <a:ext uri="{FF2B5EF4-FFF2-40B4-BE49-F238E27FC236}">
                <a16:creationId xmlns:a16="http://schemas.microsoft.com/office/drawing/2014/main" id="{1A2FBA81-A178-6080-FFA5-1D0F9F8820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316038"/>
            <a:ext cx="24288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DDCDC866-2291-849A-F0BD-39138BB011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808163"/>
            <a:ext cx="5429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9C0DFF2A-C43B-B5CA-1179-7340DAC5C2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6307138"/>
            <a:ext cx="7620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3CD95B4F-22DC-468E-139F-9F68AD604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5370513"/>
            <a:ext cx="5429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D3FD0B32-221F-CDF2-693F-113231B0E1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4502150"/>
            <a:ext cx="495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79667E72-34C6-E537-7314-5F8478C9BB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3800475"/>
            <a:ext cx="292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B83ABBC6-4CCE-6D97-484A-5EC17B2629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2733675"/>
            <a:ext cx="508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A368109C-4531-9771-B379-9CA8822028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3451225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E2F7BED0-32F7-4B3D-DF83-5B0C465863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964238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491A1803-3724-088B-9477-90EB2D5118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2911475"/>
            <a:ext cx="312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E2B487E1-9C88-6C35-6FB8-DB1F70AB97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264275"/>
            <a:ext cx="2984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90BC1E7C-332E-7A31-87E8-426F0A615E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63" y="903288"/>
            <a:ext cx="52705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Bild 19">
            <a:extLst>
              <a:ext uri="{FF2B5EF4-FFF2-40B4-BE49-F238E27FC236}">
                <a16:creationId xmlns:a16="http://schemas.microsoft.com/office/drawing/2014/main" id="{D51ADC0C-CD8A-8BDB-5B65-4ADB4B9B73C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1260475"/>
            <a:ext cx="33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040CD07B-45D6-15E9-8E35-38E61D466A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1582738"/>
            <a:ext cx="512762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9B35EC76-3F1D-FEAB-B3ED-25F89C092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2925"/>
            <a:ext cx="1392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/>
              <a:t>Managementkonzepte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49B53AD-37F9-ED8E-F535-8AC51E5EC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850" y="471488"/>
            <a:ext cx="4375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/>
              <a:t>Integrierte Managementmodelle: Balanced Scorecard, St. Galler Mgmt. Modell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83A39BD-2459-4B5F-B7FB-3B89A8833406}"/>
              </a:ext>
            </a:extLst>
          </p:cNvPr>
          <p:cNvSpPr txBox="1"/>
          <p:nvPr/>
        </p:nvSpPr>
        <p:spPr>
          <a:xfrm>
            <a:off x="0" y="0"/>
            <a:ext cx="4495800" cy="338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600" dirty="0">
                <a:latin typeface="+mj-lt"/>
                <a:ea typeface="ＭＳ Ｐゴシック" charset="0"/>
                <a:cs typeface="Chalkduster"/>
              </a:rPr>
              <a:t>Organisieren &amp; Kontrollieren &amp; Kommunizieren</a:t>
            </a:r>
          </a:p>
        </p:txBody>
      </p:sp>
      <p:sp>
        <p:nvSpPr>
          <p:cNvPr id="25602" name="Textfeld 2">
            <a:extLst>
              <a:ext uri="{FF2B5EF4-FFF2-40B4-BE49-F238E27FC236}">
                <a16:creationId xmlns:a16="http://schemas.microsoft.com/office/drawing/2014/main" id="{2DF60288-7501-8CEC-EADF-81E9C40D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0"/>
            <a:ext cx="46482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/>
              <a:t>Ziel/Kompetenzen: 	Organisationsformen beschreiben können, Aufbau- und Ablauforganisation unterscheiden können, Kontrolltools beschreiben können, Rolle der Kommunikation erklären können</a:t>
            </a:r>
            <a:endParaRPr lang="de-AT" altLang="de-DE" sz="800"/>
          </a:p>
        </p:txBody>
      </p:sp>
      <p:pic>
        <p:nvPicPr>
          <p:cNvPr id="25603" name="Bild 42">
            <a:extLst>
              <a:ext uri="{FF2B5EF4-FFF2-40B4-BE49-F238E27FC236}">
                <a16:creationId xmlns:a16="http://schemas.microsoft.com/office/drawing/2014/main" id="{A6D8B321-92C1-7430-76F1-D0C3012D3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689350"/>
            <a:ext cx="30226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Bild 44">
            <a:extLst>
              <a:ext uri="{FF2B5EF4-FFF2-40B4-BE49-F238E27FC236}">
                <a16:creationId xmlns:a16="http://schemas.microsoft.com/office/drawing/2014/main" id="{5DB189DB-ECA6-0016-7322-CF7AB54E6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1317625"/>
            <a:ext cx="2792412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Bild 46">
            <a:extLst>
              <a:ext uri="{FF2B5EF4-FFF2-40B4-BE49-F238E27FC236}">
                <a16:creationId xmlns:a16="http://schemas.microsoft.com/office/drawing/2014/main" id="{FD49DD69-2E3A-DAA3-D412-B7CA79EE9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181225"/>
            <a:ext cx="31464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Bild 3">
            <a:extLst>
              <a:ext uri="{FF2B5EF4-FFF2-40B4-BE49-F238E27FC236}">
                <a16:creationId xmlns:a16="http://schemas.microsoft.com/office/drawing/2014/main" id="{F9C4D4CF-28EE-870D-58C0-8C38AD882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3346450"/>
            <a:ext cx="295275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Bild 4">
            <a:extLst>
              <a:ext uri="{FF2B5EF4-FFF2-40B4-BE49-F238E27FC236}">
                <a16:creationId xmlns:a16="http://schemas.microsoft.com/office/drawing/2014/main" id="{3B33152E-1215-367E-5B2E-033293B6B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905125"/>
            <a:ext cx="3022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Bild 5">
            <a:extLst>
              <a:ext uri="{FF2B5EF4-FFF2-40B4-BE49-F238E27FC236}">
                <a16:creationId xmlns:a16="http://schemas.microsoft.com/office/drawing/2014/main" id="{11FFCDFC-2B17-A6F5-9C70-7A670F4CA3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1071563"/>
            <a:ext cx="26717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Bild 6">
            <a:extLst>
              <a:ext uri="{FF2B5EF4-FFF2-40B4-BE49-F238E27FC236}">
                <a16:creationId xmlns:a16="http://schemas.microsoft.com/office/drawing/2014/main" id="{E892BD1A-33A5-C249-567C-26C267575D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44638"/>
            <a:ext cx="315277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4BEEEC29-8374-EB1E-F702-C10E746968A5}"/>
              </a:ext>
            </a:extLst>
          </p:cNvPr>
          <p:cNvGraphicFramePr>
            <a:graphicFrameLocks noGrp="1"/>
          </p:cNvGraphicFramePr>
          <p:nvPr/>
        </p:nvGraphicFramePr>
        <p:xfrm>
          <a:off x="38100" y="1317625"/>
          <a:ext cx="3084513" cy="227013"/>
        </p:xfrm>
        <a:graphic>
          <a:graphicData uri="http://schemas.openxmlformats.org/drawingml/2006/table">
            <a:tbl>
              <a:tblPr/>
              <a:tblGrid>
                <a:gridCol w="1373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13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Aufbauorganisation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Organisation, Abteilungen, Stellen, Aufgaben</a:t>
                      </a:r>
                    </a:p>
                    <a:p>
                      <a:pPr algn="l" fontAlgn="ctr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Wer? Was?</a:t>
                      </a:r>
                    </a:p>
                  </a:txBody>
                  <a:tcPr marL="12699" marR="12699" marT="12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6C740433-735A-CF79-850A-270C7E727AC8}"/>
              </a:ext>
            </a:extLst>
          </p:cNvPr>
          <p:cNvGraphicFramePr>
            <a:graphicFrameLocks noGrp="1"/>
          </p:cNvGraphicFramePr>
          <p:nvPr/>
        </p:nvGraphicFramePr>
        <p:xfrm>
          <a:off x="6351588" y="1092200"/>
          <a:ext cx="2727325" cy="225900"/>
        </p:xfrm>
        <a:graphic>
          <a:graphicData uri="http://schemas.openxmlformats.org/drawingml/2006/table">
            <a:tbl>
              <a:tblPr/>
              <a:tblGrid>
                <a:gridCol w="12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Ablauforganisation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Prozessbeschreibungen</a:t>
                      </a:r>
                    </a:p>
                    <a:p>
                      <a:pPr algn="l" fontAlgn="ctr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Wie? Wann? ...</a:t>
                      </a:r>
                    </a:p>
                  </a:txBody>
                  <a:tcPr marL="12700" marR="12700" marT="1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626" name="Bild 7">
            <a:extLst>
              <a:ext uri="{FF2B5EF4-FFF2-40B4-BE49-F238E27FC236}">
                <a16:creationId xmlns:a16="http://schemas.microsoft.com/office/drawing/2014/main" id="{B2BAE608-B9FD-FCC6-CBC1-4B19481C1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541838"/>
            <a:ext cx="30480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Bild 9">
            <a:extLst>
              <a:ext uri="{FF2B5EF4-FFF2-40B4-BE49-F238E27FC236}">
                <a16:creationId xmlns:a16="http://schemas.microsoft.com/office/drawing/2014/main" id="{BB1FD63A-9A21-C0DF-F930-17724FC07E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4500563"/>
            <a:ext cx="30845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D63716A1-8365-33B6-9CD8-9138A39CD7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0863" y="1763713"/>
            <a:ext cx="1209675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A432E852-61EA-AC63-6A8C-8A2F23BEA22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9700" y="1657350"/>
            <a:ext cx="101600" cy="9509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5630" name="Textfeld 24">
            <a:extLst>
              <a:ext uri="{FF2B5EF4-FFF2-40B4-BE49-F238E27FC236}">
                <a16:creationId xmlns:a16="http://schemas.microsoft.com/office/drawing/2014/main" id="{318C93BC-D133-2176-57D1-FAA5764C9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1563"/>
            <a:ext cx="1943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/>
              <a:t>Aufbau- und Ablauforganisation:</a:t>
            </a:r>
          </a:p>
        </p:txBody>
      </p:sp>
      <p:pic>
        <p:nvPicPr>
          <p:cNvPr id="25631" name="Bild 8">
            <a:extLst>
              <a:ext uri="{FF2B5EF4-FFF2-40B4-BE49-F238E27FC236}">
                <a16:creationId xmlns:a16="http://schemas.microsoft.com/office/drawing/2014/main" id="{6153AA43-3B8B-89D7-8BF3-6935E39D05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772150"/>
            <a:ext cx="3084513" cy="108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32" name="Textfeld 21">
            <a:extLst>
              <a:ext uri="{FF2B5EF4-FFF2-40B4-BE49-F238E27FC236}">
                <a16:creationId xmlns:a16="http://schemas.microsoft.com/office/drawing/2014/main" id="{AF234A38-440E-82B1-19E1-0F714FA9D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5480050"/>
            <a:ext cx="38655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/>
              <a:t>Kontrolle &amp; Kommunikation: Abweichungsanalyse &amp; Kommunikation</a:t>
            </a:r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DC33E1BF-C8E5-99EC-27BE-DA62087C069C}"/>
              </a:ext>
            </a:extLst>
          </p:cNvPr>
          <p:cNvGraphicFramePr>
            <a:graphicFrameLocks noGrp="1"/>
          </p:cNvGraphicFramePr>
          <p:nvPr/>
        </p:nvGraphicFramePr>
        <p:xfrm>
          <a:off x="3359150" y="5726113"/>
          <a:ext cx="5719763" cy="760412"/>
        </p:xfrm>
        <a:graphic>
          <a:graphicData uri="http://schemas.openxmlformats.org/drawingml/2006/table">
            <a:tbl>
              <a:tblPr/>
              <a:tblGrid>
                <a:gridCol w="113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4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Abweichungsanalyse</a:t>
                      </a:r>
                    </a:p>
                  </a:txBody>
                  <a:tcPr marL="12702" marR="12702" marT="127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Bestimmung des Ergebnisses der umgesetzten Maßnahme</a:t>
                      </a:r>
                    </a:p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Soll-Ist Vergleich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: Vergleich der Ergebnisse mit dem Ziel bzw. mit dem Plan </a:t>
                      </a:r>
                      <a:endParaRPr kumimoji="0" lang="de-DE" altLang="de-DE" sz="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Analyse der Abweichungen: Warum ist es zu einer Abweichung gekommen                                                                            a) Mängel an den Durchführungsprozessen z.B. unrealistische Ziele, mangelhafte Kommunikation, ...:                           b) Verhalten der Personen: z.B. mangelhafte Motivation, mangelnde Qualifikation, ...</a:t>
                      </a: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Festlegen und Einleitung von Verbesserungsmaßnahmen</a:t>
                      </a:r>
                    </a:p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Managementprozess beginnt von neuem: Planung, Entscheidung, Organisieren, Kontrolle</a:t>
                      </a:r>
                    </a:p>
                  </a:txBody>
                  <a:tcPr marL="12702" marR="12702" marT="127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FFCA6CC8-CC60-1C1F-7D86-4AD715C9ED43}"/>
              </a:ext>
            </a:extLst>
          </p:cNvPr>
          <p:cNvGraphicFramePr>
            <a:graphicFrameLocks noGrp="1"/>
          </p:cNvGraphicFramePr>
          <p:nvPr/>
        </p:nvGraphicFramePr>
        <p:xfrm>
          <a:off x="3359150" y="6524625"/>
          <a:ext cx="5719763" cy="333375"/>
        </p:xfrm>
        <a:graphic>
          <a:graphicData uri="http://schemas.openxmlformats.org/drawingml/2006/table">
            <a:tbl>
              <a:tblPr/>
              <a:tblGrid>
                <a:gridCol w="111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Kommunikation</a:t>
                      </a:r>
                    </a:p>
                  </a:txBody>
                  <a:tcPr marL="12702" marR="12702" marT="127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Kommunikation </a:t>
                      </a: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= sozialer Klebstoff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, der Unternehmen zusammenhält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Durch klare Kommunikation werden </a:t>
                      </a: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Unternehmensziele dem Mitarbeiter 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bewusst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 Individuelle Mitarbeiterziele werden von Unternehmenszielen abgeleitet (Zielkaskade)</a:t>
                      </a:r>
                    </a:p>
                  </a:txBody>
                  <a:tcPr marL="12702" marR="12702" marT="127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649" name="Bild 16">
            <a:extLst>
              <a:ext uri="{FF2B5EF4-FFF2-40B4-BE49-F238E27FC236}">
                <a16:creationId xmlns:a16="http://schemas.microsoft.com/office/drawing/2014/main" id="{4010C56E-8DA6-59A2-890D-5A0BE0C9CA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61950"/>
            <a:ext cx="1247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50" name="Textfeld 25">
            <a:extLst>
              <a:ext uri="{FF2B5EF4-FFF2-40B4-BE49-F238E27FC236}">
                <a16:creationId xmlns:a16="http://schemas.microsoft.com/office/drawing/2014/main" id="{642DD987-D6C5-165B-D3A6-0A07CC63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025"/>
            <a:ext cx="2112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/>
              <a:t>Führungsebenen / Hierarchiestufen:</a:t>
            </a:r>
          </a:p>
        </p:txBody>
      </p:sp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093D3DB9-4FDB-AC95-4ADF-18AD7882A582}"/>
              </a:ext>
            </a:extLst>
          </p:cNvPr>
          <p:cNvGraphicFramePr>
            <a:graphicFrameLocks noGrp="1"/>
          </p:cNvGraphicFramePr>
          <p:nvPr/>
        </p:nvGraphicFramePr>
        <p:xfrm>
          <a:off x="3149600" y="404813"/>
          <a:ext cx="5929313" cy="622300"/>
        </p:xfrm>
        <a:graphic>
          <a:graphicData uri="http://schemas.openxmlformats.org/drawingml/2006/table">
            <a:tbl>
              <a:tblPr/>
              <a:tblGrid>
                <a:gridCol w="181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6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Hierarchiestufen: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Managementaufgaben werden von Personen auf verschieden Hierarchiestufen übernommen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Anzahl der Ebenen abhängig von U-Größe</a:t>
                      </a:r>
                    </a:p>
                  </a:txBody>
                  <a:tcPr marL="12702" marR="12702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Top Management: Unternehmensleitung, Geschäftsführung,                                                                                C-Level Management (CEO Chief Executive Officer, CFO, Chief Financial Officer, ...)</a:t>
                      </a:r>
                    </a:p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Höheres bzw. Mittleres Management: Gruppenleiter, F&amp;B Manager im Hotel</a:t>
                      </a:r>
                    </a:p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Unteres Management: Abteilungsleiter, Teamleiter, ...</a:t>
                      </a:r>
                    </a:p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Ausführungsebene</a:t>
                      </a:r>
                    </a:p>
                  </a:txBody>
                  <a:tcPr marL="12702" marR="12702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943E07B6-A41F-B0A5-D2BE-B24EDD4CE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422650"/>
            <a:ext cx="30638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27B4EBBE-1107-F37D-FD7D-39D364131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5610225"/>
            <a:ext cx="286861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EF388272-BC75-F54A-7749-DFA359C44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3422650"/>
            <a:ext cx="2868612" cy="218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38B81A83-188E-C045-20EC-275F6AE63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3422650"/>
            <a:ext cx="2632075" cy="231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feld 33">
            <a:extLst>
              <a:ext uri="{FF2B5EF4-FFF2-40B4-BE49-F238E27FC236}">
                <a16:creationId xmlns:a16="http://schemas.microsoft.com/office/drawing/2014/main" id="{A65CCCAA-3CD7-94A6-9FC2-DCEB6CC9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317875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/>
              <a:t>Führung </a:t>
            </a:r>
          </a:p>
        </p:txBody>
      </p:sp>
      <p:sp>
        <p:nvSpPr>
          <p:cNvPr id="26630" name="Textfeld 34">
            <a:extLst>
              <a:ext uri="{FF2B5EF4-FFF2-40B4-BE49-F238E27FC236}">
                <a16:creationId xmlns:a16="http://schemas.microsoft.com/office/drawing/2014/main" id="{8882EF35-5C8C-0622-2C66-1343C8A56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0"/>
            <a:ext cx="58261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/>
              <a:t>Ziel/Kompetenzen: &gt; </a:t>
            </a:r>
            <a:r>
              <a:rPr lang="de-AT" altLang="de-DE" sz="900"/>
              <a:t>Führungstheorien erläutern können,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900"/>
              <a:t>		</a:t>
            </a:r>
            <a:endParaRPr lang="de-DE" altLang="de-DE" sz="90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1D8F266C-BA84-D311-69DE-EBC77770098C}"/>
              </a:ext>
            </a:extLst>
          </p:cNvPr>
          <p:cNvGraphicFramePr>
            <a:graphicFrameLocks noGrp="1"/>
          </p:cNvGraphicFramePr>
          <p:nvPr/>
        </p:nvGraphicFramePr>
        <p:xfrm>
          <a:off x="80963" y="577850"/>
          <a:ext cx="9063037" cy="973138"/>
        </p:xfrm>
        <a:graphic>
          <a:graphicData uri="http://schemas.openxmlformats.org/drawingml/2006/table">
            <a:tbl>
              <a:tblPr/>
              <a:tblGrid>
                <a:gridCol w="181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3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Fürhungs-konzept</a:t>
                      </a:r>
                    </a:p>
                  </a:txBody>
                  <a:tcPr marL="12699" marR="12699" marT="1270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1) Mit bestimmten </a:t>
                      </a:r>
                      <a:r>
                        <a:rPr kumimoji="0" lang="de-DE" alt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Eigenschaften</a:t>
                      </a: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führen</a:t>
                      </a:r>
                    </a:p>
                  </a:txBody>
                  <a:tcPr marL="12699" marR="12699" marT="1270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2) Mit bestimtem Verhalten führen a) </a:t>
                      </a:r>
                      <a:r>
                        <a:rPr kumimoji="0" lang="de-DE" alt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Kontinuum Theorie nach Tannenbaum / Schmidt</a:t>
                      </a:r>
                      <a:endParaRPr kumimoji="0" lang="de-DE" alt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9" marR="12699" marT="1270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2b) Mit bestimtem Verhalten führen: </a:t>
                      </a:r>
                      <a:r>
                        <a:rPr kumimoji="0" lang="de-DE" alt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Managerial Grid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(Blake &amp; Mouton)</a:t>
                      </a:r>
                      <a:endParaRPr kumimoji="0" lang="de-DE" alt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9" marR="12699" marT="1270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3)</a:t>
                      </a:r>
                      <a:r>
                        <a:rPr kumimoji="0" lang="de-DE" alt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Situativer Reifegrad 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(Hersley &amp; Blanchard)</a:t>
                      </a: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Es werden Gruppen, Aufgaben u Organisation in der jeweiligen Situation berücksichtigt, um den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Nachteil vom Eigenschafts- und Verhaltensansatz (Vernachlässigung der Situation) auszugleichen.</a:t>
                      </a:r>
                    </a:p>
                  </a:txBody>
                  <a:tcPr marL="12699" marR="12699" marT="1270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0C4C164-39B3-8886-E29C-FC069518DAF9}"/>
              </a:ext>
            </a:extLst>
          </p:cNvPr>
          <p:cNvGraphicFramePr>
            <a:graphicFrameLocks noGrp="1"/>
          </p:cNvGraphicFramePr>
          <p:nvPr/>
        </p:nvGraphicFramePr>
        <p:xfrm>
          <a:off x="254000" y="4297363"/>
          <a:ext cx="3063875" cy="1312862"/>
        </p:xfrm>
        <a:graphic>
          <a:graphicData uri="http://schemas.openxmlformats.org/drawingml/2006/table">
            <a:tbl>
              <a:tblPr/>
              <a:tblGrid>
                <a:gridCol w="61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autoritär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partriachalisch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personalistisch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partizipativ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delegativ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9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Vorgesetzter ordnet an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Einbindung Mitarbeiter durch Rückfragen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Einbindung der Gruppe durch persönlichen Kontakt u. Vorbild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Gruppe entwickelt Vorschläge auf deren Basis entschieden wird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Vorgesetze gebe Spielraum vor, Gruppe entscheidet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15A4C27-9F61-A5C2-9A74-CA928BB39F1E}"/>
              </a:ext>
            </a:extLst>
          </p:cNvPr>
          <p:cNvGraphicFramePr>
            <a:graphicFrameLocks noGrp="1"/>
          </p:cNvGraphicFramePr>
          <p:nvPr/>
        </p:nvGraphicFramePr>
        <p:xfrm>
          <a:off x="80963" y="1663700"/>
          <a:ext cx="9063037" cy="642938"/>
        </p:xfrm>
        <a:graphic>
          <a:graphicData uri="http://schemas.openxmlformats.org/drawingml/2006/table">
            <a:tbl>
              <a:tblPr/>
              <a:tblGrid>
                <a:gridCol w="181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Entscheidend für Erfolg</a:t>
                      </a:r>
                    </a:p>
                  </a:txBody>
                  <a:tcPr marL="12699" marR="12699" marT="1269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Eigenschafte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 u. Persönlichkeits-merkmale sind für Erfolg entscheidend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 Charisma</a:t>
                      </a:r>
                      <a:endParaRPr kumimoji="0" lang="de-DE" altLang="de-DE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9" marR="12699" marT="1269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Optimaler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Führungsstil im Spektrum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von autoritär, partiachalisch, personalistisch, partizipativ und delegativ (Verhalten) ist entscheidend</a:t>
                      </a:r>
                    </a:p>
                  </a:txBody>
                  <a:tcPr marL="12699" marR="12699" marT="1269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 Faktoren: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Leistungsorientierung 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(Concern for Results)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und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Personenorientierung (Concern for People)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stehen in Gegenseitiger Abhängigkeit &gt; 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 Mögliche Führungsstile</a:t>
                      </a:r>
                    </a:p>
                  </a:txBody>
                  <a:tcPr marL="12699" marR="12699" marT="1269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Wahl des Führungsstils abhängig von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Motivation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und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Qualifikation (Fähigkeiten)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der Mitarbeiter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Mögliche Alternativen: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Delegieren, Unterstützen, Coachen, Dirigieren</a:t>
                      </a:r>
                    </a:p>
                  </a:txBody>
                  <a:tcPr marL="12699" marR="12699" marT="1269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29B85324-9229-790D-554E-BD696A99A8C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30400" y="2306638"/>
            <a:ext cx="1922463" cy="11160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3EFD9404-5201-0E22-5DDA-49FF671D89AE}"/>
              </a:ext>
            </a:extLst>
          </p:cNvPr>
          <p:cNvCxnSpPr>
            <a:cxnSpLocks noChangeShapeType="1"/>
            <a:endCxn id="13" idx="0"/>
          </p:cNvCxnSpPr>
          <p:nvPr/>
        </p:nvCxnSpPr>
        <p:spPr bwMode="auto">
          <a:xfrm flipH="1">
            <a:off x="4756150" y="2306638"/>
            <a:ext cx="1230313" cy="11160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1CE6BA0A-F061-DD87-9854-93CC31947F12}"/>
              </a:ext>
            </a:extLst>
          </p:cNvPr>
          <p:cNvCxnSpPr>
            <a:cxnSpLocks noChangeShapeType="1"/>
            <a:endCxn id="10" idx="0"/>
          </p:cNvCxnSpPr>
          <p:nvPr/>
        </p:nvCxnSpPr>
        <p:spPr bwMode="auto">
          <a:xfrm flipH="1">
            <a:off x="7708900" y="2306638"/>
            <a:ext cx="233363" cy="11160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2128</Words>
  <Application>Microsoft Macintosh PowerPoint</Application>
  <PresentationFormat>Bildschirmpräsentation (4:3)</PresentationFormat>
  <Paragraphs>361</Paragraphs>
  <Slides>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Office-Design</vt:lpstr>
      <vt:lpstr>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</dc:title>
  <dc:creator>werner holzheu</dc:creator>
  <cp:lastModifiedBy>HOLZHEU Werner</cp:lastModifiedBy>
  <cp:revision>19</cp:revision>
  <dcterms:created xsi:type="dcterms:W3CDTF">2018-01-08T20:21:24Z</dcterms:created>
  <dcterms:modified xsi:type="dcterms:W3CDTF">2023-04-16T17:15:33Z</dcterms:modified>
</cp:coreProperties>
</file>