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2" r:id="rId3"/>
    <p:sldId id="263" r:id="rId4"/>
    <p:sldId id="264" r:id="rId5"/>
    <p:sldId id="265" r:id="rId6"/>
    <p:sldId id="273" r:id="rId7"/>
    <p:sldId id="270" r:id="rId8"/>
    <p:sldId id="271" r:id="rId9"/>
    <p:sldId id="272" r:id="rId10"/>
    <p:sldId id="266" r:id="rId11"/>
    <p:sldId id="261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B86780-BEC6-E348-A942-674424A2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73"/>
            <a:ext cx="9144000" cy="67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49E314-B736-8645-83A8-0D1075F2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4"/>
            <a:ext cx="9144000" cy="68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024694" cy="316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CM Unternehmenszusammenschlüsse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24694" y="5784"/>
            <a:ext cx="61193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cs typeface="Chalkduster"/>
              </a:rPr>
              <a:t>Zusammenschlüsse auf unterschiedlichen Ebenen beschreiben können, Kooperationen und Konzentrationen unterscheiden können, Chancen, Risiken bei Zusammenschlüssen erläutern können, </a:t>
            </a:r>
            <a:endParaRPr lang="de-AT" sz="900" dirty="0">
              <a:latin typeface="+mj-lt"/>
              <a:cs typeface="Chalkduster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459" y="351661"/>
            <a:ext cx="167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1) Horizontale, vertikale, diagonale </a:t>
            </a:r>
          </a:p>
          <a:p>
            <a:r>
              <a:rPr lang="de-DE" sz="800" b="1" dirty="0"/>
              <a:t>Zusammenschlüsse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019300" y="330894"/>
            <a:ext cx="7129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2) Kooperationen: Unternehmen bleiben rechtlich vollständig selbständig, </a:t>
            </a:r>
            <a:r>
              <a:rPr lang="de-DE" sz="800" dirty="0"/>
              <a:t>Teil der wirtschaftlichen Selbständigkeit wird aufgegeben,  </a:t>
            </a:r>
            <a:r>
              <a:rPr lang="de-DE" sz="800" dirty="0" err="1"/>
              <a:t>abh.</a:t>
            </a:r>
            <a:r>
              <a:rPr lang="de-DE" sz="800" dirty="0"/>
              <a:t>  v. Grad der Kooperation</a:t>
            </a:r>
            <a:endParaRPr lang="de-DE" sz="8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6378175" y="4040906"/>
            <a:ext cx="2549924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Finanzierung von Übernahmen:  </a:t>
            </a:r>
            <a:r>
              <a:rPr lang="de-DE" sz="700" dirty="0"/>
              <a:t>	</a:t>
            </a:r>
          </a:p>
          <a:p>
            <a:r>
              <a:rPr lang="de-DE" sz="700" dirty="0"/>
              <a:t>-  Cash deal: äußerst selten, nur wenn die übernehmende Gesellschaft hohe Bar Reserven hat, z.B. Apple, ....</a:t>
            </a:r>
          </a:p>
          <a:p>
            <a:r>
              <a:rPr lang="de-DE" sz="700" dirty="0"/>
              <a:t>			</a:t>
            </a:r>
          </a:p>
          <a:p>
            <a:r>
              <a:rPr lang="de-DE" sz="700" dirty="0"/>
              <a:t>-  Aktientausch: Aktionäre des übernommenen Unternehmens erhalten Aktien des übernehmenden Unternehmens; Austausch der Anteile, es fließt kein Geld</a:t>
            </a:r>
          </a:p>
          <a:p>
            <a:r>
              <a:rPr lang="de-DE" sz="700" dirty="0"/>
              <a:t>			</a:t>
            </a:r>
          </a:p>
          <a:p>
            <a:r>
              <a:rPr lang="de-DE" sz="700" dirty="0"/>
              <a:t>-  Fremdkapital: z.B. hoher Fremdkapitalanteil: </a:t>
            </a:r>
            <a:r>
              <a:rPr lang="de-DE" sz="700" dirty="0" err="1"/>
              <a:t>Leveraged</a:t>
            </a:r>
            <a:r>
              <a:rPr lang="de-DE" sz="700" dirty="0"/>
              <a:t> </a:t>
            </a:r>
            <a:r>
              <a:rPr lang="de-DE" sz="700" dirty="0" err="1"/>
              <a:t>buy-out</a:t>
            </a:r>
            <a:r>
              <a:rPr lang="de-DE" sz="700" dirty="0"/>
              <a:t>, bzw. wenn das Management das Unternehmen kauft: Management </a:t>
            </a:r>
            <a:r>
              <a:rPr lang="de-DE" sz="700" dirty="0" err="1"/>
              <a:t>buy</a:t>
            </a:r>
            <a:r>
              <a:rPr lang="de-DE" sz="700" dirty="0"/>
              <a:t> out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305150" y="2083494"/>
            <a:ext cx="63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3) Konzentrationen: Kooperation verbunden mit Kapitalbeteiligung durch Angliederung bestehender Unternehmen an weitere Wirtschaftseinheit</a:t>
            </a:r>
          </a:p>
          <a:p>
            <a:r>
              <a:rPr lang="de-DE" sz="800" dirty="0"/>
              <a:t>Wirtschaftliche Selbständigkeit des angegliederten Unternehmens geht entweder verloren oder wird eingeschränkt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55276"/>
              </p:ext>
            </p:extLst>
          </p:nvPr>
        </p:nvGraphicFramePr>
        <p:xfrm>
          <a:off x="2236615" y="510619"/>
          <a:ext cx="6246985" cy="1582420"/>
        </p:xfrm>
        <a:graphic>
          <a:graphicData uri="http://schemas.openxmlformats.org/drawingml/2006/table">
            <a:tbl>
              <a:tblPr/>
              <a:tblGrid>
                <a:gridCol w="81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7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ARGE: abgegrenzte Aufgabe z.B. ein Autobahnstück Bauwesen,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Bankwesen: Konsortium mehrerer Banken für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Börsegang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(z.B. BAWAG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Börsegang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durch Bankenkonsortium)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 S10 Mühlviertler Schnellstraße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Interessen Gemeinschaft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längerfristige Zusammenarbeit, z.B. Werbekooperation, Entwicklung von gemeinsamen Standards bei Biobauern,...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Industriellenvereinigung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Franchising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Vertriebskooperation, Franchise Geber z.B. MC Donalds inc. erhält Gebühr von Franchisenehmer dem Betreiber eines MD Donalds Restaurants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 Donalds, Sonnentor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branchenübergreifendes Netzwerk von Unternehmen und Forschungs- Entwicklungseinrichtungen mit dem Ziel der Unterstützung entlang der Wertschöpfungskette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Autocluster Steiermark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Allianz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Vereinigung der individuellen Stärken um kritische Größen bei kapitalintensiven Projekten zu überschreiten. Z.B. Entwicklung Buchungssystems für Star-Alliance (Air-line)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 Alliance, Sky Team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6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Kartell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Unternehmenszusammenarbeit zur Beschränkung von Wettbewerb, durch Absprachen hinsichtlich Konditionen, Preise und Mengen, Aufteilung von Märkten, Aber: Kartellverbot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bzw. nationale Wettbewerbsbehörden verhängen Millionenstrafen: Google, Spar,...) auf ... OPEC nicht anwendbar, da OPEC ein Kartell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Staaten ist...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Matratzenkartell, Schienenkartell,,</a:t>
                      </a:r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Feuerwehrfahrzeuge, Zucker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3" y="622300"/>
            <a:ext cx="2158652" cy="166692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600200"/>
            <a:ext cx="563675" cy="2032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48" y="1054100"/>
            <a:ext cx="359727" cy="244763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348" y="1273463"/>
            <a:ext cx="286782" cy="28678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050" y="856904"/>
            <a:ext cx="671525" cy="120996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40121"/>
              </p:ext>
            </p:extLst>
          </p:nvPr>
        </p:nvGraphicFramePr>
        <p:xfrm>
          <a:off x="87139" y="3927417"/>
          <a:ext cx="6110461" cy="1105213"/>
        </p:xfrm>
        <a:graphic>
          <a:graphicData uri="http://schemas.openxmlformats.org/drawingml/2006/table">
            <a:tbl>
              <a:tblPr/>
              <a:tblGrid>
                <a:gridCol w="159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8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Chancen bei Zusammenschlüssen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Erläuterung und 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Erreichen von Synergieeffekten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Kostensenkung bei Zusammenlegung des Privatkundengeschäfts von 2 Banken, BAWAG &amp; PSK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Bessere Marktbearbeitung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übernommenes Unternehmen hat dichtes Vertriebsnetz in einer Region, Lenovo und PCs von IBM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Erschließung neuer Kundengruppen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 aus Unterhaltungsindustrie + Internetunternehmen ermöglicht Erreichung neuer Kundengruppen, Disney ...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Austausch von Know How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 Unternehmen werden häufig von Konkurrenten gekauft (Patente)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Stärkung der eigenen Marktposition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Verbesserung der Wettbewerbsfähigkeit durch Optimierung des Angebotes: Beats Übernahme durch Apple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Abwehr von Bedrohungen 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Übernahme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Zusammenschluss mit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macht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 Übernahmekandidat uninteressant(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siehe oben)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Streuung des Risikos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Nestle hat immer wieder Unternehmen übernommen um sich breiter aufzustellen, Warren Buffets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Berkshire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Hathaway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Verminderung des Wettbewerbs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Durch Übernahme von Konkurrenten sinkt der Wettbewerb und es können höhere Preise erzielt werden: Telefonanbieter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39790"/>
              </p:ext>
            </p:extLst>
          </p:nvPr>
        </p:nvGraphicFramePr>
        <p:xfrm>
          <a:off x="65594" y="5110480"/>
          <a:ext cx="6132006" cy="1074420"/>
        </p:xfrm>
        <a:graphic>
          <a:graphicData uri="http://schemas.openxmlformats.org/drawingml/2006/table">
            <a:tbl>
              <a:tblPr/>
              <a:tblGrid>
                <a:gridCol w="173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5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Risiken bei Zusammenschlüssen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Erläuterung und 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 geht verloren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Entscheidungen können nur mehr in Absprache bzw. mit Zustimmung erfolgen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 der Motivation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Loyalität von Mitarbeiten gegenüber neuem Unternehmen fraglich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Abstimmungen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Produktivität geht verloren, IT Systeme vereinheitlichen, hoher Aufwand kann Synergieeffekte mildern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 von Arbeitsplätzeb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Kostensenkung oft auf "Kosten" der Arbeitnehmer, Telekom + Mobilkom A1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Verunsicherte Kunden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befürchten Erhöhung der Preise “3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hat sich Orange einverleibt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Schwierigkeiten interkulturelle Barrieren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Kulturelle Barrieren z.B. Europäische Unternehmen und Asiatische Unternehmen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Übernahmekosten ohne Rückflüsse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 hohe Kaufpreise, Gefahr, dass Erwartungen zu hoch waren und nicht verdient werden können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Zerschlagung  v. Unternehmens u. Teilverkäufe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Investoren die Zerschlagung und Verkauf von profitablen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Einzelteien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anstreben &gt; Heuschrecken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05508"/>
              </p:ext>
            </p:extLst>
          </p:nvPr>
        </p:nvGraphicFramePr>
        <p:xfrm>
          <a:off x="2401715" y="2378125"/>
          <a:ext cx="6721760" cy="1361577"/>
        </p:xfrm>
        <a:graphic>
          <a:graphicData uri="http://schemas.openxmlformats.org/drawingml/2006/table">
            <a:tbl>
              <a:tblPr/>
              <a:tblGrid>
                <a:gridCol w="102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69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3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Konzern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wirtschaftlicher Verbund zwischen Unternehmen, die rechtlich selbständig bleiben, Gemeinsame Leitung meist durch eine Holding- bzw. Dachgesellschaft; Intensität der Verflechtung drückt sich in Beteiligungsquote aus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IBM, Microsoft, OMV, Erste Group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84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M&amp;A‘s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Merger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(Firmenfusion)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</a:t>
                      </a: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Acquisitions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Ünternehmenskäufe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Verschmelzung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2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mehr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Unternehmen zu einem neuen bzw. Kauf eines Unternehmens;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rechtl. Selbst. weg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Deal: 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Aktien des ganzen Unternehmens (Übernahme inkl. Schulden)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Deal: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Vermögensgegenständen (ohne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Übernahme von Schulden, daher meist teurer)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Freundliche Übernahme 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mit Zustimmung des Managements des Übernahmekandidaten;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Feindliche Übernahme 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Hostlie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Over):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wenn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Übernahmekandidaten nicht einverstanden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Strategien gegen feindliche Übernahme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Übernahmekandidat schluckt anderes Unternehmen um sich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unatraktiver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 machen,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Knight,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anderes Unternehmen, dass als Retter vor dem Angreifer auftritt,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Kernaktionäre: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25%+1 Aktie z.B.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Niedersachsen hält 25% + 1 Aktie an VW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 + Monsanto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Telekom 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Mobilkom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A1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Mobile + UPC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Niki + Ryan Air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+ Commerzbank?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Hostile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Vodaphone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Mannesmann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Luxotica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Okleys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Textfeld 44"/>
          <p:cNvSpPr txBox="1"/>
          <p:nvPr/>
        </p:nvSpPr>
        <p:spPr>
          <a:xfrm>
            <a:off x="6378175" y="3841302"/>
            <a:ext cx="1603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6) Finanzierung von Übernahmen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758" y="3752402"/>
            <a:ext cx="23696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5) Chancen und Risiken für beteiligte Unternehmen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97623" y="2787164"/>
            <a:ext cx="75900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err="1"/>
              <a:t>Berkshire</a:t>
            </a:r>
            <a:r>
              <a:rPr lang="de-DE" sz="600" dirty="0"/>
              <a:t> Hathaway </a:t>
            </a:r>
          </a:p>
          <a:p>
            <a:r>
              <a:rPr lang="de-DE" sz="600" dirty="0"/>
              <a:t>Konglomerat: 1000 </a:t>
            </a:r>
            <a:r>
              <a:rPr lang="de-DE" sz="600" dirty="0" err="1"/>
              <a:t>Unt</a:t>
            </a:r>
            <a:endParaRPr lang="de-DE" sz="600" dirty="0"/>
          </a:p>
          <a:p>
            <a:r>
              <a:rPr lang="de-DE" sz="600" dirty="0"/>
              <a:t>Heinz, Duracell,...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41458" y="2879497"/>
            <a:ext cx="686794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600" dirty="0" err="1"/>
              <a:t>Addidas</a:t>
            </a:r>
            <a:r>
              <a:rPr lang="de-DE" sz="600" dirty="0"/>
              <a:t> </a:t>
            </a:r>
            <a:r>
              <a:rPr lang="de-DE" sz="600" dirty="0" err="1"/>
              <a:t>Reebok</a:t>
            </a:r>
            <a:endParaRPr lang="de-DE" sz="600" dirty="0"/>
          </a:p>
        </p:txBody>
      </p:sp>
      <p:sp>
        <p:nvSpPr>
          <p:cNvPr id="49" name="Textfeld 48"/>
          <p:cNvSpPr txBox="1"/>
          <p:nvPr/>
        </p:nvSpPr>
        <p:spPr>
          <a:xfrm>
            <a:off x="489751" y="3193594"/>
            <a:ext cx="1095172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600" dirty="0"/>
              <a:t>OMV kauft Hofer Tankstellen</a:t>
            </a: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29749"/>
              </p:ext>
            </p:extLst>
          </p:nvPr>
        </p:nvGraphicFramePr>
        <p:xfrm>
          <a:off x="39858" y="2351207"/>
          <a:ext cx="2082800" cy="90932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vertikal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Diagonal</a:t>
                      </a:r>
                    </a:p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Konglomerat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horizontal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Hersteller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Hersteller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andere Branche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Großhändler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Einzelhändler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Konsument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444499" y="6318563"/>
            <a:ext cx="86755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6) Gefahren für Konsumenten:  </a:t>
            </a:r>
            <a:r>
              <a:rPr lang="de-DE" sz="700" dirty="0"/>
              <a:t>	-  </a:t>
            </a:r>
            <a:r>
              <a:rPr lang="de-DE" sz="700" b="1" dirty="0">
                <a:solidFill>
                  <a:srgbClr val="FF0000"/>
                </a:solidFill>
              </a:rPr>
              <a:t>Verringerung des Angebotes </a:t>
            </a:r>
            <a:r>
              <a:rPr lang="de-DE" sz="700" dirty="0"/>
              <a:t>und </a:t>
            </a:r>
            <a:r>
              <a:rPr lang="de-DE" sz="700" b="1" dirty="0">
                <a:solidFill>
                  <a:srgbClr val="FF0000"/>
                </a:solidFill>
              </a:rPr>
              <a:t>Erhöhung der Preise </a:t>
            </a:r>
            <a:r>
              <a:rPr lang="de-DE" sz="700" dirty="0"/>
              <a:t>vgl. Lufthansa in Deutschland Marktdominanz, Airlines in den USA (4 Linien), </a:t>
            </a:r>
            <a:r>
              <a:rPr lang="de-DE" sz="700" b="1" dirty="0">
                <a:solidFill>
                  <a:srgbClr val="FF0000"/>
                </a:solidFill>
              </a:rPr>
              <a:t>schlechtere Qualität</a:t>
            </a:r>
            <a:r>
              <a:rPr lang="de-DE" sz="700" dirty="0"/>
              <a:t>, </a:t>
            </a:r>
            <a:r>
              <a:rPr lang="de-DE" sz="700" b="1" dirty="0">
                <a:solidFill>
                  <a:srgbClr val="FF0000"/>
                </a:solidFill>
              </a:rPr>
              <a:t>weniger </a:t>
            </a:r>
            <a:r>
              <a:rPr lang="de-DE" sz="700" b="1" dirty="0" err="1">
                <a:solidFill>
                  <a:srgbClr val="FF0000"/>
                </a:solidFill>
              </a:rPr>
              <a:t>Inovationen</a:t>
            </a:r>
            <a:endParaRPr lang="de-DE" sz="700" b="1" dirty="0">
              <a:solidFill>
                <a:srgbClr val="FF0000"/>
              </a:solidFill>
            </a:endParaRPr>
          </a:p>
          <a:p>
            <a:r>
              <a:rPr lang="de-DE" sz="700" dirty="0"/>
              <a:t>Entstehung v. Mono- bzw. Oligopole	-  daher: </a:t>
            </a:r>
            <a:r>
              <a:rPr lang="de-DE" sz="700" b="1" dirty="0">
                <a:solidFill>
                  <a:srgbClr val="008000"/>
                </a:solidFill>
              </a:rPr>
              <a:t>Wettbewerbsregeln/</a:t>
            </a:r>
            <a:r>
              <a:rPr lang="de-DE" sz="700" b="1" dirty="0" err="1">
                <a:solidFill>
                  <a:srgbClr val="008000"/>
                </a:solidFill>
              </a:rPr>
              <a:t>behörden</a:t>
            </a:r>
            <a:r>
              <a:rPr lang="de-DE" sz="700" b="1" dirty="0">
                <a:solidFill>
                  <a:srgbClr val="008000"/>
                </a:solidFill>
              </a:rPr>
              <a:t> </a:t>
            </a:r>
            <a:r>
              <a:rPr lang="de-DE" sz="700" dirty="0"/>
              <a:t>und nationale (Bundeswettbewerbsbehörde, EU Wettbewerbsbehörde, </a:t>
            </a:r>
            <a:r>
              <a:rPr lang="de-DE" sz="700" dirty="0" err="1"/>
              <a:t>Anti</a:t>
            </a:r>
            <a:r>
              <a:rPr lang="de-DE" sz="700" dirty="0"/>
              <a:t> Trust Laws in den USA) ...zum </a:t>
            </a:r>
            <a:r>
              <a:rPr lang="de-DE" sz="700" dirty="0" err="1"/>
              <a:t>Schutuz</a:t>
            </a:r>
            <a:r>
              <a:rPr lang="de-DE" sz="700" dirty="0"/>
              <a:t> des Wettbewerbs und von </a:t>
            </a:r>
            <a:r>
              <a:rPr lang="de-DE" sz="700" dirty="0" err="1"/>
              <a:t>KMU‘s</a:t>
            </a:r>
            <a:r>
              <a:rPr lang="de-DE" sz="700" dirty="0"/>
              <a:t> 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8" y="6311899"/>
            <a:ext cx="323013" cy="2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67" grpId="0" animBg="1"/>
      <p:bldP spid="31" grpId="0"/>
      <p:bldP spid="45" grpId="0"/>
      <p:bldP spid="46" grpId="0"/>
      <p:bldP spid="30" grpId="0" animBg="1"/>
      <p:bldP spid="48" grpId="0" animBg="1"/>
      <p:bldP spid="49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A99AFD-78DF-FB44-9BA6-C5B11B83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8"/>
            <a:ext cx="9144000" cy="68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0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0582E0-575B-7D47-9D58-7962AB70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0"/>
            <a:ext cx="9135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F4CA52-0236-A74E-8482-FF703185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2"/>
            <a:ext cx="9144000" cy="68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B5EF3A-1D95-5945-81DE-6C167769E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5"/>
            <a:ext cx="9144000" cy="68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87C8200-C9F8-4948-B264-489A80F2FC7A}"/>
              </a:ext>
            </a:extLst>
          </p:cNvPr>
          <p:cNvSpPr txBox="1"/>
          <p:nvPr/>
        </p:nvSpPr>
        <p:spPr>
          <a:xfrm>
            <a:off x="374572" y="109142"/>
            <a:ext cx="85821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Konzentrationen: Kooperation verbunden mit Kapitalbeteiligung durch Angliederung bestehender Unternehmen an weitere Wirtschaftseinheit</a:t>
            </a:r>
          </a:p>
          <a:p>
            <a:endParaRPr lang="de-DE" sz="1600" b="1" dirty="0"/>
          </a:p>
          <a:p>
            <a:r>
              <a:rPr lang="de-DE" sz="1400" dirty="0"/>
              <a:t>Wirtschaftliche Selbständigkeit des angegliederten Unternehmens geht entweder verloren oder wird eingeschränkt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903C09-4EF2-3449-B2BB-1244D0440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59729"/>
              </p:ext>
            </p:extLst>
          </p:nvPr>
        </p:nvGraphicFramePr>
        <p:xfrm>
          <a:off x="374572" y="1249841"/>
          <a:ext cx="8588558" cy="5202183"/>
        </p:xfrm>
        <a:graphic>
          <a:graphicData uri="http://schemas.openxmlformats.org/drawingml/2006/table">
            <a:tbl>
              <a:tblPr/>
              <a:tblGrid>
                <a:gridCol w="128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Konzern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wirtschaftlicher Verbund zwischen Unternehmen, die rechtlich selbständig bleiben, Gemeinsame Leitung meist durch eine Holding- bzw. Dachgesellschaft; Intensität der Verflechtung drückt sich in Beteiligungsquote aus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IBM, Microsoft, OMV, Erste Group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24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M&amp;A‘s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Merger</a:t>
                      </a:r>
                    </a:p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(Fusion)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</a:t>
                      </a:r>
                    </a:p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Acquisitions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(Übernahmen… Unternehmens-käufe)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Verschmelzung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2 od. mehr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Unternehmen zu einem neuen bzw. 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eines Unternehmens;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Fusion: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wenn mindestens 1 Unternehmen die rechtliche Selbständigkeit verliert (z.B. aus B AG und W AG wird B&amp;W AG), a) Fusion durch Aufnahme b) Merger durch Neugründung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Übernahme: c)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übernommenes Unternehmen bleibt zumindest rechtl. Selbständig, Eigentümerwechsel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  <a:r>
                        <a:rPr lang="de-DE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Deal: 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Aktien des ganzen Unternehmens (Übernahme inkl. Schulden)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Deal: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Vermögensgegenständen (ohne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Übernahme von Schulden, daher meist teurer) </a:t>
                      </a: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Freundliche Übernahme (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mit Zustimmung des Managements des Übernahmekandidaten; </a:t>
                      </a: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Feindliche Übernahme (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Hostlie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Over):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wenn Management des Übernahmekandidaten nicht einverstanden </a:t>
                      </a: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Strategien gegen feindliche Übernahme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 Pill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Übernahmekandidat schluckt anderes Unternehmen um sich unattraktiver zu machen, </a:t>
                      </a: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Knight,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anderes Unternehmen, dass als Retter vor dem Angreifer auftritt, </a:t>
                      </a: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Kernaktionäre: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25%+1 Aktie z.B.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Niedersachsen hält 25% + 1 Aktie an VW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Merger durch Neugründung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Telekom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Mobilkom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A1</a:t>
                      </a: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Merger durch Aufnahme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Niki + Ryan Air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Lufthansa kauft Austrian Airlines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Friendly: </a:t>
                      </a:r>
                    </a:p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 + Monsanto</a:t>
                      </a:r>
                    </a:p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Telekom +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Mobilkom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A1</a:t>
                      </a:r>
                    </a:p>
                    <a:p>
                      <a:pPr algn="l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Mobile + UPC</a:t>
                      </a:r>
                    </a:p>
                    <a:p>
                      <a:pPr algn="l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Niki + Ryan Air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Deutsche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+ Commerzbank?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Hostile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algn="l" fontAlgn="ctr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Vodaphone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Mannesmann</a:t>
                      </a:r>
                    </a:p>
                    <a:p>
                      <a:pPr algn="l" fontAlgn="ctr"/>
                      <a:r>
                        <a:rPr lang="de-DE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Luxotica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de-DE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Okleys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325AD5A-B633-91AA-45D1-1D429D46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38" y="3353513"/>
            <a:ext cx="1465940" cy="8685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4201BD-01D8-28C5-D852-8AE3791F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11" y="3338360"/>
            <a:ext cx="1409553" cy="8836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EF63244-5A3A-E86D-A261-65A05786C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297" y="3338360"/>
            <a:ext cx="1409553" cy="5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3" descr="Bildschirmfoto 2019-03-15 um 14.58.05.png">
            <a:extLst>
              <a:ext uri="{FF2B5EF4-FFF2-40B4-BE49-F238E27FC236}">
                <a16:creationId xmlns:a16="http://schemas.microsoft.com/office/drawing/2014/main" id="{6BAB5897-7AF1-BA41-8838-A3FDF500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92225"/>
            <a:ext cx="583406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Bild 4">
            <a:extLst>
              <a:ext uri="{FF2B5EF4-FFF2-40B4-BE49-F238E27FC236}">
                <a16:creationId xmlns:a16="http://schemas.microsoft.com/office/drawing/2014/main" id="{E3C6A9D9-1390-A147-8BF0-7BE92A956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512763"/>
            <a:ext cx="31210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Bild 5">
            <a:extLst>
              <a:ext uri="{FF2B5EF4-FFF2-40B4-BE49-F238E27FC236}">
                <a16:creationId xmlns:a16="http://schemas.microsoft.com/office/drawing/2014/main" id="{DA618038-AEF4-BC45-A0C6-680CBEA3E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771775"/>
            <a:ext cx="35226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213261-C085-F943-B693-C7B10303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2135188"/>
            <a:ext cx="220662" cy="1698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1" descr="Bildschirmfoto 2019-03-15 um 14.58.52.png">
            <a:extLst>
              <a:ext uri="{FF2B5EF4-FFF2-40B4-BE49-F238E27FC236}">
                <a16:creationId xmlns:a16="http://schemas.microsoft.com/office/drawing/2014/main" id="{713D026F-4DEA-B341-B53F-548F282A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93863"/>
            <a:ext cx="510857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Bild 2">
            <a:extLst>
              <a:ext uri="{FF2B5EF4-FFF2-40B4-BE49-F238E27FC236}">
                <a16:creationId xmlns:a16="http://schemas.microsoft.com/office/drawing/2014/main" id="{B4005A68-4E58-E441-B74A-A919BBE3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20675"/>
            <a:ext cx="39735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F801623-CC50-4E40-9CFA-B9297ABA1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013" y="1608138"/>
            <a:ext cx="220662" cy="1698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Bildschirmfoto 2019-03-15 um 14.59.23.png">
            <a:extLst>
              <a:ext uri="{FF2B5EF4-FFF2-40B4-BE49-F238E27FC236}">
                <a16:creationId xmlns:a16="http://schemas.microsoft.com/office/drawing/2014/main" id="{6FC3A2AA-BF3E-BD4A-87BC-0FFBCE24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41475"/>
            <a:ext cx="5159375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Bild 2">
            <a:extLst>
              <a:ext uri="{FF2B5EF4-FFF2-40B4-BE49-F238E27FC236}">
                <a16:creationId xmlns:a16="http://schemas.microsoft.com/office/drawing/2014/main" id="{61184ABA-E412-C04C-86E3-FAE2E603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74638"/>
            <a:ext cx="37925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86CD7C-4FF7-1846-9050-F0C74CC1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778000"/>
            <a:ext cx="220663" cy="1698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Macintosh PowerPoint</Application>
  <PresentationFormat>Bildschirmpräsentation (4:3)</PresentationFormat>
  <Paragraphs>191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260</cp:revision>
  <cp:lastPrinted>2018-11-21T16:37:53Z</cp:lastPrinted>
  <dcterms:created xsi:type="dcterms:W3CDTF">2015-09-21T19:41:13Z</dcterms:created>
  <dcterms:modified xsi:type="dcterms:W3CDTF">2023-05-20T09:04:28Z</dcterms:modified>
</cp:coreProperties>
</file>