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7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147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0336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192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0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4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35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294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20.05.23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154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20.05.23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662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20.05.23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03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240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AT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AD63-41A2-A646-AEE6-95E64B73BB29}" type="datetimeFigureOut">
              <a:rPr lang="de-DE" smtClean="0"/>
              <a:t>20.05.23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64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5AD63-41A2-A646-AEE6-95E64B73BB29}" type="datetimeFigureOut">
              <a:rPr lang="de-DE" smtClean="0"/>
              <a:t>20.05.23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E6AB1-4414-4645-9D23-AA59D8DB47B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05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/>
          <p:cNvSpPr txBox="1"/>
          <p:nvPr/>
        </p:nvSpPr>
        <p:spPr>
          <a:xfrm>
            <a:off x="0" y="5784"/>
            <a:ext cx="3024694" cy="3169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+mj-lt"/>
                <a:cs typeface="Chalkduster"/>
              </a:rPr>
              <a:t>CM Unternehmenszusammenschlüsse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3024694" y="5784"/>
            <a:ext cx="61193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+mj-lt"/>
                <a:cs typeface="Chalkduster"/>
              </a:rPr>
              <a:t>Ziel/Kompetenzen: </a:t>
            </a:r>
            <a:r>
              <a:rPr lang="de-AT" sz="900" dirty="0">
                <a:cs typeface="Chalkduster"/>
              </a:rPr>
              <a:t>Zusammenschlüsse auf unterschiedlichen Ebenen beschreiben können, Kooperationen und Konzentrationen unterscheiden können, Chancen, Risiken bei Zusammenschlüssen erläutern können, </a:t>
            </a:r>
            <a:endParaRPr lang="de-AT" sz="900" dirty="0">
              <a:latin typeface="+mj-lt"/>
              <a:cs typeface="Chalkduster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8459" y="285559"/>
            <a:ext cx="167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/>
              <a:t>1) Horizontale, vertikale, diagonale </a:t>
            </a:r>
          </a:p>
          <a:p>
            <a:r>
              <a:rPr lang="de-DE" sz="800" b="1" dirty="0"/>
              <a:t>Zusammenschlüsse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2019300" y="330894"/>
            <a:ext cx="71295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2) Kooperationen: Unternehmen bleiben rechtlich vollständig selbständig, </a:t>
            </a:r>
            <a:r>
              <a:rPr lang="de-DE" sz="800" dirty="0"/>
              <a:t>Teil der wirtschaftlichen Selbständigkeit wird aufgegeben,  </a:t>
            </a:r>
            <a:r>
              <a:rPr lang="de-DE" sz="800" dirty="0" err="1"/>
              <a:t>abh.</a:t>
            </a:r>
            <a:r>
              <a:rPr lang="de-DE" sz="800" dirty="0"/>
              <a:t>  v. Grad der Kooperation</a:t>
            </a:r>
            <a:endParaRPr lang="de-DE" sz="800" b="1" dirty="0"/>
          </a:p>
        </p:txBody>
      </p:sp>
      <p:sp>
        <p:nvSpPr>
          <p:cNvPr id="67" name="Textfeld 66"/>
          <p:cNvSpPr txBox="1"/>
          <p:nvPr/>
        </p:nvSpPr>
        <p:spPr>
          <a:xfrm>
            <a:off x="6378175" y="5098614"/>
            <a:ext cx="2549924" cy="1277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700" b="1" dirty="0"/>
              <a:t>Finanzierung von Übernahmen:  </a:t>
            </a:r>
            <a:r>
              <a:rPr lang="de-DE" sz="700" dirty="0"/>
              <a:t>	</a:t>
            </a:r>
          </a:p>
          <a:p>
            <a:r>
              <a:rPr lang="de-DE" sz="700" dirty="0"/>
              <a:t>-  Cash deal: äußerst selten, nur wenn die übernehmende Gesellschaft hohe Bar Reserven hat, z.B. Apple, ....</a:t>
            </a:r>
          </a:p>
          <a:p>
            <a:r>
              <a:rPr lang="de-DE" sz="700" dirty="0"/>
              <a:t>			</a:t>
            </a:r>
          </a:p>
          <a:p>
            <a:r>
              <a:rPr lang="de-DE" sz="700" dirty="0"/>
              <a:t>-  Aktientausch: Aktionäre des übernommenen Unternehmens erhalten Aktien des übernehmenden Unternehmens; Austausch der Anteile, es fließt kein Geld</a:t>
            </a:r>
          </a:p>
          <a:p>
            <a:r>
              <a:rPr lang="de-DE" sz="700" dirty="0"/>
              <a:t>			</a:t>
            </a:r>
          </a:p>
          <a:p>
            <a:r>
              <a:rPr lang="de-DE" sz="700" dirty="0"/>
              <a:t>-  Fremdkapital: z.B. hoher Fremdkapitalanteil: </a:t>
            </a:r>
            <a:r>
              <a:rPr lang="de-DE" sz="700" dirty="0" err="1"/>
              <a:t>Leveraged</a:t>
            </a:r>
            <a:r>
              <a:rPr lang="de-DE" sz="700" dirty="0"/>
              <a:t> </a:t>
            </a:r>
            <a:r>
              <a:rPr lang="de-DE" sz="700" dirty="0" err="1"/>
              <a:t>buy-out</a:t>
            </a:r>
            <a:r>
              <a:rPr lang="de-DE" sz="700" dirty="0"/>
              <a:t>, bzw. wenn das Management das Unternehmen kauft: Management </a:t>
            </a:r>
            <a:r>
              <a:rPr lang="de-DE" sz="700" dirty="0" err="1"/>
              <a:t>buy</a:t>
            </a:r>
            <a:r>
              <a:rPr lang="de-DE" sz="700" dirty="0"/>
              <a:t> out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2305150" y="2083494"/>
            <a:ext cx="6398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/>
              <a:t>3) Konzentrationen: Kooperation verbunden mit Kapitalbeteiligung durch Angliederung bestehender Unternehmen an weitere Wirtschaftseinheit</a:t>
            </a:r>
          </a:p>
          <a:p>
            <a:r>
              <a:rPr lang="de-DE" sz="800" dirty="0"/>
              <a:t>Wirtschaftliche Selbständigkeit des angegliederten Unternehmens geht entweder verloren oder wird eingeschränkt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355276"/>
              </p:ext>
            </p:extLst>
          </p:nvPr>
        </p:nvGraphicFramePr>
        <p:xfrm>
          <a:off x="2236615" y="510619"/>
          <a:ext cx="6246985" cy="1582420"/>
        </p:xfrm>
        <a:graphic>
          <a:graphicData uri="http://schemas.openxmlformats.org/drawingml/2006/table">
            <a:tbl>
              <a:tblPr/>
              <a:tblGrid>
                <a:gridCol w="813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7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5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278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Definition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Beispiele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569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ARGE: abgegrenzte Aufgabe z.B. ein Autobahnstück Bauwesen, </a:t>
                      </a:r>
                    </a:p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Bankwesen: Konsortium mehrerer Banken für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Börsegang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(z.B. BAWAG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Börsegang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durch Bankenkonsortium)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 S10 Mühlviertler Schnellstraße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569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Interessen Gemeinschaft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längerfristige Zusammenarbeit, z.B. Werbekooperation, Entwicklung von gemeinsamen Standards bei Biobauern,...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IV Industriellenvereinigung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569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Franchising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Vertriebskooperation, Franchise Geber z.B. MC Donalds inc. erhält Gebühr von Franchisenehmer dem Betreiber eines MD Donalds Restaurants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MC Donalds, Sonnentor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569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Cluster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branchenübergreifendes Netzwerk von Unternehmen und Forschungs- Entwicklungseinrichtungen mit dem Ziel der Unterstützung entlang der Wertschöpfungskette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Autocluster Steiermark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569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Allianz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Vereinigung der individuellen Stärken um kritische Größen bei kapitalintensiven Projekten zu überschreiten. Z.B. Entwicklung Buchungssystems für Star-Alliance (Air-line)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 Alliance, Sky Team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860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Kartell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Unternehmenszusammenarbeit zur Beschränkung von Wettbewerb, durch Absprachen hinsichtlich Konditionen, Preise und Mengen, Aufteilung von Märkten, Aber: Kartellverbot (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Eu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bzw. nationale Wettbewerbsbehörden verhängen Millionenstrafen: Google, Spar,...) auf ... OPEC nicht anwendbar, da OPEC ein Kartell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von Staaten ist...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Matratzenkartell, Schienenkartell,,</a:t>
                      </a:r>
                      <a:endParaRPr lang="de-DE" sz="7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ctr" fontAlgn="ctr"/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Feuerwehrfahrzeuge, Zucker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0" name="Bild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93" y="578233"/>
            <a:ext cx="2133251" cy="1647310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0" y="1600200"/>
            <a:ext cx="563675" cy="203200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0248" y="1054100"/>
            <a:ext cx="359727" cy="244763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348" y="1273463"/>
            <a:ext cx="286782" cy="286782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0050" y="856904"/>
            <a:ext cx="671525" cy="120996"/>
          </a:xfrm>
          <a:prstGeom prst="rect">
            <a:avLst/>
          </a:prstGeom>
        </p:spPr>
      </p:pic>
      <p:graphicFrame>
        <p:nvGraphicFramePr>
          <p:cNvPr id="23" name="Tabel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780111"/>
              </p:ext>
            </p:extLst>
          </p:nvPr>
        </p:nvGraphicFramePr>
        <p:xfrm>
          <a:off x="65105" y="4301995"/>
          <a:ext cx="6110461" cy="1105213"/>
        </p:xfrm>
        <a:graphic>
          <a:graphicData uri="http://schemas.openxmlformats.org/drawingml/2006/table">
            <a:tbl>
              <a:tblPr/>
              <a:tblGrid>
                <a:gridCol w="1594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5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987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Chancen bei Zusammenschlüssen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Erläuterung und Beispiele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779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Erreichen von Synergieeffekten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z.B. Kostensenkung bei Zusammenlegung des Privatkundengeschäfts von 2 Banken, BAWAG &amp; PSK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987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Bessere Marktbearbeitung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übernommenes Unternehmen hat dichtes Vertriebsnetz in einer Region, Lenovo und PCs von IBM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779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Erschließung neuer Kundengruppen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Unternehmen aus Unterhaltungsindustrie + Internetunternehmen ermöglicht Erreichung neuer Kundengruppen, Disney ...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779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Austausch von Know How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Biotech Unternehmen werden häufig von Konkurrenten gekauft (Patente)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779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Stärkung der eigenen Marktposition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Verbesserung der Wettbewerbsfähigkeit durch Optimierung des Angebotes: Beats Übernahme durch Apple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779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Abwehr von Bedrohungen 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dr.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Übernahme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Zusammenschluss mit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Konkurrenten macht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als Übernahmekandidat uninteressant(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Poison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Pill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siehe oben)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779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Streuung des Risikos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Nestle hat immer wieder Unternehmen übernommen um sich breiter aufzustellen, Warren Buffets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Berkshire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Hathaway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779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Verminderung des Wettbewerbs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Durch Übernahme von Konkurrenten sinkt der Wettbewerb und es können höhere Preise erzielt werden: Telefonanbieter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4" name="Tabel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778570"/>
              </p:ext>
            </p:extLst>
          </p:nvPr>
        </p:nvGraphicFramePr>
        <p:xfrm>
          <a:off x="65594" y="5429972"/>
          <a:ext cx="6132006" cy="1074420"/>
        </p:xfrm>
        <a:graphic>
          <a:graphicData uri="http://schemas.openxmlformats.org/drawingml/2006/table">
            <a:tbl>
              <a:tblPr/>
              <a:tblGrid>
                <a:gridCol w="1734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7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956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Risiken bei Zusammenschlüssen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Erläuterung und Beispiele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Unabhängigkeit geht verloren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Entscheidungen können nur mehr in Absprache bzw. mit Zustimmung erfolgen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Verlust der Motivation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Loyalität von Mitarbeiten gegenüber neuem Unternehmen fraglich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komplexe Abstimmungen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Produktivität geht verloren, IT Systeme vereinheitlichen, hoher Aufwand kann Synergieeffekte mildern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Verlust von Arbeitsplätzeb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Kostensenkung oft auf "Kosten" der Arbeitnehmer, Telekom + Mobilkom A1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Verunsicherte Kunden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Kunden befürchten Erhöhung der Preise “3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hat sich Orange einverleibt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"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Schwierigkeiten interkulturelle Barrieren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Kulturelle Barrieren z.B. Europäische Unternehmen und Asiatische Unternehmen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5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hohe Übernahmekosten ohne Rückflüsse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zu hohe Kaufpreise, Gefahr, dass Erwartungen zu hoch waren und nicht verdient werden können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5956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Zerschlagung  v. Unternehmens u. Teilverkäufe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Investoren die Zerschlagung und Verkauf von profitablen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Einzelteien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anstreben &gt; Heuschrecken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9" name="Tabel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762253"/>
              </p:ext>
            </p:extLst>
          </p:nvPr>
        </p:nvGraphicFramePr>
        <p:xfrm>
          <a:off x="2371367" y="2367108"/>
          <a:ext cx="6752109" cy="1890519"/>
        </p:xfrm>
        <a:graphic>
          <a:graphicData uri="http://schemas.openxmlformats.org/drawingml/2006/table">
            <a:tbl>
              <a:tblPr/>
              <a:tblGrid>
                <a:gridCol w="1028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5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6510"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Form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Definition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Beispiele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252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Konzern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wirtschaftlicher Verbund zwischen Unternehmen, die rechtlich selbständig bleiben, Gemeinsame Leitung meist durch eine Holding- bzw. Dachgesellschaft; Intensität der Verflechtung drückt sich in Beteiligungsquote aus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IBM, Microsoft, OMV, Erste Group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8757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M&amp;A‘s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  <a:p>
                      <a:pPr algn="l" fontAlgn="ctr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Merger</a:t>
                      </a:r>
                    </a:p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(Firmenfusion)</a:t>
                      </a:r>
                    </a:p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&amp;</a:t>
                      </a:r>
                    </a:p>
                    <a:p>
                      <a:pPr algn="l" fontAlgn="ctr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Acquisitions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Ünternehmenskäufe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Mergers &amp; Acquisitions (Fusionen &amp; Übernahmen)</a:t>
                      </a:r>
                    </a:p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Verschmelzung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von 2 od. mehr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Unternehmen zu einem neuen bzw. 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Kauf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eines Unternehmens;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Fusion: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wenn mindestens 1 Unternehmen die rechtliche Selbständigkeit verliert (z.B. aus B AG und W AG wird B&amp;W AG), a) Fusion durch Aufnahme b) Merger durch Neugründung</a:t>
                      </a:r>
                    </a:p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Übernahme: c)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übernommenes Unternehmen bleibt zumindest rechtl. selbständig, z.B. durch Eigentümerwechsel</a:t>
                      </a:r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Share</a:t>
                      </a:r>
                      <a:r>
                        <a:rPr lang="de-DE" sz="7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Deal: 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Kauf von Aktien des ganzen Unternehmens (Übernahme inkl. Schulden)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 Deal: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Kauf von Vermögensgegenständen (ohne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Übernahme von Schulden, daher meist teurer) </a:t>
                      </a:r>
                    </a:p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Freundliche Übernahme (</a:t>
                      </a:r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Friendly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Take </a:t>
                      </a:r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mit Zustimmung des Managements des Übernahmekandidaten; </a:t>
                      </a:r>
                    </a:p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Feindliche Übernahme (</a:t>
                      </a:r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Hostlie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Take Over):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wenn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Mgmt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des Übernahmekandidaten nicht einverstanden </a:t>
                      </a:r>
                    </a:p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Strategien gegen feindliche Übernahme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: </a:t>
                      </a:r>
                    </a:p>
                    <a:p>
                      <a:pPr algn="l" fontAlgn="ctr"/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Poison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Pill</a:t>
                      </a:r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Übernahmekandidat schluckt anderes Unternehmen um sich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unatraktiver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zu machen, </a:t>
                      </a:r>
                    </a:p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White Knight,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anderes Unternehmen, dass als Retter vor dem Angreifer auftritt, </a:t>
                      </a:r>
                    </a:p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Kernaktionäre: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25%+1 Aktie z.B.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Land Niedersachsen hält 25% + 1 Aktie an VW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Friendly: 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Ryan Air + Niki (a)</a:t>
                      </a:r>
                    </a:p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Bayer + Monsanto (a)</a:t>
                      </a:r>
                    </a:p>
                    <a:p>
                      <a:pPr algn="l" fontAlgn="ctr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Telekom + </a:t>
                      </a:r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Mobilkom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= A1 (b)</a:t>
                      </a:r>
                    </a:p>
                    <a:p>
                      <a:pPr algn="l" fontAlgn="ctr"/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Lufthansa + AUA (c)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Hostile:</a:t>
                      </a:r>
                    </a:p>
                    <a:p>
                      <a:pPr algn="l" fontAlgn="ctr"/>
                      <a:r>
                        <a:rPr lang="de-DE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Vodaphone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&amp; Mannesmann</a:t>
                      </a:r>
                    </a:p>
                    <a:p>
                      <a:pPr algn="l" fontAlgn="ctr"/>
                      <a:r>
                        <a:rPr lang="de-DE" sz="7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Luxotica</a:t>
                      </a:r>
                      <a:r>
                        <a:rPr lang="de-DE" sz="7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&amp; </a:t>
                      </a:r>
                      <a:r>
                        <a:rPr lang="de-DE" sz="7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Okleys</a:t>
                      </a:r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5" name="Textfeld 44"/>
          <p:cNvSpPr txBox="1"/>
          <p:nvPr/>
        </p:nvSpPr>
        <p:spPr>
          <a:xfrm>
            <a:off x="6378175" y="4746879"/>
            <a:ext cx="160387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/>
              <a:t>6) Finanzierung von Übernahmen</a:t>
            </a:r>
          </a:p>
        </p:txBody>
      </p:sp>
      <p:sp>
        <p:nvSpPr>
          <p:cNvPr id="46" name="Textfeld 45"/>
          <p:cNvSpPr txBox="1"/>
          <p:nvPr/>
        </p:nvSpPr>
        <p:spPr>
          <a:xfrm>
            <a:off x="1758" y="4082909"/>
            <a:ext cx="236960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b="1" dirty="0"/>
              <a:t>5) Chancen und Risiken für beteiligte Unternehmen</a:t>
            </a:r>
          </a:p>
        </p:txBody>
      </p:sp>
      <p:sp>
        <p:nvSpPr>
          <p:cNvPr id="30" name="Textfeld 29"/>
          <p:cNvSpPr txBox="1"/>
          <p:nvPr/>
        </p:nvSpPr>
        <p:spPr>
          <a:xfrm>
            <a:off x="1586606" y="2699028"/>
            <a:ext cx="759003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600" dirty="0" err="1"/>
              <a:t>Berkshire</a:t>
            </a:r>
            <a:r>
              <a:rPr lang="de-DE" sz="600" dirty="0"/>
              <a:t> Hathaway </a:t>
            </a:r>
          </a:p>
          <a:p>
            <a:r>
              <a:rPr lang="de-DE" sz="600" dirty="0"/>
              <a:t>Konglomerat: 1000 </a:t>
            </a:r>
            <a:r>
              <a:rPr lang="de-DE" sz="600" dirty="0" err="1"/>
              <a:t>Unt</a:t>
            </a:r>
            <a:endParaRPr lang="de-DE" sz="600" dirty="0"/>
          </a:p>
          <a:p>
            <a:r>
              <a:rPr lang="de-DE" sz="600" dirty="0"/>
              <a:t>Heinz, Duracell,...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130441" y="2791361"/>
            <a:ext cx="686794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600" dirty="0" err="1"/>
              <a:t>Addidas</a:t>
            </a:r>
            <a:r>
              <a:rPr lang="de-DE" sz="600" dirty="0"/>
              <a:t> </a:t>
            </a:r>
            <a:r>
              <a:rPr lang="de-DE" sz="600" dirty="0" err="1"/>
              <a:t>Reebok</a:t>
            </a:r>
            <a:endParaRPr lang="de-DE" sz="600" dirty="0"/>
          </a:p>
        </p:txBody>
      </p:sp>
      <p:sp>
        <p:nvSpPr>
          <p:cNvPr id="49" name="Textfeld 48"/>
          <p:cNvSpPr txBox="1"/>
          <p:nvPr/>
        </p:nvSpPr>
        <p:spPr>
          <a:xfrm>
            <a:off x="478734" y="3105458"/>
            <a:ext cx="1095172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600" dirty="0"/>
              <a:t>OMV kauft Hofer Tankstellen</a:t>
            </a:r>
          </a:p>
        </p:txBody>
      </p:sp>
      <p:graphicFrame>
        <p:nvGraphicFramePr>
          <p:cNvPr id="32" name="Tabel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208763"/>
              </p:ext>
            </p:extLst>
          </p:nvPr>
        </p:nvGraphicFramePr>
        <p:xfrm>
          <a:off x="28841" y="2263071"/>
          <a:ext cx="2082800" cy="909320"/>
        </p:xfrm>
        <a:graphic>
          <a:graphicData uri="http://schemas.openxmlformats.org/drawingml/2006/table">
            <a:tbl>
              <a:tblPr/>
              <a:tblGrid>
                <a:gridCol w="44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700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vertikal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Diagonal</a:t>
                      </a:r>
                    </a:p>
                    <a:p>
                      <a:pPr algn="l" fontAlgn="ctr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Konglomerat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horizontal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Hersteller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1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Hersteller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1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andere Branche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Großhändler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Einzelhändler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Konsument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" name="Textfeld 27"/>
          <p:cNvSpPr txBox="1"/>
          <p:nvPr/>
        </p:nvSpPr>
        <p:spPr>
          <a:xfrm>
            <a:off x="444499" y="6549920"/>
            <a:ext cx="867551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700" b="1" dirty="0"/>
              <a:t>6) Gefahren für Konsumenten:  </a:t>
            </a:r>
            <a:r>
              <a:rPr lang="de-DE" sz="700" dirty="0"/>
              <a:t>	-  </a:t>
            </a:r>
            <a:r>
              <a:rPr lang="de-DE" sz="700" b="1" dirty="0">
                <a:solidFill>
                  <a:srgbClr val="FF0000"/>
                </a:solidFill>
              </a:rPr>
              <a:t>Verringerung des Angebotes </a:t>
            </a:r>
            <a:r>
              <a:rPr lang="de-DE" sz="700" dirty="0"/>
              <a:t>und </a:t>
            </a:r>
            <a:r>
              <a:rPr lang="de-DE" sz="700" b="1" dirty="0">
                <a:solidFill>
                  <a:srgbClr val="FF0000"/>
                </a:solidFill>
              </a:rPr>
              <a:t>Erhöhung der Preise </a:t>
            </a:r>
            <a:r>
              <a:rPr lang="de-DE" sz="700" dirty="0"/>
              <a:t>vgl. Lufthansa in Deutschland Marktdominanz, Airlines in den USA (4 Linien), </a:t>
            </a:r>
            <a:r>
              <a:rPr lang="de-DE" sz="700" b="1" dirty="0">
                <a:solidFill>
                  <a:srgbClr val="FF0000"/>
                </a:solidFill>
              </a:rPr>
              <a:t>schlechtere Qualität</a:t>
            </a:r>
            <a:r>
              <a:rPr lang="de-DE" sz="700" dirty="0"/>
              <a:t>, </a:t>
            </a:r>
            <a:r>
              <a:rPr lang="de-DE" sz="700" b="1" dirty="0">
                <a:solidFill>
                  <a:srgbClr val="FF0000"/>
                </a:solidFill>
              </a:rPr>
              <a:t>weniger </a:t>
            </a:r>
            <a:r>
              <a:rPr lang="de-DE" sz="700" b="1" dirty="0" err="1">
                <a:solidFill>
                  <a:srgbClr val="FF0000"/>
                </a:solidFill>
              </a:rPr>
              <a:t>Inovationen</a:t>
            </a:r>
            <a:endParaRPr lang="de-DE" sz="700" b="1" dirty="0">
              <a:solidFill>
                <a:srgbClr val="FF0000"/>
              </a:solidFill>
            </a:endParaRPr>
          </a:p>
          <a:p>
            <a:r>
              <a:rPr lang="de-DE" sz="700" dirty="0"/>
              <a:t>Entstehung v. Mono- bzw. Oligopole	-  daher: </a:t>
            </a:r>
            <a:r>
              <a:rPr lang="de-DE" sz="700" b="1" dirty="0">
                <a:solidFill>
                  <a:srgbClr val="008000"/>
                </a:solidFill>
              </a:rPr>
              <a:t>Wettbewerbsregeln/</a:t>
            </a:r>
            <a:r>
              <a:rPr lang="de-DE" sz="700" b="1" dirty="0" err="1">
                <a:solidFill>
                  <a:srgbClr val="008000"/>
                </a:solidFill>
              </a:rPr>
              <a:t>behörden</a:t>
            </a:r>
            <a:r>
              <a:rPr lang="de-DE" sz="700" b="1" dirty="0">
                <a:solidFill>
                  <a:srgbClr val="008000"/>
                </a:solidFill>
              </a:rPr>
              <a:t> </a:t>
            </a:r>
            <a:r>
              <a:rPr lang="de-DE" sz="700" dirty="0"/>
              <a:t>und nationale (Bundeswettbewerbsbehörde, EU Wettbewerbsbehörde, </a:t>
            </a:r>
            <a:r>
              <a:rPr lang="de-DE" sz="700" dirty="0" err="1"/>
              <a:t>Anti</a:t>
            </a:r>
            <a:r>
              <a:rPr lang="de-DE" sz="700" dirty="0"/>
              <a:t> Trust Laws in den USA) ...zum </a:t>
            </a:r>
            <a:r>
              <a:rPr lang="de-DE" sz="700" dirty="0" err="1"/>
              <a:t>Schutuz</a:t>
            </a:r>
            <a:r>
              <a:rPr lang="de-DE" sz="700" dirty="0"/>
              <a:t> des Wettbewerbs und von </a:t>
            </a:r>
            <a:r>
              <a:rPr lang="de-DE" sz="700" dirty="0" err="1"/>
              <a:t>KMU‘s</a:t>
            </a:r>
            <a:r>
              <a:rPr lang="de-DE" sz="700" dirty="0"/>
              <a:t>  </a:t>
            </a: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58" y="6565290"/>
            <a:ext cx="323013" cy="28872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9BACC90-9392-8B72-1DCA-7E4D8B7FBA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1453" y="2808517"/>
            <a:ext cx="614168" cy="36387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9D0363B-AC82-F2A6-C545-90F8D91BFF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2677" y="2825974"/>
            <a:ext cx="607298" cy="38072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0750B12-1D67-71D3-5650-A6EC0B42F4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81038" y="3252018"/>
            <a:ext cx="638419" cy="26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7" grpId="0"/>
      <p:bldP spid="67" grpId="0" animBg="1"/>
      <p:bldP spid="31" grpId="0"/>
      <p:bldP spid="45" grpId="0"/>
      <p:bldP spid="46" grpId="0"/>
      <p:bldP spid="30" grpId="0" animBg="1"/>
      <p:bldP spid="48" grpId="0" animBg="1"/>
      <p:bldP spid="49" grpId="0" animBg="1"/>
      <p:bldP spid="28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1018</Words>
  <Application>Microsoft Macintosh PowerPoint</Application>
  <PresentationFormat>Bildschirmpräsentation (4:3)</PresentationFormat>
  <Paragraphs>128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Office-Design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HOLZHEU Werner</cp:lastModifiedBy>
  <cp:revision>257</cp:revision>
  <cp:lastPrinted>2018-11-21T16:37:53Z</cp:lastPrinted>
  <dcterms:created xsi:type="dcterms:W3CDTF">2015-09-21T19:41:13Z</dcterms:created>
  <dcterms:modified xsi:type="dcterms:W3CDTF">2023-05-20T09:21:00Z</dcterms:modified>
</cp:coreProperties>
</file>