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485" r:id="rId5"/>
    <p:sldId id="475" r:id="rId6"/>
    <p:sldId id="482" r:id="rId7"/>
    <p:sldId id="480" r:id="rId8"/>
    <p:sldId id="484" r:id="rId9"/>
    <p:sldId id="478" r:id="rId10"/>
    <p:sldId id="470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7" r:id="rId21"/>
    <p:sldId id="472" r:id="rId22"/>
    <p:sldId id="473" r:id="rId23"/>
    <p:sldId id="474" r:id="rId24"/>
    <p:sldId id="483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átia Santos" initials="CS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FFC"/>
    <a:srgbClr val="A6CB12"/>
    <a:srgbClr val="F7FFFF"/>
    <a:srgbClr val="FFB300"/>
    <a:srgbClr val="1D1D1D"/>
    <a:srgbClr val="4B4B4B"/>
    <a:srgbClr val="808285"/>
    <a:srgbClr val="00AEEF"/>
    <a:srgbClr val="0097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80" autoAdjust="0"/>
  </p:normalViewPr>
  <p:slideViewPr>
    <p:cSldViewPr snapToGrid="0">
      <p:cViewPr varScale="1">
        <p:scale>
          <a:sx n="115" d="100"/>
          <a:sy n="115" d="100"/>
        </p:scale>
        <p:origin x="14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B5301-5BB9-490F-8615-EF7BBCE854A3}" type="datetimeFigureOut">
              <a:rPr lang="en-US" smtClean="0"/>
              <a:pPr/>
              <a:t>8/24/18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B08B4-1CE4-42A5-9411-4E173DF1D4C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4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>
              <a:latin typeface="Times" pitchFamily="-8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48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  <a:prstGeom prst="rect">
            <a:avLst/>
          </a:prstGeom>
        </p:spPr>
        <p:txBody>
          <a:bodyPr/>
          <a:lstStyle/>
          <a:p>
            <a:r>
              <a:rPr lang="de-AT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>
              <a:sym typeface="Helvetica Neue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260350"/>
            <a:ext cx="1152525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E7B72-B04A-904B-B7FC-DDFB2F6C8D7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817F-E2D8-46FA-AE2F-9555133E64F3}" type="datetimeFigureOut">
              <a:rPr lang="pt-PT" smtClean="0"/>
              <a:pPr/>
              <a:t>24/08/18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D147-B25F-4239-815C-D0792C3A5B6A}" type="slidenum">
              <a:rPr lang="pt-PT" smtClean="0"/>
              <a:pPr/>
              <a:t>‹Nr.›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7"/>
          <p:cNvPicPr/>
          <p:nvPr/>
        </p:nvPicPr>
        <p:blipFill>
          <a:blip r:embed="rId2"/>
          <a:stretch/>
        </p:blipFill>
        <p:spPr>
          <a:xfrm rot="10800000">
            <a:off x="34504920" y="2505960"/>
            <a:ext cx="8548200" cy="47412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0" y="-38880"/>
            <a:ext cx="9142560" cy="104796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4273550" indent="-4273550"/>
            <a:r>
              <a:rPr lang="de-AT" sz="2800" strike="noStrike" dirty="0">
                <a:solidFill>
                  <a:srgbClr val="FFFFFF"/>
                </a:solidFill>
                <a:latin typeface="Tw Cen MT"/>
                <a:ea typeface="DejaVu Sans"/>
              </a:rPr>
              <a:t>                       </a:t>
            </a:r>
            <a:r>
              <a:rPr lang="de-AT" strike="noStrike" dirty="0">
                <a:solidFill>
                  <a:srgbClr val="FFFFFF"/>
                </a:solidFill>
                <a:latin typeface="Tw Cen MT"/>
                <a:ea typeface="DejaVu Sans"/>
              </a:rPr>
              <a:t> </a:t>
            </a:r>
            <a:r>
              <a:rPr lang="de-AT" strike="noStrike" dirty="0" err="1">
                <a:solidFill>
                  <a:srgbClr val="FFFFFF"/>
                </a:solidFill>
                <a:latin typeface="Tw Cen MT"/>
                <a:ea typeface="DejaVu Sans"/>
              </a:rPr>
              <a:t>Idea</a:t>
            </a:r>
            <a:r>
              <a:rPr lang="de-AT" strike="noStrike" dirty="0">
                <a:solidFill>
                  <a:srgbClr val="FFFFFF"/>
                </a:solidFill>
                <a:latin typeface="Tw Cen MT"/>
                <a:ea typeface="DejaVu Sans"/>
              </a:rPr>
              <a:t> Challenge / B1: </a:t>
            </a:r>
            <a:r>
              <a:rPr lang="de-AT" dirty="0" err="1">
                <a:solidFill>
                  <a:srgbClr val="FFFFFF"/>
                </a:solidFill>
                <a:latin typeface="Tw Cen MT"/>
                <a:ea typeface="DejaVu Sans"/>
              </a:rPr>
              <a:t>Entrepreneurial</a:t>
            </a:r>
            <a:r>
              <a:rPr lang="de-AT" dirty="0">
                <a:solidFill>
                  <a:srgbClr val="FFFFFF"/>
                </a:solidFill>
                <a:latin typeface="Tw Cen MT"/>
                <a:ea typeface="DejaVu Sans"/>
              </a:rPr>
              <a:t> Design –</a:t>
            </a:r>
            <a:br>
              <a:rPr lang="de-AT" dirty="0">
                <a:solidFill>
                  <a:srgbClr val="FFFFFF"/>
                </a:solidFill>
                <a:latin typeface="Tw Cen MT"/>
                <a:ea typeface="DejaVu Sans"/>
              </a:rPr>
            </a:br>
            <a:r>
              <a:rPr lang="de-AT" dirty="0">
                <a:solidFill>
                  <a:srgbClr val="FFFFFF"/>
                </a:solidFill>
                <a:latin typeface="Tw Cen MT"/>
                <a:ea typeface="DejaVu Sans"/>
              </a:rPr>
              <a:t>a </a:t>
            </a:r>
            <a:r>
              <a:rPr lang="de-AT" dirty="0" err="1">
                <a:solidFill>
                  <a:srgbClr val="FFFFFF"/>
                </a:solidFill>
                <a:latin typeface="Tw Cen MT"/>
                <a:ea typeface="DejaVu Sans"/>
              </a:rPr>
              <a:t>sustainable</a:t>
            </a:r>
            <a:r>
              <a:rPr lang="de-AT" dirty="0">
                <a:solidFill>
                  <a:srgbClr val="FFFFFF"/>
                </a:solidFill>
                <a:latin typeface="Tw Cen MT"/>
                <a:ea typeface="DejaVu Sans"/>
              </a:rPr>
              <a:t> </a:t>
            </a:r>
            <a:r>
              <a:rPr lang="de-AT" dirty="0" err="1">
                <a:solidFill>
                  <a:srgbClr val="FFFFFF"/>
                </a:solidFill>
                <a:latin typeface="Tw Cen MT"/>
                <a:ea typeface="DejaVu Sans"/>
              </a:rPr>
              <a:t>business</a:t>
            </a:r>
            <a:r>
              <a:rPr lang="de-AT" dirty="0">
                <a:solidFill>
                  <a:srgbClr val="FFFFFF"/>
                </a:solidFill>
                <a:latin typeface="Tw Cen MT"/>
                <a:ea typeface="DejaVu Sans"/>
              </a:rPr>
              <a:t> </a:t>
            </a:r>
            <a:r>
              <a:rPr lang="de-AT" dirty="0" err="1">
                <a:solidFill>
                  <a:srgbClr val="FFFFFF"/>
                </a:solidFill>
                <a:latin typeface="Tw Cen MT"/>
                <a:ea typeface="DejaVu Sans"/>
              </a:rPr>
              <a:t>model</a:t>
            </a:r>
            <a:r>
              <a:rPr lang="de-AT" dirty="0">
                <a:solidFill>
                  <a:srgbClr val="FFFFFF"/>
                </a:solidFill>
                <a:latin typeface="Tw Cen MT"/>
                <a:ea typeface="DejaVu Sans"/>
              </a:rPr>
              <a:t> </a:t>
            </a:r>
          </a:p>
        </p:txBody>
      </p:sp>
      <p:pic>
        <p:nvPicPr>
          <p:cNvPr id="74" name="Picture 1"/>
          <p:cNvPicPr/>
          <p:nvPr/>
        </p:nvPicPr>
        <p:blipFill>
          <a:blip r:embed="rId3"/>
          <a:stretch/>
        </p:blipFill>
        <p:spPr>
          <a:xfrm>
            <a:off x="0" y="12960"/>
            <a:ext cx="2132280" cy="85212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146580" y="1182280"/>
            <a:ext cx="8623080" cy="5205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3"/>
          <p:cNvSpPr/>
          <p:nvPr/>
        </p:nvSpPr>
        <p:spPr>
          <a:xfrm>
            <a:off x="459720" y="1834607"/>
            <a:ext cx="5137516" cy="3569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spcBef>
                <a:spcPts val="600"/>
              </a:spcBef>
            </a:pPr>
            <a:r>
              <a:rPr lang="de-AT" sz="3000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Idea</a:t>
            </a:r>
            <a:r>
              <a:rPr lang="de-AT" sz="3000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Challenge B1</a:t>
            </a:r>
            <a:endParaRPr lang="de-AT" sz="3000" b="1" strike="noStrike" dirty="0">
              <a:solidFill>
                <a:srgbClr val="FFB3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</a:pP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develop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an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idea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model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how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implement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it.   </a:t>
            </a:r>
            <a:r>
              <a:rPr lang="de-DE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de-AT" dirty="0">
              <a:solidFill>
                <a:srgbClr val="FFB3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AT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Core </a:t>
            </a:r>
            <a:r>
              <a:rPr lang="de-AT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Entrepreneurial</a:t>
            </a:r>
            <a:r>
              <a:rPr lang="de-AT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Education </a:t>
            </a:r>
            <a:endParaRPr dirty="0">
              <a:solidFill>
                <a:srgbClr val="FFB3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1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6" y="1819686"/>
            <a:ext cx="2763680" cy="2763680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5004048" y="429483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Entrepreneurial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Design – </a:t>
            </a:r>
            <a:b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sustainable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business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model</a:t>
            </a:r>
            <a:endParaRPr lang="de-AT" b="1" dirty="0">
              <a:solidFill>
                <a:srgbClr val="FFB3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0DA110-5867-7D4E-937A-0EFF6691288F}"/>
              </a:ext>
            </a:extLst>
          </p:cNvPr>
          <p:cNvGrpSpPr/>
          <p:nvPr/>
        </p:nvGrpSpPr>
        <p:grpSpPr>
          <a:xfrm>
            <a:off x="835961" y="5607594"/>
            <a:ext cx="6914516" cy="577215"/>
            <a:chOff x="0" y="0"/>
            <a:chExt cx="6914815" cy="577215"/>
          </a:xfrm>
        </p:grpSpPr>
        <p:pic>
          <p:nvPicPr>
            <p:cNvPr id="20" name="Picture 14" descr="Bildschirmfoto 2014-05-21 um 14.47.42.png">
              <a:extLst>
                <a:ext uri="{FF2B5EF4-FFF2-40B4-BE49-F238E27FC236}">
                  <a16:creationId xmlns:a16="http://schemas.microsoft.com/office/drawing/2014/main" id="{AA5E8FAC-C563-F745-926C-7F86418B6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915" y="12031"/>
              <a:ext cx="850900" cy="53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Logo_eesi">
              <a:extLst>
                <a:ext uri="{FF2B5EF4-FFF2-40B4-BE49-F238E27FC236}">
                  <a16:creationId xmlns:a16="http://schemas.microsoft.com/office/drawing/2014/main" id="{1DC0A522-1615-454B-9E4F-F30987237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765" y="0"/>
              <a:ext cx="952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A2DC41A-1BBF-4548-9347-4435A0DC1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0353" y="96252"/>
              <a:ext cx="1025954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5" descr="kph-logo-2014-transparent-cmyk-300.eps">
              <a:extLst>
                <a:ext uri="{FF2B5EF4-FFF2-40B4-BE49-F238E27FC236}">
                  <a16:creationId xmlns:a16="http://schemas.microsoft.com/office/drawing/2014/main" id="{EA8E3FD4-65B9-E14C-A9CF-919FDF97C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979" y="60157"/>
              <a:ext cx="960120" cy="45974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7B76EABA-4B45-BF48-AA26-1D786F7A3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96" y="0"/>
              <a:ext cx="769620" cy="57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ve="http://schemas.openxmlformats.org/markup-compatibility/2006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ve="http://schemas.openxmlformats.org/markup-compatibility/2006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Bild 39" descr="Macintosh HD:Users:valentinmayerhofer:Dropbox:IFTE:Youth Challenge Program:final Layout:Icons ohne Hintergrund:co-funded.png">
              <a:extLst>
                <a:ext uri="{FF2B5EF4-FFF2-40B4-BE49-F238E27FC236}">
                  <a16:creationId xmlns:a16="http://schemas.microsoft.com/office/drawing/2014/main" id="{8283847F-13D8-9D4E-9144-A94FF4040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252"/>
              <a:ext cx="1384935" cy="39814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994156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626" y="1624157"/>
            <a:ext cx="33337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39750" y="2349500"/>
            <a:ext cx="4032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0033D1"/>
                </a:solidFill>
              </a:rPr>
              <a:t>Solve a problem</a:t>
            </a:r>
          </a:p>
        </p:txBody>
      </p:sp>
      <p:sp>
        <p:nvSpPr>
          <p:cNvPr id="4608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930362A-7DF6-8D49-9F57-66B3E8247D56}" type="slidenum">
              <a:rPr lang="de-AT"/>
              <a:pPr/>
              <a:t>10</a:t>
            </a:fld>
            <a:endParaRPr lang="de-A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10</a:t>
            </a:fld>
            <a:endParaRPr lang="de-AT"/>
          </a:p>
        </p:txBody>
      </p:sp>
      <p:pic>
        <p:nvPicPr>
          <p:cNvPr id="7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10</a:t>
            </a:fld>
            <a:endParaRPr lang="de-AT"/>
          </a:p>
        </p:txBody>
      </p:sp>
      <p:pic>
        <p:nvPicPr>
          <p:cNvPr id="10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1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Develop a Business Idea - External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69296" y="6194137"/>
            <a:ext cx="316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/>
              <a:t>Source Paul Langrock / Angentur für Erneuerbare Energie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877888" y="2889395"/>
            <a:ext cx="432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0033D1"/>
                </a:solidFill>
              </a:rPr>
              <a:t>Transform an </a:t>
            </a:r>
          </a:p>
          <a:p>
            <a:r>
              <a:rPr lang="en-GB" sz="3600" b="1" dirty="0">
                <a:solidFill>
                  <a:srgbClr val="0033D1"/>
                </a:solidFill>
              </a:rPr>
              <a:t>existing idea</a:t>
            </a: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C52A53AA-9073-334E-A818-1D9B5EDE5F4A}" type="slidenum">
              <a:rPr lang="de-AT"/>
              <a:pPr/>
              <a:t>11</a:t>
            </a:fld>
            <a:endParaRPr lang="de-AT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65750" y="6159500"/>
            <a:ext cx="316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/>
              <a:t>Source: Red Bull Contentpool</a:t>
            </a:r>
          </a:p>
        </p:txBody>
      </p:sp>
      <p:pic>
        <p:nvPicPr>
          <p:cNvPr id="47111" name="Picture 8" descr="Bildschirmfoto 2012-08-25 um 12.44.1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6327" y="1609436"/>
            <a:ext cx="20653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11</a:t>
            </a:fld>
            <a:endParaRPr lang="de-AT"/>
          </a:p>
        </p:txBody>
      </p:sp>
      <p:pic>
        <p:nvPicPr>
          <p:cNvPr id="9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930362A-7DF6-8D49-9F57-66B3E8247D56}" type="slidenum">
              <a:rPr lang="de-AT"/>
              <a:pPr/>
              <a:t>11</a:t>
            </a:fld>
            <a:endParaRPr lang="de-AT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11</a:t>
            </a:fld>
            <a:endParaRPr lang="de-AT"/>
          </a:p>
        </p:txBody>
      </p:sp>
      <p:pic>
        <p:nvPicPr>
          <p:cNvPr id="13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11</a:t>
            </a:fld>
            <a:endParaRPr lang="de-AT"/>
          </a:p>
        </p:txBody>
      </p:sp>
      <p:pic>
        <p:nvPicPr>
          <p:cNvPr id="15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6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Develop a Business Idea - External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4700" y="1980767"/>
            <a:ext cx="4744764" cy="382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458935" y="2630921"/>
            <a:ext cx="33626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0033D1"/>
                </a:solidFill>
              </a:rPr>
              <a:t>A combination</a:t>
            </a:r>
          </a:p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0033D1"/>
                </a:solidFill>
              </a:rPr>
              <a:t>of ideas</a:t>
            </a:r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268" y="4955165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331F038-BD09-1046-98E4-FF5B21DE1A30}" type="slidenum">
              <a:rPr lang="de-AT"/>
              <a:pPr/>
              <a:t>12</a:t>
            </a:fld>
            <a:endParaRPr lang="de-AT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12</a:t>
            </a:fld>
            <a:endParaRPr lang="de-AT"/>
          </a:p>
        </p:txBody>
      </p:sp>
      <p:pic>
        <p:nvPicPr>
          <p:cNvPr id="8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930362A-7DF6-8D49-9F57-66B3E8247D56}" type="slidenum">
              <a:rPr lang="de-AT"/>
              <a:pPr/>
              <a:t>12</a:t>
            </a:fld>
            <a:endParaRPr lang="de-A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12</a:t>
            </a:fld>
            <a:endParaRPr lang="de-AT"/>
          </a:p>
        </p:txBody>
      </p:sp>
      <p:pic>
        <p:nvPicPr>
          <p:cNvPr id="12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12</a:t>
            </a:fld>
            <a:endParaRPr lang="de-AT"/>
          </a:p>
        </p:txBody>
      </p:sp>
      <p:pic>
        <p:nvPicPr>
          <p:cNvPr id="14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5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Develop a Business Idea - External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899477" y="5859318"/>
            <a:ext cx="316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dirty="0"/>
              <a:t>Source: TM &amp; PEZ AG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904" y="1450975"/>
            <a:ext cx="3555278" cy="46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760701" y="2984211"/>
            <a:ext cx="3133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0033D1"/>
                </a:solidFill>
              </a:rPr>
              <a:t>Going </a:t>
            </a:r>
            <a:r>
              <a:rPr lang="en-GB" sz="3600" b="1" dirty="0">
                <a:solidFill>
                  <a:srgbClr val="0033D1"/>
                </a:solidFill>
              </a:rPr>
              <a:t>against </a:t>
            </a:r>
          </a:p>
          <a:p>
            <a:r>
              <a:rPr lang="en-GB" sz="3600" b="1" dirty="0">
                <a:solidFill>
                  <a:srgbClr val="0033D1"/>
                </a:solidFill>
              </a:rPr>
              <a:t>the grain</a:t>
            </a:r>
          </a:p>
        </p:txBody>
      </p:sp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456" y="5768253"/>
            <a:ext cx="1479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6343796" y="5826127"/>
            <a:ext cx="148402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Automatic Chronos</a:t>
            </a:r>
          </a:p>
          <a:p>
            <a:pPr>
              <a:spcBef>
                <a:spcPct val="50000"/>
              </a:spcBef>
            </a:pPr>
            <a:endParaRPr lang="de-DE" sz="1200"/>
          </a:p>
        </p:txBody>
      </p:sp>
      <p:sp>
        <p:nvSpPr>
          <p:cNvPr id="4915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96937C16-544E-094F-ADEB-00B77C312775}" type="slidenum">
              <a:rPr lang="de-AT"/>
              <a:pPr/>
              <a:t>13</a:t>
            </a:fld>
            <a:endParaRPr lang="de-AT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331F038-BD09-1046-98E4-FF5B21DE1A30}" type="slidenum">
              <a:rPr lang="de-AT"/>
              <a:pPr/>
              <a:t>13</a:t>
            </a:fld>
            <a:endParaRPr lang="de-A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13</a:t>
            </a:fld>
            <a:endParaRPr lang="de-AT"/>
          </a:p>
        </p:txBody>
      </p:sp>
      <p:pic>
        <p:nvPicPr>
          <p:cNvPr id="11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930362A-7DF6-8D49-9F57-66B3E8247D56}" type="slidenum">
              <a:rPr lang="de-AT"/>
              <a:pPr/>
              <a:t>13</a:t>
            </a:fld>
            <a:endParaRPr lang="de-AT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13</a:t>
            </a:fld>
            <a:endParaRPr lang="de-AT"/>
          </a:p>
        </p:txBody>
      </p:sp>
      <p:pic>
        <p:nvPicPr>
          <p:cNvPr id="15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13</a:t>
            </a:fld>
            <a:endParaRPr lang="de-AT"/>
          </a:p>
        </p:txBody>
      </p:sp>
      <p:pic>
        <p:nvPicPr>
          <p:cNvPr id="17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8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Develop a Business Idea - External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268917" y="6159488"/>
            <a:ext cx="316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dirty="0"/>
              <a:t>Source: The Swatch Group (Austria)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333520" y="2799485"/>
            <a:ext cx="3979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 b="1" dirty="0">
                <a:solidFill>
                  <a:srgbClr val="0033D1"/>
                </a:solidFill>
              </a:rPr>
              <a:t>User Innovation Open Innovation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B4042A0-6D0F-0B41-8BE1-DE1F55B31604}" type="slidenum">
              <a:rPr lang="de-AT"/>
              <a:pPr/>
              <a:t>14</a:t>
            </a:fld>
            <a:endParaRPr lang="de-AT"/>
          </a:p>
        </p:txBody>
      </p:sp>
      <p:sp>
        <p:nvSpPr>
          <p:cNvPr id="50181" name="TextBox 9"/>
          <p:cNvSpPr txBox="1">
            <a:spLocks noChangeArrowheads="1"/>
          </p:cNvSpPr>
          <p:nvPr/>
        </p:nvSpPr>
        <p:spPr bwMode="auto">
          <a:xfrm>
            <a:off x="4371163" y="6172200"/>
            <a:ext cx="1724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900"/>
              <a:t>Source Wikimedia Foundation</a:t>
            </a:r>
          </a:p>
          <a:p>
            <a:endParaRPr lang="en-GB" sz="9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331F038-BD09-1046-98E4-FF5B21DE1A30}" type="slidenum">
              <a:rPr lang="de-AT"/>
              <a:pPr/>
              <a:t>14</a:t>
            </a:fld>
            <a:endParaRPr lang="de-AT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14</a:t>
            </a:fld>
            <a:endParaRPr lang="de-AT"/>
          </a:p>
        </p:txBody>
      </p:sp>
      <p:pic>
        <p:nvPicPr>
          <p:cNvPr id="9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930362A-7DF6-8D49-9F57-66B3E8247D56}" type="slidenum">
              <a:rPr lang="de-AT"/>
              <a:pPr/>
              <a:t>14</a:t>
            </a:fld>
            <a:endParaRPr lang="de-AT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14</a:t>
            </a:fld>
            <a:endParaRPr lang="de-AT"/>
          </a:p>
        </p:txBody>
      </p:sp>
      <p:pic>
        <p:nvPicPr>
          <p:cNvPr id="13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14</a:t>
            </a:fld>
            <a:endParaRPr lang="de-AT"/>
          </a:p>
        </p:txBody>
      </p:sp>
      <p:pic>
        <p:nvPicPr>
          <p:cNvPr id="15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6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Develop a Business Idea - External</a:t>
            </a:r>
          </a:p>
        </p:txBody>
      </p:sp>
      <p:pic>
        <p:nvPicPr>
          <p:cNvPr id="18" name="Picture 17" descr="Bildschirmfoto 2015-06-13 um 17.08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899" y="1963627"/>
            <a:ext cx="4359615" cy="410656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872836" y="2930236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600" b="1" dirty="0">
                <a:solidFill>
                  <a:srgbClr val="0033D1"/>
                </a:solidFill>
              </a:rPr>
              <a:t>Imitation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CBC49C6F-8F97-2C49-A2B9-AA8AF26955F1}" type="slidenum">
              <a:rPr lang="de-AT"/>
              <a:pPr/>
              <a:t>15</a:t>
            </a:fld>
            <a:endParaRPr lang="de-AT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331F038-BD09-1046-98E4-FF5B21DE1A30}" type="slidenum">
              <a:rPr lang="de-AT"/>
              <a:pPr/>
              <a:t>15</a:t>
            </a:fld>
            <a:endParaRPr lang="de-AT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15</a:t>
            </a:fld>
            <a:endParaRPr lang="de-AT"/>
          </a:p>
        </p:txBody>
      </p:sp>
      <p:pic>
        <p:nvPicPr>
          <p:cNvPr id="10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pic>
        <p:nvPicPr>
          <p:cNvPr id="12" name="Picture 11" descr="Bildschirmfoto 2015-06-08 um 14.02.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006" y="2050503"/>
            <a:ext cx="4807539" cy="2685812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930362A-7DF6-8D49-9F57-66B3E8247D56}" type="slidenum">
              <a:rPr lang="de-AT"/>
              <a:pPr/>
              <a:t>15</a:t>
            </a:fld>
            <a:endParaRPr lang="de-AT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15</a:t>
            </a:fld>
            <a:endParaRPr lang="de-AT"/>
          </a:p>
        </p:txBody>
      </p:sp>
      <p:pic>
        <p:nvPicPr>
          <p:cNvPr id="15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15</a:t>
            </a:fld>
            <a:endParaRPr lang="de-AT"/>
          </a:p>
        </p:txBody>
      </p:sp>
      <p:pic>
        <p:nvPicPr>
          <p:cNvPr id="17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8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Develop a Business Idea - External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645479" y="4681680"/>
            <a:ext cx="316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dirty="0"/>
              <a:t>Illustration: Helmut </a:t>
            </a:r>
            <a:r>
              <a:rPr lang="en-GB" sz="900" dirty="0" err="1"/>
              <a:t>Pokornig</a:t>
            </a:r>
            <a:endParaRPr lang="en-GB" sz="900"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766618" y="3243840"/>
            <a:ext cx="3133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 b="1" dirty="0">
                <a:solidFill>
                  <a:srgbClr val="0033D1"/>
                </a:solidFill>
              </a:rPr>
              <a:t>Franchising</a:t>
            </a:r>
          </a:p>
        </p:txBody>
      </p:sp>
      <p:sp>
        <p:nvSpPr>
          <p:cNvPr id="52229" name="Textfeld 6"/>
          <p:cNvSpPr txBox="1">
            <a:spLocks noChangeArrowheads="1"/>
          </p:cNvSpPr>
          <p:nvPr/>
        </p:nvSpPr>
        <p:spPr bwMode="auto">
          <a:xfrm>
            <a:off x="4293755" y="5441662"/>
            <a:ext cx="35179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/>
              <a:t>Bio-Racal, „children´s brand“ </a:t>
            </a:r>
          </a:p>
          <a:p>
            <a:endParaRPr lang="en-GB" sz="1000"/>
          </a:p>
        </p:txBody>
      </p:sp>
      <p:sp>
        <p:nvSpPr>
          <p:cNvPr id="522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8D2AEA7C-4C0D-104B-8636-62724E8BFD8F}" type="slidenum">
              <a:rPr lang="de-AT"/>
              <a:pPr/>
              <a:t>16</a:t>
            </a:fld>
            <a:endParaRPr lang="de-AT"/>
          </a:p>
        </p:txBody>
      </p:sp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4222896" y="5779655"/>
            <a:ext cx="223769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900"/>
              <a:t>Source Sonnentor Kräuterhandel GmbH</a:t>
            </a:r>
          </a:p>
          <a:p>
            <a:endParaRPr lang="en-GB" sz="900"/>
          </a:p>
        </p:txBody>
      </p:sp>
      <p:pic>
        <p:nvPicPr>
          <p:cNvPr id="52232" name="Picture 9" descr="Bildschirmfoto 2012-08-23 um 20.25.5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290" y="1293379"/>
            <a:ext cx="354647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331F038-BD09-1046-98E4-FF5B21DE1A30}" type="slidenum">
              <a:rPr lang="de-AT"/>
              <a:pPr/>
              <a:t>16</a:t>
            </a:fld>
            <a:endParaRPr lang="de-A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16</a:t>
            </a:fld>
            <a:endParaRPr lang="de-AT"/>
          </a:p>
        </p:txBody>
      </p:sp>
      <p:pic>
        <p:nvPicPr>
          <p:cNvPr id="11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2648" y="4745182"/>
            <a:ext cx="976079" cy="7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930362A-7DF6-8D49-9F57-66B3E8247D56}" type="slidenum">
              <a:rPr lang="de-AT"/>
              <a:pPr/>
              <a:t>16</a:t>
            </a:fld>
            <a:endParaRPr lang="de-AT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16</a:t>
            </a:fld>
            <a:endParaRPr lang="de-AT"/>
          </a:p>
        </p:txBody>
      </p:sp>
      <p:pic>
        <p:nvPicPr>
          <p:cNvPr id="15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16</a:t>
            </a:fld>
            <a:endParaRPr lang="de-AT"/>
          </a:p>
        </p:txBody>
      </p:sp>
      <p:pic>
        <p:nvPicPr>
          <p:cNvPr id="17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8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 err="1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Develop</a:t>
            </a:r>
            <a:r>
              <a:rPr lang="de-AT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a Business </a:t>
            </a:r>
            <a:r>
              <a:rPr lang="de-AT" sz="3200" dirty="0" err="1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Idea</a:t>
            </a:r>
            <a:r>
              <a:rPr lang="de-AT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- </a:t>
            </a:r>
            <a:r>
              <a:rPr lang="de-AT" sz="3200" dirty="0" err="1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External</a:t>
            </a:r>
            <a:endParaRPr lang="de-AT" sz="3200" dirty="0">
              <a:solidFill>
                <a:schemeClr val="bg1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28"/>
          <p:cNvSpPr/>
          <p:nvPr/>
        </p:nvSpPr>
        <p:spPr>
          <a:xfrm>
            <a:off x="346366" y="969818"/>
            <a:ext cx="8405089" cy="49760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223A386-28DA-1A42-BFDC-75B9D034F233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54276" name="TextBox 8"/>
          <p:cNvSpPr txBox="1">
            <a:spLocks noChangeArrowheads="1"/>
          </p:cNvSpPr>
          <p:nvPr/>
        </p:nvSpPr>
        <p:spPr bwMode="auto">
          <a:xfrm>
            <a:off x="459509" y="5594927"/>
            <a:ext cx="11578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800"/>
              <a:t>Source Matin Wesian</a:t>
            </a:r>
          </a:p>
          <a:p>
            <a:endParaRPr lang="en-GB" sz="800"/>
          </a:p>
        </p:txBody>
      </p:sp>
      <p:pic>
        <p:nvPicPr>
          <p:cNvPr id="54277" name="Picture 7" descr="Bildschirmfoto 2012-08-25 um 12.55.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052" y="2235200"/>
            <a:ext cx="1913234" cy="178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8" descr="Bildschirmfoto 2012-08-25 um 12.56.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8253" y="2195945"/>
            <a:ext cx="48307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AEA7C-4C0D-104B-8636-62724E8BFD8F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1F038-BD09-1046-98E4-FF5B21DE1A3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7428F-752D-F84A-B6EA-F1AED3B1CC4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2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Analyse a Business Idea and its Chances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971636" y="5608781"/>
            <a:ext cx="12965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800" dirty="0"/>
              <a:t>Source Helmut </a:t>
            </a:r>
            <a:r>
              <a:rPr lang="en-GB" sz="800" dirty="0" err="1"/>
              <a:t>Pokornig</a:t>
            </a:r>
            <a:endParaRPr lang="en-GB" sz="800" dirty="0"/>
          </a:p>
          <a:p>
            <a:endParaRPr lang="en-GB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28"/>
          <p:cNvSpPr/>
          <p:nvPr/>
        </p:nvSpPr>
        <p:spPr>
          <a:xfrm>
            <a:off x="346366" y="969818"/>
            <a:ext cx="8405089" cy="49760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223A386-28DA-1A42-BFDC-75B9D034F233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AEA7C-4C0D-104B-8636-62724E8BFD8F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1F038-BD09-1046-98E4-FF5B21DE1A3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7428F-752D-F84A-B6EA-F1AED3B1CC4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pic>
        <p:nvPicPr>
          <p:cNvPr id="13" name="Picture 9" descr="Bildschirmfoto 2012-08-25 um 12.56.5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4836" y="1870364"/>
            <a:ext cx="3660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Analyse a Business Idea and its Chances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59509" y="5594927"/>
            <a:ext cx="14563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800" dirty="0"/>
              <a:t>Source innocent Alps </a:t>
            </a:r>
            <a:r>
              <a:rPr lang="en-GB" sz="800" dirty="0" err="1"/>
              <a:t>Gmbh</a:t>
            </a:r>
            <a:endParaRPr lang="en-GB" sz="800" dirty="0"/>
          </a:p>
          <a:p>
            <a:endParaRPr lang="en-GB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28"/>
          <p:cNvSpPr/>
          <p:nvPr/>
        </p:nvSpPr>
        <p:spPr>
          <a:xfrm>
            <a:off x="346366" y="969818"/>
            <a:ext cx="8405089" cy="49760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223A386-28DA-1A42-BFDC-75B9D034F233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AEA7C-4C0D-104B-8636-62724E8BFD8F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1F038-BD09-1046-98E4-FF5B21DE1A3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7428F-752D-F84A-B6EA-F1AED3B1CC4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pic>
        <p:nvPicPr>
          <p:cNvPr id="13" name="Picture 11" descr="Bildschirmfoto 2012-08-25 um 12.58.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3635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Bildschirmfoto 2012-08-25 um 12.59.1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62200"/>
            <a:ext cx="3911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Analyse a Business Idea and its Chances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59509" y="5594927"/>
            <a:ext cx="12906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800" dirty="0"/>
              <a:t>Source </a:t>
            </a:r>
            <a:r>
              <a:rPr lang="en-GB" sz="800" dirty="0" err="1"/>
              <a:t>crystalsol</a:t>
            </a:r>
            <a:r>
              <a:rPr lang="en-GB" sz="800" dirty="0"/>
              <a:t> GmbH</a:t>
            </a:r>
          </a:p>
          <a:p>
            <a:endParaRPr lang="en-GB" sz="800" dirty="0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904509" y="5594927"/>
            <a:ext cx="1351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800"/>
              <a:t>Source Göttin des Glücks</a:t>
            </a:r>
          </a:p>
          <a:p>
            <a:endParaRPr lang="en-GB"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28"/>
          <p:cNvSpPr/>
          <p:nvPr/>
        </p:nvSpPr>
        <p:spPr>
          <a:xfrm>
            <a:off x="242462" y="992909"/>
            <a:ext cx="8705272" cy="5749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9" name="Picture 8" descr="N0E3NURDNzAtM0EyNS00RkY3LThCMkUtRUYzQUJDNEE0ODc5;jsessionid=02AD8543816373056D80D0C9E0FFB157-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69" y="738909"/>
            <a:ext cx="6218358" cy="5914540"/>
          </a:xfrm>
          <a:prstGeom prst="rect">
            <a:avLst/>
          </a:prstGeom>
        </p:spPr>
      </p:pic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EA85386-2A82-A340-AAA4-C96A112F0617}" type="slidenum">
              <a:rPr lang="de-AT" smtClean="0"/>
              <a:pPr/>
              <a:t>2</a:t>
            </a:fld>
            <a:endParaRPr lang="de-AT"/>
          </a:p>
        </p:txBody>
      </p:sp>
      <p:pic>
        <p:nvPicPr>
          <p:cNvPr id="6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7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Trading Game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0809" y="154710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Handwriting - Dakota"/>
                <a:cs typeface="Handwriting - Dakota"/>
              </a:rPr>
              <a:t>Idea</a:t>
            </a:r>
          </a:p>
        </p:txBody>
      </p:sp>
      <p:sp>
        <p:nvSpPr>
          <p:cNvPr id="11" name="TextBox 10"/>
          <p:cNvSpPr txBox="1"/>
          <p:nvPr/>
        </p:nvSpPr>
        <p:spPr>
          <a:xfrm rot="20459069">
            <a:off x="5798122" y="109914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Handwriting - Dakota"/>
                <a:cs typeface="Handwriting - Dakota"/>
              </a:rPr>
              <a:t>Demand</a:t>
            </a:r>
          </a:p>
        </p:txBody>
      </p:sp>
      <p:sp>
        <p:nvSpPr>
          <p:cNvPr id="12" name="TextBox 11"/>
          <p:cNvSpPr txBox="1"/>
          <p:nvPr/>
        </p:nvSpPr>
        <p:spPr>
          <a:xfrm rot="1081150">
            <a:off x="6123701" y="181727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Handwriting - Dakota"/>
                <a:cs typeface="Handwriting - Dakota"/>
              </a:rPr>
              <a:t>Market opportunity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7016" y="3597587"/>
            <a:ext cx="1941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Handwriting - Dakota"/>
                <a:cs typeface="Handwriting - Dakota"/>
              </a:rPr>
              <a:t>Secrets of </a:t>
            </a:r>
          </a:p>
          <a:p>
            <a:r>
              <a:rPr lang="en-GB" sz="2400" b="1" dirty="0">
                <a:latin typeface="Handwriting - Dakota"/>
                <a:cs typeface="Handwriting - Dakota"/>
              </a:rPr>
              <a:t>success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4209" y="530168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Handwriting - Dakota"/>
                <a:cs typeface="Handwriting - Dakota"/>
              </a:rPr>
              <a:t>Communication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8029" y="4345725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Handwriting - Dakota"/>
                <a:cs typeface="Handwriting - Dakota"/>
              </a:rPr>
              <a:t>Friendliness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9763" y="4615998"/>
            <a:ext cx="982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Handwriting - Dakota"/>
                <a:cs typeface="Handwriting - Dakota"/>
              </a:rPr>
              <a:t>Listening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22167" y="5322579"/>
            <a:ext cx="102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Handwriting - Dakota"/>
                <a:cs typeface="Handwriting - Dakota"/>
              </a:rPr>
              <a:t>Enquiring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16659" y="6309591"/>
            <a:ext cx="316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dirty="0"/>
              <a:t>Illustration: Helmut </a:t>
            </a:r>
            <a:r>
              <a:rPr lang="de-DE" sz="900" dirty="0" err="1"/>
              <a:t>Pokornig</a:t>
            </a:r>
            <a:endParaRPr lang="de-DE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28"/>
          <p:cNvSpPr/>
          <p:nvPr/>
        </p:nvSpPr>
        <p:spPr>
          <a:xfrm>
            <a:off x="346366" y="969818"/>
            <a:ext cx="8405089" cy="49760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223A386-28DA-1A42-BFDC-75B9D034F233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AEA7C-4C0D-104B-8636-62724E8BFD8F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1F038-BD09-1046-98E4-FF5B21DE1A3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7428F-752D-F84A-B6EA-F1AED3B1CC4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pic>
        <p:nvPicPr>
          <p:cNvPr id="13" name="Picture 6" descr="Bildschirmfoto 2012-08-25 um 13.00.3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019" y="1616366"/>
            <a:ext cx="32004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Analyse a Business Idea and its Chances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9509" y="5594927"/>
            <a:ext cx="23061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800" dirty="0"/>
              <a:t>Source Nina </a:t>
            </a:r>
            <a:r>
              <a:rPr lang="en-GB" sz="800" dirty="0" err="1"/>
              <a:t>Dautzenberg</a:t>
            </a:r>
            <a:r>
              <a:rPr lang="en-GB" sz="800" dirty="0"/>
              <a:t> / Andrea </a:t>
            </a:r>
            <a:r>
              <a:rPr lang="en-GB" sz="800" dirty="0" err="1"/>
              <a:t>Gaesmann</a:t>
            </a:r>
            <a:endParaRPr lang="en-GB" sz="800" dirty="0"/>
          </a:p>
          <a:p>
            <a:endParaRPr lang="en-GB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5" descr="cover_ill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47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458691" y="6215383"/>
            <a:ext cx="3230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800" dirty="0"/>
              <a:t>Source Johannes Lindner/Gerald </a:t>
            </a:r>
            <a:r>
              <a:rPr lang="en-GB" sz="800" dirty="0" err="1"/>
              <a:t>Fröhlich</a:t>
            </a:r>
            <a:r>
              <a:rPr lang="en-GB" sz="800" dirty="0"/>
              <a:t> (2014): Innovation Book, </a:t>
            </a:r>
          </a:p>
          <a:p>
            <a:r>
              <a:rPr lang="en-GB" sz="800" dirty="0"/>
              <a:t>Illustrators: Helmut </a:t>
            </a:r>
            <a:r>
              <a:rPr lang="en-GB" sz="800" dirty="0" err="1"/>
              <a:t>Pokornig</a:t>
            </a:r>
            <a:r>
              <a:rPr lang="en-GB" sz="800" dirty="0"/>
              <a:t> and Hermann </a:t>
            </a:r>
            <a:r>
              <a:rPr lang="en-GB" sz="800" dirty="0" err="1"/>
              <a:t>Redlingshofer</a:t>
            </a:r>
            <a:endParaRPr lang="en-GB" sz="800" dirty="0"/>
          </a:p>
          <a:p>
            <a:r>
              <a:rPr lang="en-GB" sz="800" dirty="0"/>
              <a:t>Contact: </a:t>
            </a:r>
            <a:r>
              <a:rPr lang="en-GB" sz="800" dirty="0" err="1"/>
              <a:t>office@ifte.at</a:t>
            </a:r>
            <a:r>
              <a:rPr lang="en-GB" sz="800" dirty="0"/>
              <a:t> </a:t>
            </a:r>
          </a:p>
          <a:p>
            <a:endParaRPr lang="en-GB" sz="800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28"/>
          <p:cNvSpPr/>
          <p:nvPr/>
        </p:nvSpPr>
        <p:spPr>
          <a:xfrm>
            <a:off x="242462" y="992909"/>
            <a:ext cx="8705272" cy="5749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EA85386-2A82-A340-AAA4-C96A112F0617}" type="slidenum">
              <a:rPr lang="de-AT" smtClean="0"/>
              <a:pPr/>
              <a:t>3</a:t>
            </a:fld>
            <a:endParaRPr lang="de-AT"/>
          </a:p>
        </p:txBody>
      </p:sp>
      <p:pic>
        <p:nvPicPr>
          <p:cNvPr id="6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7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Activity</a:t>
            </a:r>
          </a:p>
        </p:txBody>
      </p:sp>
      <p:pic>
        <p:nvPicPr>
          <p:cNvPr id="18" name="Picture 6" descr="k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0357" y="1211717"/>
            <a:ext cx="5253182" cy="544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40140" y="1780139"/>
            <a:ext cx="44320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Do you like using your </a:t>
            </a:r>
          </a:p>
          <a:p>
            <a:r>
              <a:rPr lang="en-GB" dirty="0">
                <a:solidFill>
                  <a:srgbClr val="0000FF"/>
                </a:solidFill>
              </a:rPr>
              <a:t>Imagination? </a:t>
            </a:r>
          </a:p>
          <a:p>
            <a:r>
              <a:rPr lang="en-GB" dirty="0">
                <a:solidFill>
                  <a:srgbClr val="0000FF"/>
                </a:solidFill>
              </a:rPr>
              <a:t>Look at the different image </a:t>
            </a:r>
          </a:p>
          <a:p>
            <a:r>
              <a:rPr lang="en-GB" dirty="0">
                <a:solidFill>
                  <a:srgbClr val="0000FF"/>
                </a:solidFill>
              </a:rPr>
              <a:t>details in the circles.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en-GB" dirty="0">
                <a:solidFill>
                  <a:srgbClr val="0000FF"/>
                </a:solidFill>
              </a:rPr>
              <a:t>Think about about what those</a:t>
            </a:r>
          </a:p>
          <a:p>
            <a:r>
              <a:rPr lang="en-GB" dirty="0">
                <a:solidFill>
                  <a:srgbClr val="0000FF"/>
                </a:solidFill>
              </a:rPr>
              <a:t>images might represent and</a:t>
            </a:r>
          </a:p>
          <a:p>
            <a:r>
              <a:rPr lang="en-GB" dirty="0">
                <a:solidFill>
                  <a:srgbClr val="0000FF"/>
                </a:solidFill>
              </a:rPr>
              <a:t>share it your classmates. You </a:t>
            </a:r>
          </a:p>
          <a:p>
            <a:r>
              <a:rPr lang="en-GB" dirty="0">
                <a:solidFill>
                  <a:srgbClr val="0000FF"/>
                </a:solidFill>
              </a:rPr>
              <a:t>will be surprised that your </a:t>
            </a:r>
          </a:p>
          <a:p>
            <a:r>
              <a:rPr lang="en-GB" dirty="0">
                <a:solidFill>
                  <a:srgbClr val="0000FF"/>
                </a:solidFill>
              </a:rPr>
              <a:t>friends may have similar </a:t>
            </a:r>
          </a:p>
          <a:p>
            <a:r>
              <a:rPr lang="en-GB" dirty="0">
                <a:solidFill>
                  <a:srgbClr val="0000FF"/>
                </a:solidFill>
              </a:rPr>
              <a:t>perceptions.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en-GB" dirty="0">
                <a:solidFill>
                  <a:srgbClr val="0000FF"/>
                </a:solidFill>
              </a:rPr>
              <a:t>Let your ideas flow.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6659" y="6309591"/>
            <a:ext cx="316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dirty="0"/>
              <a:t>Illustration: Helmut </a:t>
            </a:r>
            <a:r>
              <a:rPr lang="de-DE" sz="900" dirty="0" err="1"/>
              <a:t>Pokornig</a:t>
            </a:r>
            <a:endParaRPr lang="de-DE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71600" y="1524000"/>
            <a:ext cx="1852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81400" y="1524000"/>
            <a:ext cx="24084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CC00"/>
                </a:solidFill>
              </a:rPr>
              <a:t>Green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791200" y="1524000"/>
            <a:ext cx="2608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00FF"/>
                </a:solidFill>
              </a:rPr>
              <a:t>Yellow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71600" y="2514600"/>
            <a:ext cx="2608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00FF"/>
                </a:solidFill>
              </a:rPr>
              <a:t>Yellow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657600" y="3581400"/>
            <a:ext cx="1852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10000" y="2438400"/>
            <a:ext cx="1638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9900"/>
                </a:solidFill>
              </a:rPr>
              <a:t>Red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715000" y="2438400"/>
            <a:ext cx="24084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CC00"/>
                </a:solidFill>
              </a:rPr>
              <a:t>Green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524000" y="3581400"/>
            <a:ext cx="1638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9900"/>
                </a:solidFill>
              </a:rPr>
              <a:t>Red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943600" y="3581400"/>
            <a:ext cx="1638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9900"/>
                </a:solidFill>
              </a:rPr>
              <a:t>Red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295400" y="4648200"/>
            <a:ext cx="24084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CC00"/>
                </a:solidFill>
              </a:rPr>
              <a:t>Green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505200" y="4648200"/>
            <a:ext cx="2608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00FF"/>
                </a:solidFill>
              </a:rPr>
              <a:t>Yellow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936974" y="4659244"/>
            <a:ext cx="1852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667625" y="260350"/>
            <a:ext cx="1152525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EA85386-2A82-A340-AAA4-C96A112F061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7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8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Playing with colour a) Read each word out loud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71600" y="1524000"/>
            <a:ext cx="1852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81400" y="1524000"/>
            <a:ext cx="24084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CC00"/>
                </a:solidFill>
              </a:rPr>
              <a:t>Green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791200" y="1524000"/>
            <a:ext cx="2608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00FF"/>
                </a:solidFill>
              </a:rPr>
              <a:t>Yellow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71600" y="2514600"/>
            <a:ext cx="2608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00FF"/>
                </a:solidFill>
              </a:rPr>
              <a:t>Yellow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657600" y="3581400"/>
            <a:ext cx="1852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10000" y="2438400"/>
            <a:ext cx="1638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9900"/>
                </a:solidFill>
              </a:rPr>
              <a:t>Red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715000" y="2438400"/>
            <a:ext cx="24084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CC00"/>
                </a:solidFill>
              </a:rPr>
              <a:t>Green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524000" y="3581400"/>
            <a:ext cx="1638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9900"/>
                </a:solidFill>
              </a:rPr>
              <a:t>Red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142383" y="3581400"/>
            <a:ext cx="1638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9900"/>
                </a:solidFill>
              </a:rPr>
              <a:t>Red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295400" y="4648200"/>
            <a:ext cx="24084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CC00"/>
                </a:solidFill>
              </a:rPr>
              <a:t>Green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505200" y="4648200"/>
            <a:ext cx="2608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0000FF"/>
                </a:solidFill>
              </a:rPr>
              <a:t>Yellow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124713" y="4648200"/>
            <a:ext cx="1852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667625" y="260350"/>
            <a:ext cx="1152525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EA85386-2A82-A340-AAA4-C96A112F0617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7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8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b) Say the name of each colour out loud.  What is going on inside your head?</a:t>
            </a:r>
          </a:p>
        </p:txBody>
      </p:sp>
    </p:spTree>
    <p:extLst>
      <p:ext uri="{BB962C8B-B14F-4D97-AF65-F5344CB8AC3E}">
        <p14:creationId xmlns:p14="http://schemas.microsoft.com/office/powerpoint/2010/main" val="2321033889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97D2342-5485-2F46-A648-4572C927092A}" type="slidenum">
              <a:rPr lang="de-DE">
                <a:latin typeface="Arial" pitchFamily="-84" charset="0"/>
              </a:rPr>
              <a:pPr/>
              <a:t>6</a:t>
            </a:fld>
            <a:endParaRPr lang="de-DE">
              <a:latin typeface="Arial" pitchFamily="-84" charset="0"/>
            </a:endParaRPr>
          </a:p>
        </p:txBody>
      </p:sp>
      <p:pic>
        <p:nvPicPr>
          <p:cNvPr id="23556" name="Picture 4" descr="Bildschirmfoto 2012-08-25 um 23.28.5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051" y="1528600"/>
            <a:ext cx="327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Bildschirmfoto 2012-08-26 um 08.12.3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960" y="3967000"/>
            <a:ext cx="32766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689167" y="6390391"/>
            <a:ext cx="316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dirty="0"/>
              <a:t>Fotos: Johannes Lindner</a:t>
            </a:r>
          </a:p>
        </p:txBody>
      </p:sp>
      <p:pic>
        <p:nvPicPr>
          <p:cNvPr id="8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9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Pictures to inspire creative ideas</a:t>
            </a:r>
          </a:p>
        </p:txBody>
      </p:sp>
      <p:pic>
        <p:nvPicPr>
          <p:cNvPr id="11" name="Picture 10" descr="Bildschirmfoto 2015-06-13 um 15.44.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23" y="3995096"/>
            <a:ext cx="3232728" cy="2323337"/>
          </a:xfrm>
          <a:prstGeom prst="rect">
            <a:avLst/>
          </a:prstGeom>
        </p:spPr>
      </p:pic>
      <p:pic>
        <p:nvPicPr>
          <p:cNvPr id="12" name="Picture 11" descr="Bildschirmfoto 2015-06-13 um 15.46.5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888" y="1508776"/>
            <a:ext cx="3255818" cy="231294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29" name="Rectângulo 28"/>
          <p:cNvSpPr/>
          <p:nvPr/>
        </p:nvSpPr>
        <p:spPr>
          <a:xfrm>
            <a:off x="109728" y="1035822"/>
            <a:ext cx="8924544" cy="582217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15468" y="843553"/>
            <a:ext cx="87043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Idea Canvas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45222" y="3564679"/>
            <a:ext cx="2418591" cy="646331"/>
          </a:xfrm>
          <a:prstGeom prst="rect">
            <a:avLst/>
          </a:prstGeom>
          <a:solidFill>
            <a:srgbClr val="A8FF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0000FF"/>
                </a:solidFill>
              </a:rPr>
              <a:t>Develop an (Business-) Idea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7583" y="1122217"/>
            <a:ext cx="2417248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8000"/>
                </a:solidFill>
              </a:rPr>
              <a:t>Check an Opportunity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35372" y="1627911"/>
            <a:ext cx="2540037" cy="2424552"/>
          </a:xfrm>
          <a:prstGeom prst="rect">
            <a:avLst/>
          </a:prstGeom>
          <a:solidFill>
            <a:srgbClr val="A8FFFC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4200"/>
          </a:p>
        </p:txBody>
      </p:sp>
      <p:sp>
        <p:nvSpPr>
          <p:cNvPr id="15" name="TextBox 14"/>
          <p:cNvSpPr txBox="1"/>
          <p:nvPr/>
        </p:nvSpPr>
        <p:spPr>
          <a:xfrm>
            <a:off x="302752" y="2356051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internal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775" y="5002509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external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237681" y="4054765"/>
            <a:ext cx="2540037" cy="2424552"/>
          </a:xfrm>
          <a:prstGeom prst="rect">
            <a:avLst/>
          </a:prstGeom>
          <a:solidFill>
            <a:srgbClr val="CCFFCC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420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777587" y="1630226"/>
            <a:ext cx="2540037" cy="2424552"/>
          </a:xfrm>
          <a:prstGeom prst="rect">
            <a:avLst/>
          </a:prstGeom>
          <a:solidFill>
            <a:srgbClr val="CCFFCC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4200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779896" y="4057080"/>
            <a:ext cx="2540037" cy="2424552"/>
          </a:xfrm>
          <a:prstGeom prst="rect">
            <a:avLst/>
          </a:prstGeom>
          <a:solidFill>
            <a:srgbClr val="A8FFFC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420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6317487" y="1630226"/>
            <a:ext cx="2540037" cy="4846774"/>
          </a:xfrm>
          <a:prstGeom prst="rect">
            <a:avLst/>
          </a:prstGeom>
          <a:solidFill>
            <a:srgbClr val="CCFFCC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4200"/>
          </a:p>
        </p:txBody>
      </p:sp>
      <p:sp>
        <p:nvSpPr>
          <p:cNvPr id="34" name="TextBox 33"/>
          <p:cNvSpPr txBox="1"/>
          <p:nvPr/>
        </p:nvSpPr>
        <p:spPr>
          <a:xfrm>
            <a:off x="6420460" y="2368425"/>
            <a:ext cx="2488281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008000"/>
                </a:solidFill>
              </a:rPr>
              <a:t>Identify your target group</a:t>
            </a:r>
          </a:p>
          <a:p>
            <a:endParaRPr lang="en-GB" sz="1600">
              <a:solidFill>
                <a:srgbClr val="008000"/>
              </a:solidFill>
            </a:endParaRPr>
          </a:p>
          <a:p>
            <a:r>
              <a:rPr lang="en-GB" sz="1600">
                <a:solidFill>
                  <a:srgbClr val="008000"/>
                </a:solidFill>
              </a:rPr>
              <a:t>Conduct market research</a:t>
            </a:r>
          </a:p>
          <a:p>
            <a:r>
              <a:rPr lang="en-GB" sz="1600">
                <a:solidFill>
                  <a:srgbClr val="008000"/>
                </a:solidFill>
              </a:rPr>
              <a:t>to clarify market chances </a:t>
            </a:r>
          </a:p>
          <a:p>
            <a:r>
              <a:rPr lang="en-GB" sz="1600">
                <a:solidFill>
                  <a:srgbClr val="008000"/>
                </a:solidFill>
              </a:rPr>
              <a:t>and more information</a:t>
            </a:r>
          </a:p>
          <a:p>
            <a:r>
              <a:rPr lang="en-GB" sz="1600">
                <a:solidFill>
                  <a:srgbClr val="008000"/>
                </a:solidFill>
              </a:rPr>
              <a:t>about the target group.</a:t>
            </a:r>
          </a:p>
          <a:p>
            <a:endParaRPr lang="en-GB" sz="150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GB" sz="1500">
                <a:solidFill>
                  <a:srgbClr val="008000"/>
                </a:solidFill>
              </a:rPr>
              <a:t> Practitioner Evaluation</a:t>
            </a:r>
          </a:p>
          <a:p>
            <a:pPr>
              <a:buFont typeface="Arial"/>
              <a:buChar char="•"/>
            </a:pPr>
            <a:r>
              <a:rPr lang="en-GB" sz="1500">
                <a:solidFill>
                  <a:srgbClr val="008000"/>
                </a:solidFill>
              </a:rPr>
              <a:t> Market Research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05110" y="4251021"/>
            <a:ext cx="2660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sz="1500" dirty="0">
                <a:solidFill>
                  <a:srgbClr val="0000FF"/>
                </a:solidFill>
              </a:rPr>
              <a:t> Solve a problem</a:t>
            </a:r>
          </a:p>
          <a:p>
            <a:pPr>
              <a:buFont typeface="Arial"/>
              <a:buChar char="•"/>
            </a:pPr>
            <a:r>
              <a:rPr lang="en-GB" sz="1500" dirty="0">
                <a:solidFill>
                  <a:srgbClr val="0000FF"/>
                </a:solidFill>
              </a:rPr>
              <a:t> Discover the existing</a:t>
            </a:r>
          </a:p>
          <a:p>
            <a:pPr>
              <a:buFont typeface="Arial"/>
              <a:buChar char="•"/>
            </a:pPr>
            <a:r>
              <a:rPr lang="en-GB" sz="1500" dirty="0">
                <a:solidFill>
                  <a:srgbClr val="0000FF"/>
                </a:solidFill>
              </a:rPr>
              <a:t> Combination</a:t>
            </a:r>
          </a:p>
          <a:p>
            <a:pPr>
              <a:buFont typeface="Arial"/>
              <a:buChar char="•"/>
            </a:pPr>
            <a:r>
              <a:rPr lang="en-GB" sz="1500" dirty="0">
                <a:solidFill>
                  <a:srgbClr val="0000FF"/>
                </a:solidFill>
              </a:rPr>
              <a:t> Against the grain</a:t>
            </a:r>
          </a:p>
          <a:p>
            <a:pPr>
              <a:buFont typeface="Arial"/>
              <a:buChar char="•"/>
            </a:pPr>
            <a:r>
              <a:rPr lang="en-GB" sz="1500" dirty="0">
                <a:solidFill>
                  <a:srgbClr val="0000FF"/>
                </a:solidFill>
              </a:rPr>
              <a:t> User innovation / </a:t>
            </a:r>
          </a:p>
          <a:p>
            <a:r>
              <a:rPr lang="en-GB" sz="1500" dirty="0">
                <a:solidFill>
                  <a:srgbClr val="0000FF"/>
                </a:solidFill>
              </a:rPr>
              <a:t>  Open innovation</a:t>
            </a:r>
          </a:p>
          <a:p>
            <a:pPr>
              <a:buFont typeface="Arial"/>
              <a:buChar char="•"/>
            </a:pPr>
            <a:r>
              <a:rPr lang="en-GB" sz="1500" dirty="0">
                <a:solidFill>
                  <a:srgbClr val="0000FF"/>
                </a:solidFill>
              </a:rPr>
              <a:t> Imitation: franchising,  </a:t>
            </a:r>
          </a:p>
          <a:p>
            <a:r>
              <a:rPr lang="en-GB" sz="1500" dirty="0">
                <a:solidFill>
                  <a:srgbClr val="0000FF"/>
                </a:solidFill>
              </a:rPr>
              <a:t>  takeover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1235364" y="1477819"/>
            <a:ext cx="2574637" cy="1269994"/>
          </a:xfrm>
          <a:prstGeom prst="rightArrow">
            <a:avLst>
              <a:gd name="adj1" fmla="val 50000"/>
              <a:gd name="adj2" fmla="val 22195"/>
            </a:avLst>
          </a:prstGeom>
          <a:solidFill>
            <a:srgbClr val="A8FFF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Box 24"/>
          <p:cNvSpPr txBox="1"/>
          <p:nvPr/>
        </p:nvSpPr>
        <p:spPr>
          <a:xfrm>
            <a:off x="1303711" y="1777325"/>
            <a:ext cx="2344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The person is the catalyst:</a:t>
            </a:r>
          </a:p>
          <a:p>
            <a:endParaRPr lang="en-GB" sz="1600" dirty="0">
              <a:solidFill>
                <a:srgbClr val="0000FF"/>
              </a:solidFill>
            </a:endParaRPr>
          </a:p>
          <a:p>
            <a:endParaRPr lang="en-GB" sz="1600" dirty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rgbClr val="0000FF"/>
                </a:solidFill>
              </a:rPr>
              <a:t> Dream comes to life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rgbClr val="0000FF"/>
                </a:solidFill>
              </a:rPr>
              <a:t> Hobby becomes a job</a:t>
            </a:r>
          </a:p>
          <a:p>
            <a:pPr>
              <a:buFont typeface="Arial"/>
              <a:buChar char="•"/>
            </a:pP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1237674" y="3823855"/>
            <a:ext cx="2574637" cy="1269994"/>
          </a:xfrm>
          <a:prstGeom prst="rightArrow">
            <a:avLst>
              <a:gd name="adj1" fmla="val 50000"/>
              <a:gd name="adj2" fmla="val 22195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Box 25"/>
          <p:cNvSpPr txBox="1"/>
          <p:nvPr/>
        </p:nvSpPr>
        <p:spPr>
          <a:xfrm>
            <a:off x="1269428" y="4168489"/>
            <a:ext cx="2461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8000"/>
                </a:solidFill>
              </a:rPr>
              <a:t>The market opportunity </a:t>
            </a:r>
          </a:p>
          <a:p>
            <a:r>
              <a:rPr lang="en-GB" sz="1600" dirty="0">
                <a:solidFill>
                  <a:srgbClr val="008000"/>
                </a:solidFill>
              </a:rPr>
              <a:t>is the catalyst:</a:t>
            </a:r>
          </a:p>
          <a:p>
            <a:r>
              <a:rPr lang="en-GB" sz="1400" dirty="0">
                <a:solidFill>
                  <a:srgbClr val="008000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GB" sz="1400" dirty="0">
                <a:solidFill>
                  <a:srgbClr val="008000"/>
                </a:solidFill>
              </a:rPr>
              <a:t> Become aware of a problem e.g. environment pollution, social problem</a:t>
            </a:r>
          </a:p>
          <a:p>
            <a:pPr>
              <a:buFont typeface="Arial"/>
              <a:buChar char="•"/>
            </a:pPr>
            <a:r>
              <a:rPr lang="en-GB" sz="1400" dirty="0">
                <a:solidFill>
                  <a:srgbClr val="008000"/>
                </a:solidFill>
              </a:rPr>
              <a:t> Change e.g. law, trend</a:t>
            </a:r>
          </a:p>
          <a:p>
            <a:pPr>
              <a:buFont typeface="Arial"/>
              <a:buChar char="•"/>
            </a:pPr>
            <a:r>
              <a:rPr lang="en-GB" sz="1400" dirty="0">
                <a:solidFill>
                  <a:srgbClr val="008000"/>
                </a:solidFill>
              </a:rPr>
              <a:t> Technical development e.g. Internet, Smart-Phones</a:t>
            </a:r>
          </a:p>
          <a:p>
            <a:pPr>
              <a:buFont typeface="Arial"/>
              <a:buChar char="•"/>
            </a:pPr>
            <a:r>
              <a:rPr lang="en-GB" sz="1400" dirty="0">
                <a:solidFill>
                  <a:srgbClr val="008000"/>
                </a:solidFill>
              </a:rPr>
              <a:t> Competition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98378" y="6519446"/>
            <a:ext cx="2853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/>
                <a:cs typeface="Arial"/>
              </a:rPr>
              <a:t>Source: Lindner, J./Fröhlich, G (2015): Wirtschaft gestalten</a:t>
            </a:r>
          </a:p>
          <a:p>
            <a:r>
              <a:rPr lang="de-DE" sz="800" dirty="0">
                <a:latin typeface="Arial"/>
                <a:cs typeface="Arial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3769" y="2382287"/>
            <a:ext cx="14503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008000"/>
                </a:solidFill>
              </a:rPr>
              <a:t>Check market </a:t>
            </a:r>
          </a:p>
          <a:p>
            <a:r>
              <a:rPr lang="en-GB" sz="1600">
                <a:solidFill>
                  <a:srgbClr val="008000"/>
                </a:solidFill>
              </a:rPr>
              <a:t>opportunity</a:t>
            </a:r>
            <a:endParaRPr lang="en-GB" sz="15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75909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684213" y="1916113"/>
            <a:ext cx="4319587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960"/>
              </a:spcBef>
            </a:pPr>
            <a:r>
              <a:rPr lang="en-GB" sz="3600" b="1" dirty="0">
                <a:solidFill>
                  <a:srgbClr val="0033D1"/>
                </a:solidFill>
              </a:rPr>
              <a:t>Dream </a:t>
            </a:r>
          </a:p>
          <a:p>
            <a:pPr>
              <a:spcBef>
                <a:spcPts val="960"/>
              </a:spcBef>
            </a:pPr>
            <a:r>
              <a:rPr lang="en-GB" sz="3600" b="1" dirty="0">
                <a:solidFill>
                  <a:srgbClr val="0033D1"/>
                </a:solidFill>
              </a:rPr>
              <a:t>comes to life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219700" y="5013325"/>
            <a:ext cx="316865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sz="1400" dirty="0"/>
              <a:t>Lionel Messi</a:t>
            </a:r>
            <a:endParaRPr lang="de-AT" sz="1400" dirty="0"/>
          </a:p>
          <a:p>
            <a:pPr>
              <a:spcBef>
                <a:spcPct val="50000"/>
              </a:spcBef>
            </a:pPr>
            <a:endParaRPr lang="de-AT" sz="1400" dirty="0"/>
          </a:p>
          <a:p>
            <a:pPr>
              <a:spcBef>
                <a:spcPct val="50000"/>
              </a:spcBef>
            </a:pPr>
            <a:r>
              <a:rPr lang="de-AT" sz="900" dirty="0"/>
              <a:t>Source </a:t>
            </a:r>
            <a:r>
              <a:rPr lang="de-DE" sz="900" dirty="0"/>
              <a:t>Sportmagazin</a:t>
            </a:r>
          </a:p>
        </p:txBody>
      </p:sp>
      <p:sp>
        <p:nvSpPr>
          <p:cNvPr id="4403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8</a:t>
            </a:fld>
            <a:endParaRPr lang="de-AT"/>
          </a:p>
        </p:txBody>
      </p:sp>
      <p:pic>
        <p:nvPicPr>
          <p:cNvPr id="8" name="Picture 9" descr="Sportmagazin_04-12_001_COVER Kop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9075" y="1731386"/>
            <a:ext cx="2436380" cy="31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7" descr="title_shadow_50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0" name="Rectângulo 9"/>
          <p:cNvSpPr/>
          <p:nvPr/>
        </p:nvSpPr>
        <p:spPr>
          <a:xfrm>
            <a:off x="0" y="-13594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Develop a Business Idea - Internal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3-7_Seite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040" y="1972685"/>
            <a:ext cx="482600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5366327" y="2548947"/>
            <a:ext cx="3477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0033D1"/>
                </a:solidFill>
              </a:rPr>
              <a:t>A hobby becomes a job</a:t>
            </a:r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0790" y="4420610"/>
            <a:ext cx="20875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399040" y="5428672"/>
            <a:ext cx="4751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Vienna City Marathon</a:t>
            </a:r>
          </a:p>
        </p:txBody>
      </p:sp>
      <p:sp>
        <p:nvSpPr>
          <p:cNvPr id="450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62AD095-8871-AE43-86C3-E391EAEB3B60}" type="slidenum">
              <a:rPr lang="de-AT"/>
              <a:pPr/>
              <a:t>9</a:t>
            </a:fld>
            <a:endParaRPr lang="de-AT"/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5530273" y="5974773"/>
            <a:ext cx="316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/>
              <a:t>Source VCM / Niki Wagner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9</a:t>
            </a:fld>
            <a:endParaRPr lang="de-AT"/>
          </a:p>
        </p:txBody>
      </p:sp>
      <p:pic>
        <p:nvPicPr>
          <p:cNvPr id="11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7625" y="260350"/>
            <a:ext cx="1152525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2E7428F-752D-F84A-B6EA-F1AED3B1CC42}" type="slidenum">
              <a:rPr lang="de-AT"/>
              <a:pPr/>
              <a:t>9</a:t>
            </a:fld>
            <a:endParaRPr lang="de-AT"/>
          </a:p>
        </p:txBody>
      </p:sp>
      <p:pic>
        <p:nvPicPr>
          <p:cNvPr id="15" name="Imagem 7" descr="title_shadow_50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8610" y="605790"/>
            <a:ext cx="8549640" cy="475526"/>
          </a:xfrm>
          <a:prstGeom prst="rect">
            <a:avLst/>
          </a:prstGeom>
        </p:spPr>
      </p:pic>
      <p:sp>
        <p:nvSpPr>
          <p:cNvPr id="16" name="Rectângulo 9"/>
          <p:cNvSpPr/>
          <p:nvPr/>
        </p:nvSpPr>
        <p:spPr>
          <a:xfrm>
            <a:off x="0" y="0"/>
            <a:ext cx="9144000" cy="1049418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Develop a Business Idea - Internal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2C9F965202B48A7D628E6A6922ADD" ma:contentTypeVersion="2" ma:contentTypeDescription="Create a new document." ma:contentTypeScope="" ma:versionID="0ecb174bfc8328138ca8bcfbb76b0c1a">
  <xsd:schema xmlns:xsd="http://www.w3.org/2001/XMLSchema" xmlns:xs="http://www.w3.org/2001/XMLSchema" xmlns:p="http://schemas.microsoft.com/office/2006/metadata/properties" xmlns:ns2="b3eb12ac-0bba-4ea0-a233-caab655315a1" targetNamespace="http://schemas.microsoft.com/office/2006/metadata/properties" ma:root="true" ma:fieldsID="6749e2bdb59824cf7e515d9ed9d5954f" ns2:_="">
    <xsd:import namespace="b3eb12ac-0bba-4ea0-a233-caab655315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b12ac-0bba-4ea0-a233-caab655315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1907D0-CEEE-4727-A11C-5FF5A9202BA1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532C2B-0640-4425-BE20-859B5335A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eb12ac-0bba-4ea0-a233-caab655315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6004B7-9DE0-4956-B228-CB074A2598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Macintosh PowerPoint</Application>
  <PresentationFormat>Bildschirmpräsentation (4:3)</PresentationFormat>
  <Paragraphs>226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DejaVu Sans</vt:lpstr>
      <vt:lpstr>Handwriting - Dakota</vt:lpstr>
      <vt:lpstr>Helvetica Neue</vt:lpstr>
      <vt:lpstr>Times</vt:lpstr>
      <vt:lpstr>Times New Roman</vt:lpstr>
      <vt:lpstr>Tw Cen MT</vt:lpstr>
      <vt:lpstr>Tema do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Rdesign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Rui Pedro</dc:creator>
  <cp:lastModifiedBy>Teply Annamaria</cp:lastModifiedBy>
  <cp:revision>302</cp:revision>
  <dcterms:created xsi:type="dcterms:W3CDTF">2015-06-29T09:02:07Z</dcterms:created>
  <dcterms:modified xsi:type="dcterms:W3CDTF">2018-08-24T19:49:49Z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0x0101002E42C9F965202B48A7D628E6A6922ADD</vt:lpwstr>
  </property>
</Properties>
</file>