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4" r:id="rId3"/>
    <p:sldId id="264" r:id="rId4"/>
    <p:sldId id="275" r:id="rId5"/>
    <p:sldId id="273" r:id="rId6"/>
    <p:sldId id="276" r:id="rId7"/>
    <p:sldId id="277" r:id="rId8"/>
    <p:sldId id="278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2"/>
    <p:restoredTop sz="98564" autoAdjust="0"/>
  </p:normalViewPr>
  <p:slideViewPr>
    <p:cSldViewPr snapToGrid="0" snapToObjects="1">
      <p:cViewPr varScale="1">
        <p:scale>
          <a:sx n="128" d="100"/>
          <a:sy n="128" d="100"/>
        </p:scale>
        <p:origin x="1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7AB0B-DE10-CB43-8340-2AD68F6DA472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F1DB-975F-C243-BFE1-DFDAD460B0A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D5F78-60C8-0546-AF1A-4380A9B3E276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BB887-5099-DC4A-8063-F4FCD7AF760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F287-0C16-4043-8983-DD25287183D3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5C8C-F504-DD4E-912D-30D530E8A5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68F7-432B-904F-BCF2-270D4EA49D1B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3CF7-6F6A-C242-B97F-B3569B4081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3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DCC1-E57A-F64F-8739-80ECE73A1A8E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5FEF-5D69-F649-A93B-12CF5171E3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6F80-7A13-774D-AAD8-1BFE632B0BD6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6ED4-84C3-5647-A2AF-A6827960CF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3DD7-D3D6-A740-A560-0EC34D51ECCE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38D07-05F6-1649-B8F6-D1F1E92296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7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8D651-1E8F-CD4A-95D2-B2F8C8E3D02E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C414-D6C3-C140-AE6E-630C731189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2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0C493-85FF-B24C-B157-0188A313DC1D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DDA6-47A7-5A45-B480-858748C601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5152-66D6-A144-9D89-EB5FE9A6030A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0A26-F8D2-D344-8B1D-F728B9D74A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7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AT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16DD3-5FF0-6447-8D86-9B10844B341C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7067-0F2A-C64B-9AFC-06001DA270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DE8E73-B208-A840-8E41-9C59080BCA68}" type="datetimeFigureOut">
              <a:rPr lang="en-US"/>
              <a:pPr>
                <a:defRPr/>
              </a:pPr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81DD04-B704-5049-A014-EC0D67CC04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orbe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orbe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orbe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orbel" charset="0"/>
          <a:ea typeface="ＭＳ Ｐゴシック" charset="0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796FD8BF-21F6-5F4E-A746-0A34E0BB9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000" y="551986"/>
            <a:ext cx="5168000" cy="445571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082259A-4A8F-B84C-A072-F65135C0DC3C}"/>
              </a:ext>
            </a:extLst>
          </p:cNvPr>
          <p:cNvSpPr txBox="1"/>
          <p:nvPr/>
        </p:nvSpPr>
        <p:spPr>
          <a:xfrm>
            <a:off x="461906" y="4744053"/>
            <a:ext cx="8220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2. Jahrgang - 2HTA</a:t>
            </a:r>
          </a:p>
          <a:p>
            <a:pPr algn="ctr"/>
            <a:endParaRPr lang="de-DE" sz="700" dirty="0">
              <a:latin typeface="Calibri"/>
              <a:cs typeface="Calibri"/>
            </a:endParaRPr>
          </a:p>
          <a:p>
            <a:pPr algn="ctr"/>
            <a:r>
              <a:rPr lang="de-DE" sz="3200" dirty="0" err="1">
                <a:latin typeface="Calibri"/>
                <a:cs typeface="Calibri"/>
              </a:rPr>
              <a:t>Semestrierte</a:t>
            </a:r>
            <a:r>
              <a:rPr lang="de-DE" sz="3200" dirty="0">
                <a:latin typeface="Calibri"/>
                <a:cs typeface="Calibri"/>
              </a:rPr>
              <a:t> Oberstufe - </a:t>
            </a:r>
            <a:r>
              <a:rPr lang="de-DE" sz="3200" dirty="0" err="1">
                <a:latin typeface="Calibri"/>
                <a:cs typeface="Calibri"/>
              </a:rPr>
              <a:t>SOSt</a:t>
            </a:r>
            <a:endParaRPr lang="de-DE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081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61906" y="300665"/>
            <a:ext cx="66576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#1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1906" y="1116659"/>
            <a:ext cx="822018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1200"/>
              </a:spcBef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1 </a:t>
            </a:r>
            <a:r>
              <a:rPr lang="de-DE" sz="2800" b="1" dirty="0">
                <a:solidFill>
                  <a:srgbClr val="FFC000"/>
                </a:solidFill>
                <a:latin typeface="Calibri"/>
                <a:cs typeface="Calibri"/>
              </a:rPr>
              <a:t>Zeugnis</a:t>
            </a:r>
            <a:r>
              <a:rPr lang="de-DE" sz="2800" dirty="0">
                <a:latin typeface="Calibri"/>
                <a:cs typeface="Calibri"/>
              </a:rPr>
              <a:t> (!) pro Semester (keine</a:t>
            </a:r>
            <a:br>
              <a:rPr lang="de-DE" sz="2800" dirty="0">
                <a:latin typeface="Calibri"/>
                <a:cs typeface="Calibri"/>
              </a:rPr>
            </a:br>
            <a:r>
              <a:rPr lang="de-DE" sz="2800" dirty="0">
                <a:latin typeface="Calibri"/>
                <a:cs typeface="Calibri"/>
              </a:rPr>
              <a:t>Schulnachrichten mehr)</a:t>
            </a:r>
          </a:p>
          <a:p>
            <a:pPr marL="268288" indent="-268288">
              <a:spcBef>
                <a:spcPts val="1200"/>
              </a:spcBef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Wenn negative Beurteilung eines Fachs:</a:t>
            </a:r>
            <a:br>
              <a:rPr lang="de-DE" sz="2800" dirty="0">
                <a:latin typeface="Calibri"/>
                <a:cs typeface="Calibri"/>
              </a:rPr>
            </a:br>
            <a:r>
              <a:rPr lang="de-DE" sz="2800" dirty="0">
                <a:latin typeface="Calibri"/>
                <a:cs typeface="Calibri"/>
              </a:rPr>
              <a:t>Möglichkeit zur </a:t>
            </a:r>
            <a:r>
              <a:rPr lang="de-DE" sz="2800" b="1" dirty="0">
                <a:solidFill>
                  <a:srgbClr val="FFC000"/>
                </a:solidFill>
                <a:latin typeface="Calibri"/>
                <a:cs typeface="Calibri"/>
              </a:rPr>
              <a:t>Semesterprüfung</a:t>
            </a:r>
            <a:r>
              <a:rPr lang="de-DE" sz="2800" dirty="0">
                <a:latin typeface="Calibri"/>
                <a:cs typeface="Calibri"/>
              </a:rPr>
              <a:t> (Termine von Schule vorgegeben = Prüfungstage, Anmeldung jeweils erforderlich!)</a:t>
            </a:r>
          </a:p>
          <a:p>
            <a:pPr marL="268288" indent="-268288">
              <a:spcBef>
                <a:spcPts val="1200"/>
              </a:spcBef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2 Prüfungen an einem Prüfungstag möglich! (also theoretisch 4 Prüfungen an einem Termin möglich...)</a:t>
            </a:r>
          </a:p>
          <a:p>
            <a:pPr marL="268288" indent="-268288">
              <a:spcBef>
                <a:spcPts val="1200"/>
              </a:spcBef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Lehrer (=Prüfer) entscheidet, ob schriftlich (50 Minuten oder mehr) ODER mündlich (max. 30 Minuten)</a:t>
            </a:r>
          </a:p>
        </p:txBody>
      </p:sp>
      <p:pic>
        <p:nvPicPr>
          <p:cNvPr id="6" name="Grafik 5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569A51E4-3C3D-A24E-BEED-23927DEBA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658" y="69447"/>
            <a:ext cx="2129779" cy="183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3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1906" y="786756"/>
            <a:ext cx="822018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1200"/>
              </a:spcBef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Semesterprüfung kann 1x wiederholt (also insg. 2x abgelegt) werden - mit 14 Tagen Abstand zw. den Prüfungsantritten</a:t>
            </a:r>
            <a:br>
              <a:rPr lang="de-DE" sz="2800" dirty="0">
                <a:latin typeface="Calibri"/>
                <a:cs typeface="Calibri"/>
              </a:rPr>
            </a:br>
            <a:r>
              <a:rPr lang="de-DE" sz="2800" dirty="0">
                <a:latin typeface="Calibri"/>
                <a:cs typeface="Calibri"/>
              </a:rPr>
              <a:t>Negative Note im </a:t>
            </a:r>
            <a:r>
              <a:rPr lang="de-DE" sz="2800" b="1" dirty="0">
                <a:solidFill>
                  <a:srgbClr val="FFC000"/>
                </a:solidFill>
                <a:latin typeface="Calibri"/>
                <a:cs typeface="Calibri"/>
              </a:rPr>
              <a:t>Wintersemester</a:t>
            </a:r>
            <a:r>
              <a:rPr lang="de-DE" sz="2800" dirty="0">
                <a:latin typeface="Calibri"/>
                <a:cs typeface="Calibri"/>
              </a:rPr>
              <a:t> </a:t>
            </a:r>
            <a:r>
              <a:rPr lang="de-DE" sz="2800" dirty="0">
                <a:latin typeface="Calibri"/>
                <a:cs typeface="Calibri"/>
                <a:sym typeface="Wingdings" pitchFamily="2" charset="2"/>
              </a:rPr>
              <a:t> Antritt zum Oster- und Septembertermin möglich</a:t>
            </a:r>
            <a:br>
              <a:rPr lang="de-DE" sz="2800" dirty="0">
                <a:latin typeface="Calibri"/>
                <a:cs typeface="Calibri"/>
                <a:sym typeface="Wingdings" pitchFamily="2" charset="2"/>
              </a:rPr>
            </a:br>
            <a:r>
              <a:rPr lang="de-DE" sz="2800" dirty="0">
                <a:latin typeface="Calibri"/>
                <a:cs typeface="Calibri"/>
                <a:sym typeface="Wingdings" pitchFamily="2" charset="2"/>
              </a:rPr>
              <a:t>Negative Note im </a:t>
            </a:r>
            <a:r>
              <a:rPr lang="de-DE" sz="2800" b="1" dirty="0">
                <a:solidFill>
                  <a:srgbClr val="FFC000"/>
                </a:solidFill>
                <a:latin typeface="Calibri"/>
                <a:cs typeface="Calibri"/>
                <a:sym typeface="Wingdings" pitchFamily="2" charset="2"/>
              </a:rPr>
              <a:t>Sommersemester</a:t>
            </a:r>
            <a:r>
              <a:rPr lang="de-DE" sz="2800" dirty="0">
                <a:latin typeface="Calibri"/>
                <a:cs typeface="Calibri"/>
                <a:sym typeface="Wingdings" pitchFamily="2" charset="2"/>
              </a:rPr>
              <a:t>  Antritt im Sept. (mit Wiederholung 14 Tage später) möglich</a:t>
            </a:r>
            <a:endParaRPr lang="de-DE" sz="2800" dirty="0">
              <a:latin typeface="Calibri"/>
              <a:cs typeface="Calibri"/>
            </a:endParaRPr>
          </a:p>
          <a:p>
            <a:pPr marL="268288" indent="-268288">
              <a:spcBef>
                <a:spcPts val="1200"/>
              </a:spcBef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SCHWIERIGKEIT:</a:t>
            </a:r>
            <a:br>
              <a:rPr lang="de-DE" sz="2800" dirty="0">
                <a:latin typeface="Calibri"/>
                <a:cs typeface="Calibri"/>
              </a:rPr>
            </a:br>
            <a:r>
              <a:rPr lang="de-DE" sz="2800" dirty="0">
                <a:latin typeface="Calibri"/>
                <a:cs typeface="Calibri"/>
              </a:rPr>
              <a:t>im </a:t>
            </a:r>
            <a:r>
              <a:rPr lang="de-DE" sz="2800" b="1" dirty="0">
                <a:latin typeface="Calibri"/>
                <a:cs typeface="Calibri"/>
              </a:rPr>
              <a:t>Wintersemester</a:t>
            </a:r>
            <a:r>
              <a:rPr lang="de-DE" sz="2800" dirty="0">
                <a:latin typeface="Calibri"/>
                <a:cs typeface="Calibri"/>
              </a:rPr>
              <a:t>: </a:t>
            </a:r>
            <a:r>
              <a:rPr lang="de-DE" sz="2400" dirty="0">
                <a:latin typeface="Calibri"/>
                <a:cs typeface="Calibri"/>
              </a:rPr>
              <a:t>Unterricht läuft „parallel“ weiter </a:t>
            </a:r>
            <a:r>
              <a:rPr lang="de-DE" sz="2400" dirty="0">
                <a:latin typeface="Calibri"/>
                <a:cs typeface="Calibri"/>
                <a:sym typeface="Wingdings" pitchFamily="2" charset="2"/>
              </a:rPr>
              <a:t> Anhäufung von neg. Beurteilungen</a:t>
            </a:r>
            <a:br>
              <a:rPr lang="de-DE" sz="2800" dirty="0">
                <a:latin typeface="Calibri"/>
                <a:cs typeface="Calibri"/>
                <a:sym typeface="Wingdings" pitchFamily="2" charset="2"/>
              </a:rPr>
            </a:br>
            <a:r>
              <a:rPr lang="de-DE" sz="2800" dirty="0">
                <a:latin typeface="Calibri"/>
                <a:cs typeface="Calibri"/>
                <a:sym typeface="Wingdings" pitchFamily="2" charset="2"/>
              </a:rPr>
              <a:t>im </a:t>
            </a:r>
            <a:r>
              <a:rPr lang="de-DE" sz="2800" b="1" dirty="0">
                <a:latin typeface="Calibri"/>
                <a:cs typeface="Calibri"/>
                <a:sym typeface="Wingdings" pitchFamily="2" charset="2"/>
              </a:rPr>
              <a:t>Sommersemester</a:t>
            </a:r>
            <a:r>
              <a:rPr lang="de-DE" sz="2800" dirty="0">
                <a:latin typeface="Calibri"/>
                <a:cs typeface="Calibri"/>
                <a:sym typeface="Wingdings" pitchFamily="2" charset="2"/>
              </a:rPr>
              <a:t>: </a:t>
            </a:r>
            <a:r>
              <a:rPr lang="de-DE" sz="2400" dirty="0">
                <a:latin typeface="Calibri"/>
                <a:cs typeface="Calibri"/>
                <a:sym typeface="Wingdings" pitchFamily="2" charset="2"/>
              </a:rPr>
              <a:t>Schüler steigt in höhere Schulstufe auf, bis die Prüfungen abgelegt wurden (und muss eine „Klasse retour“, wenn neg. abgelegt!)</a:t>
            </a:r>
            <a:endParaRPr lang="de-DE" sz="2800" dirty="0">
              <a:latin typeface="Calibri"/>
              <a:cs typeface="Calibri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7A671E2-4249-324A-A538-5C783B5588A7}"/>
              </a:ext>
            </a:extLst>
          </p:cNvPr>
          <p:cNvSpPr txBox="1"/>
          <p:nvPr/>
        </p:nvSpPr>
        <p:spPr>
          <a:xfrm>
            <a:off x="453131" y="201980"/>
            <a:ext cx="82201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#2</a:t>
            </a:r>
          </a:p>
        </p:txBody>
      </p:sp>
    </p:spTree>
    <p:extLst>
      <p:ext uri="{BB962C8B-B14F-4D97-AF65-F5344CB8AC3E}">
        <p14:creationId xmlns:p14="http://schemas.microsoft.com/office/powerpoint/2010/main" val="77240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1906" y="1371435"/>
            <a:ext cx="82201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Wann ist ein Schüler </a:t>
            </a:r>
            <a:r>
              <a:rPr lang="de-DE" sz="2800" dirty="0">
                <a:solidFill>
                  <a:srgbClr val="FFC000"/>
                </a:solidFill>
                <a:latin typeface="Calibri"/>
                <a:cs typeface="Calibri"/>
              </a:rPr>
              <a:t>aufstiegsberechtigt</a:t>
            </a:r>
            <a:r>
              <a:rPr lang="de-DE" sz="2800" dirty="0">
                <a:latin typeface="Calibri"/>
                <a:cs typeface="Calibri"/>
              </a:rPr>
              <a:t>?</a:t>
            </a:r>
          </a:p>
          <a:p>
            <a:pPr marL="1081088" lvl="1" indent="-457200">
              <a:buAutoNum type="arabicPeriod"/>
            </a:pPr>
            <a:r>
              <a:rPr lang="de-DE" sz="2800" dirty="0">
                <a:latin typeface="Calibri"/>
                <a:cs typeface="Calibri"/>
              </a:rPr>
              <a:t>Wenn ein Semesterzeugnis zu Schuljahresschluss </a:t>
            </a:r>
            <a:r>
              <a:rPr lang="de-DE" sz="2800" b="1" dirty="0">
                <a:latin typeface="Calibri"/>
                <a:cs typeface="Calibri"/>
              </a:rPr>
              <a:t>max. 1 „Nicht genügend“ oder „Nicht beurteilt“ </a:t>
            </a:r>
            <a:r>
              <a:rPr lang="de-DE" sz="2800" dirty="0">
                <a:latin typeface="Calibri"/>
                <a:cs typeface="Calibri"/>
              </a:rPr>
              <a:t>enthält.</a:t>
            </a:r>
          </a:p>
          <a:p>
            <a:pPr marL="1081088" lvl="1" indent="-457200">
              <a:buAutoNum type="arabicPeriod"/>
            </a:pPr>
            <a:r>
              <a:rPr lang="de-DE" sz="2800" dirty="0">
                <a:latin typeface="Calibri"/>
                <a:cs typeface="Calibri"/>
              </a:rPr>
              <a:t>Wenn der Gegenstand, der negativ beurteilt wurde, </a:t>
            </a:r>
            <a:r>
              <a:rPr lang="de-DE" sz="2800" b="1" dirty="0">
                <a:latin typeface="Calibri"/>
                <a:cs typeface="Calibri"/>
              </a:rPr>
              <a:t>nicht auslaufend </a:t>
            </a:r>
            <a:r>
              <a:rPr lang="de-DE" sz="2800" dirty="0">
                <a:latin typeface="Calibri"/>
                <a:cs typeface="Calibri"/>
              </a:rPr>
              <a:t>ist.</a:t>
            </a:r>
          </a:p>
          <a:p>
            <a:pPr marL="1081088" lvl="1" indent="-457200">
              <a:buAutoNum type="arabicPeriod"/>
            </a:pPr>
            <a:r>
              <a:rPr lang="de-DE" sz="2800" dirty="0">
                <a:latin typeface="Calibri"/>
                <a:cs typeface="Calibri"/>
              </a:rPr>
              <a:t>Wenn der Gegenstand nicht schon im vorigen Jahr mit „Nicht genügend“ oder „Nicht beurteilt“ beurteilt wurde</a:t>
            </a:r>
          </a:p>
        </p:txBody>
      </p:sp>
      <p:pic>
        <p:nvPicPr>
          <p:cNvPr id="6" name="Grafik 5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C128F3B0-4B7E-1D4B-9AA7-868703CD0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744" y="0"/>
            <a:ext cx="2173099" cy="187359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FED81D0-88CA-DA4B-843A-DDF9D99C571D}"/>
              </a:ext>
            </a:extLst>
          </p:cNvPr>
          <p:cNvSpPr txBox="1"/>
          <p:nvPr/>
        </p:nvSpPr>
        <p:spPr>
          <a:xfrm>
            <a:off x="461906" y="352019"/>
            <a:ext cx="65285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#3</a:t>
            </a:r>
          </a:p>
        </p:txBody>
      </p:sp>
    </p:spTree>
    <p:extLst>
      <p:ext uri="{BB962C8B-B14F-4D97-AF65-F5344CB8AC3E}">
        <p14:creationId xmlns:p14="http://schemas.microsoft.com/office/powerpoint/2010/main" val="11902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53130" y="1141758"/>
            <a:ext cx="82201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Wann ist ein Schüler </a:t>
            </a:r>
            <a:r>
              <a:rPr lang="de-DE" sz="2800" dirty="0">
                <a:solidFill>
                  <a:srgbClr val="FFC000"/>
                </a:solidFill>
                <a:latin typeface="Calibri"/>
                <a:cs typeface="Calibri"/>
              </a:rPr>
              <a:t>NICHT aufstiegsberechtigt</a:t>
            </a:r>
            <a:r>
              <a:rPr lang="de-DE" sz="2800" dirty="0">
                <a:latin typeface="Calibri"/>
                <a:cs typeface="Calibri"/>
              </a:rPr>
              <a:t>?</a:t>
            </a:r>
          </a:p>
          <a:p>
            <a:pPr marL="582613" lvl="1"/>
            <a:r>
              <a:rPr lang="de-DE" sz="2800" dirty="0">
                <a:latin typeface="Calibri"/>
                <a:cs typeface="Calibri"/>
              </a:rPr>
              <a:t>Wenn </a:t>
            </a:r>
            <a:r>
              <a:rPr lang="de-DE" sz="2800" b="1" dirty="0">
                <a:latin typeface="Calibri"/>
                <a:cs typeface="Calibri"/>
              </a:rPr>
              <a:t>2 oder mehrere Gegenstände </a:t>
            </a:r>
            <a:r>
              <a:rPr lang="de-DE" sz="2800" dirty="0">
                <a:latin typeface="Calibri"/>
                <a:cs typeface="Calibri"/>
              </a:rPr>
              <a:t>mit „Nicht genügend“ oder „Nicht beurteilt“ wurden und die jeweiligen negativen Beurteilungen nicht im Rahmen der Semesterprüfungen ausgebessert wurden</a:t>
            </a:r>
            <a:br>
              <a:rPr lang="de-DE" sz="2800" dirty="0">
                <a:latin typeface="Calibri"/>
                <a:cs typeface="Calibri"/>
              </a:rPr>
            </a:br>
            <a:r>
              <a:rPr lang="de-DE" sz="2800" dirty="0">
                <a:latin typeface="Calibri"/>
                <a:cs typeface="Calibri"/>
              </a:rPr>
              <a:t> </a:t>
            </a:r>
            <a:br>
              <a:rPr lang="de-DE" sz="2800" dirty="0">
                <a:latin typeface="Calibri"/>
                <a:cs typeface="Calibri"/>
              </a:rPr>
            </a:br>
            <a:r>
              <a:rPr lang="de-DE" sz="2800" dirty="0">
                <a:latin typeface="Calibri"/>
                <a:cs typeface="Calibri"/>
              </a:rPr>
              <a:t>In </a:t>
            </a:r>
            <a:r>
              <a:rPr lang="de-DE" sz="2800" dirty="0">
                <a:solidFill>
                  <a:srgbClr val="FFC000"/>
                </a:solidFill>
                <a:latin typeface="Calibri"/>
                <a:cs typeface="Calibri"/>
              </a:rPr>
              <a:t>Ausnahmefällen</a:t>
            </a:r>
            <a:r>
              <a:rPr lang="de-DE" sz="2800" dirty="0">
                <a:latin typeface="Calibri"/>
                <a:cs typeface="Calibri"/>
              </a:rPr>
              <a:t> </a:t>
            </a:r>
            <a:r>
              <a:rPr lang="de-DE" sz="2800" u="sng" dirty="0">
                <a:latin typeface="Calibri"/>
                <a:cs typeface="Calibri"/>
              </a:rPr>
              <a:t>kann</a:t>
            </a:r>
            <a:r>
              <a:rPr lang="de-DE" sz="2800" dirty="0">
                <a:latin typeface="Calibri"/>
                <a:cs typeface="Calibri"/>
              </a:rPr>
              <a:t> (!) die Klassenkonferenz das Aufsteigen mit 2 „Nicht genügend“ beschließen (Pkt. 2 und 3 von Folie #3 gelten ebenfalls)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FED81D0-88CA-DA4B-843A-DDF9D99C571D}"/>
              </a:ext>
            </a:extLst>
          </p:cNvPr>
          <p:cNvSpPr txBox="1"/>
          <p:nvPr/>
        </p:nvSpPr>
        <p:spPr>
          <a:xfrm>
            <a:off x="453131" y="201980"/>
            <a:ext cx="82201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#4</a:t>
            </a:r>
          </a:p>
        </p:txBody>
      </p:sp>
    </p:spTree>
    <p:extLst>
      <p:ext uri="{BB962C8B-B14F-4D97-AF65-F5344CB8AC3E}">
        <p14:creationId xmlns:p14="http://schemas.microsoft.com/office/powerpoint/2010/main" val="18732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1906" y="786756"/>
            <a:ext cx="82201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de-DE" sz="2800" dirty="0">
                <a:latin typeface="Calibri"/>
                <a:cs typeface="Calibri"/>
              </a:rPr>
              <a:t>Klassenwiederholung</a:t>
            </a:r>
          </a:p>
          <a:p>
            <a:pPr marL="582613" lvl="1"/>
            <a:r>
              <a:rPr lang="de-DE" sz="2400" dirty="0">
                <a:latin typeface="Calibri"/>
                <a:cs typeface="Calibri"/>
              </a:rPr>
              <a:t>wenn im vorigen Schuljahr der Unterrichtsgegenstand zumindest mit „Befriedigend“ beurteilt wurde, bleibt die Note in der Wiederholungsklasse erhalten (!)</a:t>
            </a:r>
            <a:br>
              <a:rPr lang="de-DE" sz="2400" dirty="0">
                <a:latin typeface="Calibri"/>
                <a:cs typeface="Calibri"/>
              </a:rPr>
            </a:br>
            <a:br>
              <a:rPr lang="de-DE" sz="2400" dirty="0">
                <a:latin typeface="Calibri"/>
                <a:cs typeface="Calibri"/>
              </a:rPr>
            </a:br>
            <a:r>
              <a:rPr lang="de-DE" sz="2400" dirty="0">
                <a:latin typeface="Calibri"/>
                <a:cs typeface="Calibri"/>
              </a:rPr>
              <a:t>„normale“ Anwesenheitspflicht in </a:t>
            </a:r>
            <a:r>
              <a:rPr lang="de-DE" sz="2400" dirty="0" err="1">
                <a:latin typeface="Calibri"/>
                <a:cs typeface="Calibri"/>
              </a:rPr>
              <a:t>Wh</a:t>
            </a:r>
            <a:r>
              <a:rPr lang="de-DE" sz="2400" dirty="0">
                <a:latin typeface="Calibri"/>
                <a:cs typeface="Calibri"/>
              </a:rPr>
              <a:t>-Klasse</a:t>
            </a:r>
          </a:p>
          <a:p>
            <a:pPr marL="582613" lvl="1"/>
            <a:r>
              <a:rPr lang="de-DE" sz="2400" dirty="0">
                <a:latin typeface="Calibri"/>
                <a:cs typeface="Calibri"/>
              </a:rPr>
              <a:t> </a:t>
            </a:r>
          </a:p>
          <a:p>
            <a:pPr marL="582613" lvl="1"/>
            <a:r>
              <a:rPr lang="de-DE" sz="2400" i="1" dirty="0">
                <a:latin typeface="Calibri"/>
                <a:cs typeface="Calibri"/>
              </a:rPr>
              <a:t>Das Wiederholen einer Klasse ist weiterhin auch freiwillig möglich (und in manchen Fällen sinnvoll!)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FED81D0-88CA-DA4B-843A-DDF9D99C571D}"/>
              </a:ext>
            </a:extLst>
          </p:cNvPr>
          <p:cNvSpPr txBox="1"/>
          <p:nvPr/>
        </p:nvSpPr>
        <p:spPr>
          <a:xfrm>
            <a:off x="453131" y="201980"/>
            <a:ext cx="82201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#5</a:t>
            </a:r>
          </a:p>
        </p:txBody>
      </p:sp>
    </p:spTree>
    <p:extLst>
      <p:ext uri="{BB962C8B-B14F-4D97-AF65-F5344CB8AC3E}">
        <p14:creationId xmlns:p14="http://schemas.microsoft.com/office/powerpoint/2010/main" val="13953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1906" y="1443841"/>
            <a:ext cx="82201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de-DE" sz="2800" b="1" dirty="0">
                <a:latin typeface="Calibri"/>
                <a:cs typeface="Calibri"/>
              </a:rPr>
              <a:t>Fallbeispiel A</a:t>
            </a:r>
          </a:p>
          <a:p>
            <a:pPr marL="266700" lvl="0"/>
            <a:r>
              <a:rPr lang="de-DE" sz="2800" dirty="0"/>
              <a:t>Schüler/in hat im gesamten Schuljahr (Winter- und Sommersemester) </a:t>
            </a:r>
            <a:r>
              <a:rPr lang="de-DE" sz="2800" b="1" u="sng" dirty="0"/>
              <a:t>ein</a:t>
            </a:r>
            <a:r>
              <a:rPr lang="de-DE" sz="2800" dirty="0"/>
              <a:t> Nicht genügend/eine Nichtbeurteilung: sie/er darf aufsteigen?</a:t>
            </a:r>
            <a:br>
              <a:rPr lang="de-DE" sz="2800" dirty="0"/>
            </a:br>
            <a:endParaRPr lang="de-AT" sz="2800" dirty="0"/>
          </a:p>
          <a:p>
            <a:pPr marL="266700" lvl="0"/>
            <a:r>
              <a:rPr lang="de-DE" sz="2800" dirty="0"/>
              <a:t>Ja, wenn die Voraussetzungen gemäß § 25 Abs. 10 (kein Nicht genügend/ Nichtbeurteilung im Vorjahr und Pflichtgegenstand ist in einer höheren Schulstufe vorgesehen) gegeben sind.</a:t>
            </a:r>
            <a:endParaRPr lang="de-AT" sz="2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FED81D0-88CA-DA4B-843A-DDF9D99C571D}"/>
              </a:ext>
            </a:extLst>
          </p:cNvPr>
          <p:cNvSpPr txBox="1"/>
          <p:nvPr/>
        </p:nvSpPr>
        <p:spPr>
          <a:xfrm>
            <a:off x="453131" y="201980"/>
            <a:ext cx="82201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#6</a:t>
            </a:r>
          </a:p>
        </p:txBody>
      </p:sp>
    </p:spTree>
    <p:extLst>
      <p:ext uri="{BB962C8B-B14F-4D97-AF65-F5344CB8AC3E}">
        <p14:creationId xmlns:p14="http://schemas.microsoft.com/office/powerpoint/2010/main" val="28361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1906" y="1443841"/>
            <a:ext cx="82201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de-DE" sz="2800" b="1" dirty="0">
                <a:latin typeface="Calibri"/>
                <a:cs typeface="Calibri"/>
              </a:rPr>
              <a:t>Fallbeispiel B</a:t>
            </a:r>
          </a:p>
          <a:p>
            <a:pPr marL="266700" lvl="0"/>
            <a:r>
              <a:rPr lang="de-DE" sz="2800" dirty="0"/>
              <a:t>Schüler/in hat im gesamten Schuljahr (Winter- und Sommersemester) </a:t>
            </a:r>
            <a:r>
              <a:rPr lang="de-DE" sz="2800" b="1" u="sng" dirty="0"/>
              <a:t>drei</a:t>
            </a:r>
            <a:r>
              <a:rPr lang="de-DE" sz="2800" dirty="0"/>
              <a:t> Nicht genügend/eine Nichtbeurteilung: sie/er darf aufsteigen?</a:t>
            </a:r>
            <a:br>
              <a:rPr lang="de-DE" sz="2800" dirty="0"/>
            </a:br>
            <a:endParaRPr lang="de-AT" sz="2800" dirty="0"/>
          </a:p>
          <a:p>
            <a:pPr marL="266700" lvl="0"/>
            <a:r>
              <a:rPr lang="de-DE" sz="2800" dirty="0"/>
              <a:t>Nur wenn mind. zwei der drei „Nicht genügend“ im Rahmen der Semesterprüfungen ausgebessert wurden;</a:t>
            </a:r>
          </a:p>
          <a:p>
            <a:pPr marL="266700" lvl="0"/>
            <a:r>
              <a:rPr lang="de-DE" sz="2800" dirty="0"/>
              <a:t>Andernfalls muss die Schulstufe wiederholt werden.</a:t>
            </a:r>
            <a:endParaRPr lang="de-AT" sz="2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FED81D0-88CA-DA4B-843A-DDF9D99C571D}"/>
              </a:ext>
            </a:extLst>
          </p:cNvPr>
          <p:cNvSpPr txBox="1"/>
          <p:nvPr/>
        </p:nvSpPr>
        <p:spPr>
          <a:xfrm>
            <a:off x="453131" y="201980"/>
            <a:ext cx="82201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latin typeface="Calibri"/>
                <a:cs typeface="Calibri"/>
              </a:rPr>
              <a:t>SEMESTRIERTE OBERSTUFE #7</a:t>
            </a:r>
          </a:p>
        </p:txBody>
      </p:sp>
    </p:spTree>
    <p:extLst>
      <p:ext uri="{BB962C8B-B14F-4D97-AF65-F5344CB8AC3E}">
        <p14:creationId xmlns:p14="http://schemas.microsoft.com/office/powerpoint/2010/main" val="67775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2ED0B1C-724E-6F44-BEAA-AC8E4B56327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5"/>
          <a:stretch/>
        </p:blipFill>
        <p:spPr bwMode="auto">
          <a:xfrm>
            <a:off x="86061" y="279699"/>
            <a:ext cx="8971878" cy="6492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EE37A977-B7AE-804E-B05E-BE3CEF8D3D3D}"/>
              </a:ext>
            </a:extLst>
          </p:cNvPr>
          <p:cNvSpPr/>
          <p:nvPr/>
        </p:nvSpPr>
        <p:spPr>
          <a:xfrm>
            <a:off x="2753958" y="914400"/>
            <a:ext cx="5776856" cy="494851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 rechteckige Legende 5">
            <a:extLst>
              <a:ext uri="{FF2B5EF4-FFF2-40B4-BE49-F238E27FC236}">
                <a16:creationId xmlns:a16="http://schemas.microsoft.com/office/drawing/2014/main" id="{6DA47B93-1303-234D-A14F-F6368B94E166}"/>
              </a:ext>
            </a:extLst>
          </p:cNvPr>
          <p:cNvSpPr/>
          <p:nvPr/>
        </p:nvSpPr>
        <p:spPr>
          <a:xfrm>
            <a:off x="355002" y="828339"/>
            <a:ext cx="2108499" cy="849854"/>
          </a:xfrm>
          <a:prstGeom prst="wedgeRoundRectCallout">
            <a:avLst>
              <a:gd name="adj1" fmla="val 57738"/>
              <a:gd name="adj2" fmla="val 992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Fallbeispiel</a:t>
            </a:r>
          </a:p>
        </p:txBody>
      </p:sp>
    </p:spTree>
    <p:extLst>
      <p:ext uri="{BB962C8B-B14F-4D97-AF65-F5344CB8AC3E}">
        <p14:creationId xmlns:p14="http://schemas.microsoft.com/office/powerpoint/2010/main" val="3497980368"/>
      </p:ext>
    </p:extLst>
  </p:cSld>
  <p:clrMapOvr>
    <a:masterClrMapping/>
  </p:clrMapOvr>
</p:sld>
</file>

<file path=ppt/theme/theme1.xml><?xml version="1.0" encoding="utf-8"?>
<a:theme xmlns:a="http://schemas.openxmlformats.org/drawingml/2006/main" name="Zwielic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Zwielicht.thmx</Template>
  <TotalTime>0</TotalTime>
  <Words>492</Words>
  <Application>Microsoft Macintosh PowerPoint</Application>
  <PresentationFormat>Bildschirmpräsentation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Zwielicht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Verbuchung Löhne und Gehälter</dc:title>
  <dc:creator>Wolfgang Wegleitner</dc:creator>
  <cp:lastModifiedBy>HOLZHEU Werner</cp:lastModifiedBy>
  <cp:revision>130</cp:revision>
  <dcterms:created xsi:type="dcterms:W3CDTF">2011-12-12T18:20:32Z</dcterms:created>
  <dcterms:modified xsi:type="dcterms:W3CDTF">2023-09-04T07:28:44Z</dcterms:modified>
</cp:coreProperties>
</file>