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8121" autoAdjust="0"/>
  </p:normalViewPr>
  <p:slideViewPr>
    <p:cSldViewPr>
      <p:cViewPr varScale="1">
        <p:scale>
          <a:sx n="127" d="100"/>
          <a:sy n="127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904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552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33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046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41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4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71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78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42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98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160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F121-4547-42BC-AC2A-A146FFF3E2C9}" type="datetimeFigureOut">
              <a:rPr lang="de-AT" smtClean="0"/>
              <a:t>21.10.23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647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04483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cs typeface="Chalkduster"/>
              </a:rPr>
              <a:t>Öklo</a:t>
            </a:r>
            <a:r>
              <a:rPr lang="de-DE" sz="1200" b="1" dirty="0">
                <a:cs typeface="Chalkduster"/>
              </a:rPr>
              <a:t>: Idee, Kreativität, Geschäftsmodell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59832" y="-1014"/>
            <a:ext cx="60841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>
                <a:latin typeface="+mj-lt"/>
              </a:rPr>
              <a:t>Ziele/Kompetenzen: </a:t>
            </a:r>
            <a:r>
              <a:rPr lang="de-AT" sz="1000" dirty="0">
                <a:latin typeface="+mj-lt"/>
              </a:rPr>
              <a:t>Ideen einordnen und auf Erfolg überprüfen können, Methoden zur Auswahl anwenden können, Kreativitätstechniken anwenden können, einfache Geschäftsmodelle aufstellen bzw. analysieren können.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249289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2) Kreativitätstechniken: </a:t>
            </a:r>
            <a:r>
              <a:rPr lang="de-AT" sz="800" dirty="0"/>
              <a:t>Kreativität ist Denken in Möglichkeiten und Alternativen, flexibler spielerischer Umgang mit Denkmustern, Neu-kombinieren von bekannten Elementen eines Problems </a:t>
            </a:r>
            <a:endParaRPr lang="de-AT" sz="12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0" y="188640"/>
            <a:ext cx="305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AT" sz="1200" b="1" dirty="0"/>
              <a:t>Ideen: </a:t>
            </a:r>
            <a:r>
              <a:rPr lang="de-AT" sz="800" b="1" dirty="0">
                <a:solidFill>
                  <a:srgbClr val="FF0000"/>
                </a:solidFill>
              </a:rPr>
              <a:t>Sanitärlösung und aus Fäkalien ein Geschäft machen</a:t>
            </a:r>
            <a:endParaRPr lang="de-AT" sz="12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659512" y="4221088"/>
            <a:ext cx="3491880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2347144" y="4221088"/>
            <a:ext cx="3240360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3203848" y="476672"/>
            <a:ext cx="2592288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3275856" y="2708920"/>
            <a:ext cx="244827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203848" y="476672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/>
              <a:t>Geschäftsidee: </a:t>
            </a:r>
            <a:r>
              <a:rPr lang="de-DE" sz="700" b="1" dirty="0" err="1"/>
              <a:t>Öklo</a:t>
            </a:r>
            <a:r>
              <a:rPr lang="de-DE" sz="700" b="1" dirty="0"/>
              <a:t> auf Erfolgschancen überprüfen:</a:t>
            </a:r>
          </a:p>
          <a:p>
            <a:r>
              <a:rPr lang="de-DE" sz="700" b="1" dirty="0">
                <a:solidFill>
                  <a:srgbClr val="008000"/>
                </a:solidFill>
              </a:rPr>
              <a:t>Getrennte Betrachtung für Miettoiletten und für Dünger</a:t>
            </a:r>
          </a:p>
          <a:p>
            <a:r>
              <a:rPr lang="de-DE" sz="700" dirty="0"/>
              <a:t>1) Ist die Idee für Kunden interessant </a:t>
            </a:r>
          </a:p>
          <a:p>
            <a:r>
              <a:rPr lang="de-DE" sz="700" dirty="0">
                <a:solidFill>
                  <a:srgbClr val="008000"/>
                </a:solidFill>
              </a:rPr>
              <a:t>Miettoiletten: Ja, Feedback Kunden Dünger?</a:t>
            </a:r>
          </a:p>
          <a:p>
            <a:r>
              <a:rPr lang="de-DE" sz="700" dirty="0"/>
              <a:t>2) Wird sie in diesem Geschäftsumfeld (Makro/Mikro) funktionieren</a:t>
            </a:r>
            <a:r>
              <a:rPr lang="de-DE" sz="700" dirty="0">
                <a:solidFill>
                  <a:srgbClr val="008000"/>
                </a:solidFill>
              </a:rPr>
              <a:t>? </a:t>
            </a:r>
          </a:p>
          <a:p>
            <a:r>
              <a:rPr lang="de-DE" sz="700" dirty="0">
                <a:solidFill>
                  <a:srgbClr val="008000"/>
                </a:solidFill>
              </a:rPr>
              <a:t>WCs: Im kleinen Rahmen ja, bereits erprobt, Skalierung? Dünger? </a:t>
            </a:r>
          </a:p>
          <a:p>
            <a:r>
              <a:rPr lang="de-DE" sz="700" dirty="0"/>
              <a:t>3) Ist die derzeitige Marktsituation interessant für die Realisierung? </a:t>
            </a:r>
          </a:p>
          <a:p>
            <a:r>
              <a:rPr lang="de-DE" sz="700" dirty="0">
                <a:solidFill>
                  <a:srgbClr val="008000"/>
                </a:solidFill>
              </a:rPr>
              <a:t>Ja, öst. Markt für Miettoiletten 20 </a:t>
            </a:r>
            <a:r>
              <a:rPr lang="de-DE" sz="700" dirty="0" err="1">
                <a:solidFill>
                  <a:srgbClr val="008000"/>
                </a:solidFill>
              </a:rPr>
              <a:t>Mio</a:t>
            </a:r>
            <a:r>
              <a:rPr lang="de-DE" sz="700" dirty="0">
                <a:solidFill>
                  <a:srgbClr val="008000"/>
                </a:solidFill>
              </a:rPr>
              <a:t>, für Bio-Dünger ?</a:t>
            </a:r>
          </a:p>
          <a:p>
            <a:r>
              <a:rPr lang="de-DE" sz="700" dirty="0"/>
              <a:t>4) Hat man die Fähigkeiten und Ressourcen die Idee umzusetzen? </a:t>
            </a:r>
          </a:p>
          <a:p>
            <a:r>
              <a:rPr lang="de-DE" sz="700" dirty="0">
                <a:solidFill>
                  <a:srgbClr val="008000"/>
                </a:solidFill>
              </a:rPr>
              <a:t>Im kleinen Rahmen ja, Skalierung? Produktentwicklung Dünger?</a:t>
            </a:r>
          </a:p>
          <a:p>
            <a:r>
              <a:rPr lang="de-DE" sz="700" dirty="0"/>
              <a:t>5) Wenn nicht, kennt man jemand, der diese besitzt und mit dem man kooperieren will? </a:t>
            </a:r>
          </a:p>
          <a:p>
            <a:r>
              <a:rPr lang="de-DE" sz="700" dirty="0">
                <a:solidFill>
                  <a:srgbClr val="008000"/>
                </a:solidFill>
              </a:rPr>
              <a:t>Ja, z.B. Business Angel, Investor Haselsteiner, Winzer: Hillinger,...</a:t>
            </a:r>
          </a:p>
          <a:p>
            <a:r>
              <a:rPr lang="de-DE" sz="700" dirty="0"/>
              <a:t>6) Glaubt man, dass man die Dienstleistung oder das Produkt zu einem profitablen Preis anbieten kann?</a:t>
            </a:r>
          </a:p>
          <a:p>
            <a:r>
              <a:rPr lang="de-DE" sz="700" dirty="0">
                <a:solidFill>
                  <a:srgbClr val="008000"/>
                </a:solidFill>
              </a:rPr>
              <a:t>Miettoilette: ja, wird auch schon eingesetzt, Festivals, Veranstaltungen,, Dünger noch nicht klar</a:t>
            </a:r>
            <a:endParaRPr lang="de-DE" sz="700" dirty="0"/>
          </a:p>
        </p:txBody>
      </p:sp>
      <p:sp>
        <p:nvSpPr>
          <p:cNvPr id="76" name="Rechteck 75"/>
          <p:cNvSpPr/>
          <p:nvPr/>
        </p:nvSpPr>
        <p:spPr>
          <a:xfrm>
            <a:off x="5652120" y="5733256"/>
            <a:ext cx="349188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>
            <a:off x="2339752" y="5733256"/>
            <a:ext cx="3240360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Textfeld 77"/>
          <p:cNvSpPr txBox="1"/>
          <p:nvPr/>
        </p:nvSpPr>
        <p:spPr>
          <a:xfrm>
            <a:off x="0" y="3789040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4) Erstellung und Analyse eines </a:t>
            </a:r>
          </a:p>
          <a:p>
            <a:r>
              <a:rPr lang="de-AT" sz="1200" b="1" dirty="0"/>
              <a:t>nachhaltiges Geschäftsmodells:</a:t>
            </a:r>
          </a:p>
        </p:txBody>
      </p:sp>
      <p:sp>
        <p:nvSpPr>
          <p:cNvPr id="80" name="Rechteck 79"/>
          <p:cNvSpPr/>
          <p:nvPr/>
        </p:nvSpPr>
        <p:spPr>
          <a:xfrm>
            <a:off x="5796136" y="2708920"/>
            <a:ext cx="334451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/>
          <p:cNvSpPr txBox="1"/>
          <p:nvPr/>
        </p:nvSpPr>
        <p:spPr>
          <a:xfrm>
            <a:off x="5796136" y="2708920"/>
            <a:ext cx="2716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6 Hüte Methode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3131840" cy="20162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5" name="Textfeld 44"/>
          <p:cNvSpPr txBox="1"/>
          <p:nvPr/>
        </p:nvSpPr>
        <p:spPr>
          <a:xfrm>
            <a:off x="3275856" y="2636912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Morphologischer Kasten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" y="4221088"/>
            <a:ext cx="2189088" cy="1131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Rechteck 50"/>
          <p:cNvSpPr/>
          <p:nvPr/>
        </p:nvSpPr>
        <p:spPr>
          <a:xfrm>
            <a:off x="5868144" y="476672"/>
            <a:ext cx="3275856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5796136" y="476672"/>
            <a:ext cx="334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Scoring Methode: Quantifizierung von qualitativen Eigenschafften</a:t>
            </a:r>
          </a:p>
        </p:txBody>
      </p:sp>
      <p:sp>
        <p:nvSpPr>
          <p:cNvPr id="56" name="Rechteck 55"/>
          <p:cNvSpPr/>
          <p:nvPr/>
        </p:nvSpPr>
        <p:spPr>
          <a:xfrm>
            <a:off x="0" y="2708920"/>
            <a:ext cx="3113088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107504" y="270892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err="1"/>
              <a:t>Mind</a:t>
            </a:r>
            <a:r>
              <a:rPr lang="de-AT" sz="1000" b="1" dirty="0"/>
              <a:t> </a:t>
            </a:r>
            <a:r>
              <a:rPr lang="de-AT" sz="1000" b="1" dirty="0" err="1"/>
              <a:t>Map</a:t>
            </a:r>
            <a:r>
              <a:rPr lang="de-AT" sz="1000" b="1" dirty="0"/>
              <a:t> (T. </a:t>
            </a:r>
            <a:r>
              <a:rPr lang="de-AT" sz="1000" b="1" dirty="0" err="1"/>
              <a:t>Buzan</a:t>
            </a:r>
            <a:r>
              <a:rPr lang="de-AT" sz="1000" b="1" dirty="0"/>
              <a:t>)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868144" y="620688"/>
            <a:ext cx="3183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Punktebewertungsmethode zur systematischen Bewertung von </a:t>
            </a:r>
          </a:p>
          <a:p>
            <a:r>
              <a:rPr lang="de-DE" sz="800" dirty="0"/>
              <a:t>Produktideen, etc. Qualitative Kriterien werden quantifiziert und damit</a:t>
            </a:r>
          </a:p>
          <a:p>
            <a:r>
              <a:rPr lang="de-DE" sz="800" dirty="0"/>
              <a:t>werden Alternativen vergleichbar gemacht.</a:t>
            </a:r>
          </a:p>
          <a:p>
            <a:r>
              <a:rPr lang="de-DE" sz="800" b="1" dirty="0"/>
              <a:t>Vorgangsweise: </a:t>
            </a:r>
          </a:p>
          <a:p>
            <a:r>
              <a:rPr lang="de-DE" sz="800" dirty="0"/>
              <a:t>1) Festlegung Kriterien, 2) Gewichtung, 3) Punktevergabe, 4) Bewertung</a:t>
            </a:r>
          </a:p>
          <a:p>
            <a:endParaRPr lang="de-DE" sz="800" dirty="0"/>
          </a:p>
          <a:p>
            <a:r>
              <a:rPr lang="de-DE" sz="800" dirty="0"/>
              <a:t>Andere Anwendungen: Bewertung von Hotels, Restaurants, etc. 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07504" y="2924944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Vergleich mit dem Aufbau des Gehirns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Zentraler Begriff: Ausgangspunkt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Äste für Unterthemen (1 Wort)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Zusammensetzung von Worten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Farben (gleiche Farben pro Thema)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Bilder &amp; Symbole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203848" y="2780928"/>
            <a:ext cx="23762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Analytische (zerlegende)Methode zur Ideen-entwicklung am Beispiel der Toilette,</a:t>
            </a:r>
          </a:p>
          <a:p>
            <a:r>
              <a:rPr lang="de-DE" sz="700" dirty="0"/>
              <a:t>Für Dünger könnte man ebenfalls dieses Tool verwenden.</a:t>
            </a:r>
          </a:p>
          <a:p>
            <a:endParaRPr lang="de-DE" sz="700" dirty="0"/>
          </a:p>
          <a:p>
            <a:r>
              <a:rPr lang="de-DE" sz="700" dirty="0"/>
              <a:t> horizontal</a:t>
            </a:r>
          </a:p>
          <a:p>
            <a:r>
              <a:rPr lang="de-DE" sz="700" dirty="0"/>
              <a:t> Ausprägungen </a:t>
            </a:r>
            <a:r>
              <a:rPr lang="de-DE" sz="7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de-DE" sz="700" dirty="0"/>
          </a:p>
          <a:p>
            <a:r>
              <a:rPr lang="de-DE" sz="700" dirty="0"/>
              <a:t>Vertikal:</a:t>
            </a:r>
            <a:r>
              <a:rPr lang="de-DE" sz="7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DE" sz="700" dirty="0"/>
          </a:p>
          <a:p>
            <a:r>
              <a:rPr lang="de-DE" sz="700" dirty="0"/>
              <a:t>Dimensionen</a:t>
            </a:r>
          </a:p>
          <a:p>
            <a:r>
              <a:rPr lang="de-DE" sz="700" dirty="0"/>
              <a:t>Kombinationen...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5886896" y="2852936"/>
            <a:ext cx="325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Jeder Hut steht für bestimmte Denkrichtung</a:t>
            </a:r>
          </a:p>
          <a:p>
            <a:pPr marL="228600" indent="-228600">
              <a:buAutoNum type="arabicParenR"/>
            </a:pPr>
            <a:r>
              <a:rPr lang="de-DE" sz="700" dirty="0"/>
              <a:t>Was sind die Fakten: </a:t>
            </a:r>
            <a:r>
              <a:rPr lang="de-DE" sz="700" dirty="0">
                <a:solidFill>
                  <a:srgbClr val="008000"/>
                </a:solidFill>
              </a:rPr>
              <a:t>Markt für Miettoiletten 20 </a:t>
            </a:r>
            <a:r>
              <a:rPr lang="de-DE" sz="700" dirty="0" err="1">
                <a:solidFill>
                  <a:srgbClr val="008000"/>
                </a:solidFill>
              </a:rPr>
              <a:t>Mio</a:t>
            </a:r>
            <a:r>
              <a:rPr lang="de-DE" sz="700" dirty="0">
                <a:solidFill>
                  <a:srgbClr val="008000"/>
                </a:solidFill>
              </a:rPr>
              <a:t>, Markt für Düngemittel?</a:t>
            </a:r>
          </a:p>
          <a:p>
            <a:pPr marL="228600" indent="-228600">
              <a:buAutoNum type="arabicParenR"/>
            </a:pPr>
            <a:r>
              <a:rPr lang="de-DE" sz="700" dirty="0"/>
              <a:t>Was sagt mein Bauch? </a:t>
            </a:r>
            <a:r>
              <a:rPr lang="de-DE" sz="700" dirty="0">
                <a:solidFill>
                  <a:srgbClr val="008000"/>
                </a:solidFill>
              </a:rPr>
              <a:t>Noch nicht fertig durchdacht, klingt aber interessant...</a:t>
            </a:r>
          </a:p>
          <a:p>
            <a:pPr marL="228600" indent="-228600">
              <a:buAutoNum type="arabicParenR"/>
            </a:pPr>
            <a:r>
              <a:rPr lang="de-DE" sz="700" dirty="0"/>
              <a:t>Was sind die Fehler? </a:t>
            </a:r>
            <a:r>
              <a:rPr lang="de-DE" sz="700" dirty="0">
                <a:solidFill>
                  <a:srgbClr val="008000"/>
                </a:solidFill>
              </a:rPr>
              <a:t>Kompliziertes Handling, fehlende Logistik für Skalierung</a:t>
            </a:r>
          </a:p>
          <a:p>
            <a:pPr marL="228600" indent="-228600">
              <a:buAutoNum type="arabicParenR"/>
            </a:pPr>
            <a:r>
              <a:rPr lang="de-DE" sz="700" dirty="0"/>
              <a:t>Wo liegen die Vorteile? </a:t>
            </a:r>
            <a:r>
              <a:rPr lang="de-DE" sz="700" dirty="0">
                <a:solidFill>
                  <a:srgbClr val="008000"/>
                </a:solidFill>
              </a:rPr>
              <a:t>geruchlos, ökologisch, Abfall verwertbar, </a:t>
            </a:r>
          </a:p>
          <a:p>
            <a:pPr marL="228600" indent="-228600">
              <a:buAutoNum type="arabicParenR"/>
            </a:pPr>
            <a:r>
              <a:rPr lang="de-DE" sz="700" dirty="0"/>
              <a:t>Welche kreativen Ideen haben wir? </a:t>
            </a:r>
            <a:r>
              <a:rPr lang="de-DE" sz="700" dirty="0">
                <a:solidFill>
                  <a:srgbClr val="008000"/>
                </a:solidFill>
              </a:rPr>
              <a:t>Aus Problemen &gt; Geschäft machen</a:t>
            </a:r>
          </a:p>
          <a:p>
            <a:pPr marL="228600" indent="-228600">
              <a:buAutoNum type="arabicParenR"/>
            </a:pPr>
            <a:r>
              <a:rPr lang="de-DE" sz="700" dirty="0"/>
              <a:t>Wann soll was getan werden? </a:t>
            </a:r>
            <a:r>
              <a:rPr lang="de-DE" sz="700" dirty="0">
                <a:solidFill>
                  <a:srgbClr val="008000"/>
                </a:solidFill>
              </a:rPr>
              <a:t>Technische Probleme lösen, Dünger als Produkt fertigstellen, Logistische Lösung für größere Skalierung,...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6732240" y="2708920"/>
            <a:ext cx="24117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Methode zur systematischen Weiterentwicklung von Ideen</a:t>
            </a:r>
          </a:p>
        </p:txBody>
      </p:sp>
      <p:sp>
        <p:nvSpPr>
          <p:cNvPr id="2" name="Oval 1"/>
          <p:cNvSpPr/>
          <p:nvPr/>
        </p:nvSpPr>
        <p:spPr>
          <a:xfrm>
            <a:off x="1187624" y="1196752"/>
            <a:ext cx="648072" cy="6480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>
            <a:off x="1043608" y="1988840"/>
            <a:ext cx="1008112" cy="36004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1" y="1556792"/>
            <a:ext cx="2721251" cy="852109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456" y="1556792"/>
            <a:ext cx="314782" cy="509206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118" y="1916832"/>
            <a:ext cx="287262" cy="527224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698" y="3212976"/>
            <a:ext cx="1733430" cy="576064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2880320"/>
            <a:ext cx="247169" cy="836712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2347144" y="4221088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/>
              <a:t>Nutzenversprechen für Kunden, Kundinnen, Gründer und Investoren: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5659512" y="4221088"/>
            <a:ext cx="3203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/>
              <a:t>Architektur der Umsetzung / Gründung mit Komponenten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2339752" y="573325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/>
              <a:t>Ertragsmodelle für </a:t>
            </a:r>
            <a:r>
              <a:rPr lang="de-AT" sz="800" b="1" dirty="0" err="1"/>
              <a:t>Öklo</a:t>
            </a:r>
            <a:r>
              <a:rPr lang="de-AT" sz="800" b="1" dirty="0"/>
              <a:t> und Dünger: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652120" y="5733256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/>
              <a:t>Soziale und ökologische Sensibilität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9712" y="2924944"/>
            <a:ext cx="1083336" cy="792088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2347144" y="4365104"/>
            <a:ext cx="31683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Gründer: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Es wird ein Problem erkannt und dafür eine Idee umgesetzt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Es macht Freude seinen eigenen Arbeitsplatz zu schaffen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Es motiviert ein skalierbares Geschäftsmodell zu kreieren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2347144" y="486916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Kunden / Kundinnen ÖKLO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Ökologisch nachhaltige Sanitärlösungen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Zufriedene Veranstaltungsbesucher,...</a:t>
            </a:r>
          </a:p>
          <a:p>
            <a:r>
              <a:rPr lang="de-DE" sz="800" b="1" dirty="0"/>
              <a:t>Kunden / Kundinnen Dünger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 err="1"/>
              <a:t>Dzt</a:t>
            </a:r>
            <a:r>
              <a:rPr lang="de-DE" sz="800" dirty="0"/>
              <a:t>. noch offen, ev. 100% biologischen Dünger (Winzer), ...</a:t>
            </a:r>
          </a:p>
          <a:p>
            <a:r>
              <a:rPr lang="de-DE" sz="800" b="1" dirty="0"/>
              <a:t>Investor: </a:t>
            </a:r>
            <a:r>
              <a:rPr lang="de-DE" sz="800" dirty="0"/>
              <a:t>Verzinsung von Kapital</a:t>
            </a:r>
            <a:endParaRPr lang="de-DE" sz="800" b="1" dirty="0"/>
          </a:p>
        </p:txBody>
      </p:sp>
      <p:sp>
        <p:nvSpPr>
          <p:cNvPr id="61" name="Textfeld 60"/>
          <p:cNvSpPr txBox="1"/>
          <p:nvPr/>
        </p:nvSpPr>
        <p:spPr>
          <a:xfrm>
            <a:off x="5659512" y="4365104"/>
            <a:ext cx="31683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Schlüsselaktivitäten im Unternehmen (sollte man selber machen)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Fertigentwicklung Toiletten, eventuell Patentlösungen z.B. Spülung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Produktentwicklung Dünger, Lizenzierung Dünger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Kundenkontakt, Marketing, Marktauftritt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5659512" y="4869160"/>
            <a:ext cx="349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Aktivitäten, die ausgelagert werden können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Logistik: Toiletten &gt; Düngerproduktion,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Service Toiletten,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Produktion Dünger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Vertriebspartner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Rechtliche und steuerliche Beratung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2339752" y="58772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Miettoiletten: Direktes Ertragsmodell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Veranstalter (Konzertveranstalter, Gemeinden) ...bezahlen Miete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Gestaffelte Tarife für Serviceumfang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2339752" y="6273224"/>
            <a:ext cx="31683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Dünger: Direktes Ertragsmodell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Großkunden direkt: Winzer,... bezahlen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Wiederverkäufer: z.B. Baumärkte, Lagerhäuser, etc.</a:t>
            </a:r>
          </a:p>
          <a:p>
            <a:pPr marL="171450" indent="-171450">
              <a:buFont typeface="Arial"/>
              <a:buChar char="•"/>
            </a:pPr>
            <a:endParaRPr lang="de-DE" sz="800" dirty="0"/>
          </a:p>
        </p:txBody>
      </p:sp>
      <p:sp>
        <p:nvSpPr>
          <p:cNvPr id="69" name="Textfeld 68"/>
          <p:cNvSpPr txBox="1"/>
          <p:nvPr/>
        </p:nvSpPr>
        <p:spPr>
          <a:xfrm>
            <a:off x="5652120" y="602128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Ökologisch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Aus Abfall wird wertvoller Rohstoff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5652120" y="630932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Sozial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Für die Gesellschaft wird „gutes Gewissen“ geschaffen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Arbeitsplatzschaffung</a:t>
            </a:r>
          </a:p>
        </p:txBody>
      </p:sp>
      <p:sp>
        <p:nvSpPr>
          <p:cNvPr id="38" name="Freihandform 37"/>
          <p:cNvSpPr/>
          <p:nvPr/>
        </p:nvSpPr>
        <p:spPr>
          <a:xfrm>
            <a:off x="4601633" y="3348567"/>
            <a:ext cx="368300" cy="397933"/>
          </a:xfrm>
          <a:custGeom>
            <a:avLst/>
            <a:gdLst>
              <a:gd name="connsiteX0" fmla="*/ 0 w 368300"/>
              <a:gd name="connsiteY0" fmla="*/ 0 h 397933"/>
              <a:gd name="connsiteX1" fmla="*/ 127000 w 368300"/>
              <a:gd name="connsiteY1" fmla="*/ 80433 h 397933"/>
              <a:gd name="connsiteX2" fmla="*/ 59267 w 368300"/>
              <a:gd name="connsiteY2" fmla="*/ 156633 h 397933"/>
              <a:gd name="connsiteX3" fmla="*/ 368300 w 368300"/>
              <a:gd name="connsiteY3" fmla="*/ 237066 h 397933"/>
              <a:gd name="connsiteX4" fmla="*/ 313267 w 368300"/>
              <a:gd name="connsiteY4" fmla="*/ 317500 h 397933"/>
              <a:gd name="connsiteX5" fmla="*/ 355600 w 368300"/>
              <a:gd name="connsiteY5" fmla="*/ 397933 h 397933"/>
              <a:gd name="connsiteX6" fmla="*/ 355600 w 368300"/>
              <a:gd name="connsiteY6" fmla="*/ 397933 h 39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397933">
                <a:moveTo>
                  <a:pt x="0" y="0"/>
                </a:moveTo>
                <a:lnTo>
                  <a:pt x="127000" y="80433"/>
                </a:lnTo>
                <a:lnTo>
                  <a:pt x="59267" y="156633"/>
                </a:lnTo>
                <a:lnTo>
                  <a:pt x="368300" y="237066"/>
                </a:lnTo>
                <a:lnTo>
                  <a:pt x="313267" y="317500"/>
                </a:lnTo>
                <a:lnTo>
                  <a:pt x="355600" y="397933"/>
                </a:lnTo>
                <a:lnTo>
                  <a:pt x="355600" y="397933"/>
                </a:lnTo>
              </a:path>
            </a:pathLst>
          </a:cu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Bild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277" y="5445224"/>
            <a:ext cx="2201013" cy="1405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" name="Textfeld 70"/>
          <p:cNvSpPr txBox="1"/>
          <p:nvPr/>
        </p:nvSpPr>
        <p:spPr>
          <a:xfrm>
            <a:off x="2267744" y="3789040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Ein Geschäftsmodell ist die </a:t>
            </a:r>
            <a:r>
              <a:rPr lang="de-DE" sz="800" b="1" dirty="0"/>
              <a:t>Beschreibung eines Geschäftes </a:t>
            </a:r>
            <a:r>
              <a:rPr lang="de-DE" sz="800" dirty="0"/>
              <a:t>(</a:t>
            </a:r>
            <a:r>
              <a:rPr lang="de-DE" sz="800" dirty="0" err="1"/>
              <a:t>business</a:t>
            </a:r>
            <a:r>
              <a:rPr lang="de-DE" sz="800" dirty="0"/>
              <a:t>). 4 Hauptkomponenten: Nutzen (Value Proposition), Architektur der Umsetzung, Ertragsmodell und soziale u. ökologische Verantwortung; </a:t>
            </a:r>
            <a:r>
              <a:rPr lang="de-DE" sz="800" b="1" dirty="0"/>
              <a:t>Strategische Dimension</a:t>
            </a:r>
            <a:r>
              <a:rPr lang="de-DE" sz="800" dirty="0"/>
              <a:t>: Denken in Alternativen, Wie kann mein Ziel erreicht werden? </a:t>
            </a:r>
          </a:p>
          <a:p>
            <a:r>
              <a:rPr lang="de-DE" sz="800" dirty="0"/>
              <a:t>Ist </a:t>
            </a:r>
            <a:r>
              <a:rPr lang="de-DE" sz="800" b="1" dirty="0"/>
              <a:t>Skalierbarkeit </a:t>
            </a:r>
            <a:r>
              <a:rPr lang="de-DE" sz="800" dirty="0"/>
              <a:t>(Größenanpassung) möglich? Ist das </a:t>
            </a:r>
            <a:r>
              <a:rPr lang="de-DE" sz="800" b="1" dirty="0"/>
              <a:t>Ertragsmodell direkt </a:t>
            </a:r>
            <a:r>
              <a:rPr lang="de-DE" sz="800" dirty="0"/>
              <a:t>(Kunden zahlen an Unternehmen direkt) </a:t>
            </a:r>
            <a:r>
              <a:rPr lang="de-DE" sz="800" b="1" dirty="0"/>
              <a:t>oder indirekt </a:t>
            </a:r>
            <a:r>
              <a:rPr lang="de-DE" sz="800" dirty="0"/>
              <a:t>(Google, Facebook,...)</a:t>
            </a:r>
          </a:p>
        </p:txBody>
      </p:sp>
      <p:pic>
        <p:nvPicPr>
          <p:cNvPr id="72" name="Bild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745284"/>
            <a:ext cx="432048" cy="6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1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44" grpId="0" animBg="1"/>
      <p:bldP spid="59" grpId="0" animBg="1"/>
      <p:bldP spid="66" grpId="0" animBg="1"/>
      <p:bldP spid="8" grpId="0"/>
      <p:bldP spid="76" grpId="0" animBg="1"/>
      <p:bldP spid="77" grpId="0" animBg="1"/>
      <p:bldP spid="80" grpId="0" animBg="1"/>
      <p:bldP spid="82" grpId="0"/>
      <p:bldP spid="45" grpId="0"/>
      <p:bldP spid="51" grpId="0" animBg="1"/>
      <p:bldP spid="52" grpId="0"/>
      <p:bldP spid="56" grpId="0" animBg="1"/>
      <p:bldP spid="57" grpId="0"/>
      <p:bldP spid="27" grpId="0"/>
      <p:bldP spid="29" grpId="0"/>
      <p:bldP spid="63" grpId="0"/>
      <p:bldP spid="64" grpId="0"/>
      <p:bldP spid="65" grpId="0"/>
      <p:bldP spid="2" grpId="0" animBg="1"/>
      <p:bldP spid="40" grpId="0" animBg="1"/>
      <p:bldP spid="50" grpId="0"/>
      <p:bldP spid="53" grpId="0"/>
      <p:bldP spid="54" grpId="0"/>
      <p:bldP spid="55" grpId="0"/>
      <p:bldP spid="32" grpId="0"/>
      <p:bldP spid="58" grpId="0"/>
      <p:bldP spid="61" grpId="0"/>
      <p:bldP spid="62" grpId="0"/>
      <p:bldP spid="67" grpId="0"/>
      <p:bldP spid="68" grpId="0"/>
      <p:bldP spid="69" grpId="0"/>
      <p:bldP spid="70" grpId="0"/>
      <p:bldP spid="38" grpId="0" animBg="1"/>
      <p:bldP spid="71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</Words>
  <Application>Microsoft Macintosh PowerPoint</Application>
  <PresentationFormat>Bildschirmpräsentation (4:3)</PresentationFormat>
  <Paragraphs>90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Office-Design</vt:lpstr>
      <vt:lpstr>PowerPoint-Präsentation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</dc:creator>
  <cp:lastModifiedBy>HOLZHEU Werner</cp:lastModifiedBy>
  <cp:revision>109</cp:revision>
  <cp:lastPrinted>2018-12-04T16:57:51Z</cp:lastPrinted>
  <dcterms:created xsi:type="dcterms:W3CDTF">2016-04-20T06:25:58Z</dcterms:created>
  <dcterms:modified xsi:type="dcterms:W3CDTF">2023-10-22T07:24:41Z</dcterms:modified>
</cp:coreProperties>
</file>