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7" r:id="rId6"/>
    <p:sldId id="269" r:id="rId7"/>
    <p:sldId id="261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9646" autoAdjust="0"/>
  </p:normalViewPr>
  <p:slideViewPr>
    <p:cSldViewPr snapToGrid="0" snapToObjects="1">
      <p:cViewPr varScale="1">
        <p:scale>
          <a:sx n="126" d="100"/>
          <a:sy n="126" d="100"/>
        </p:scale>
        <p:origin x="14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17A9-C1C7-2A40-9047-C8505F8943E5}" type="datetimeFigureOut">
              <a:rPr lang="de-DE" smtClean="0"/>
              <a:t>11.11.23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EC51E-2CCC-A942-9B39-CCAE58B9B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23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449C6-2C48-2B41-A025-77714EEB4CBE}" type="datetimeFigureOut">
              <a:rPr lang="de-DE" smtClean="0"/>
              <a:t>11.11.23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BFFDC-16F7-5E41-BE96-4ECB7F070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1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FFDC-16F7-5E41-BE96-4ECB7F07035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82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FFDC-16F7-5E41-BE96-4ECB7F07035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28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Saturday, November 11,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Umsatzsteuer</a:t>
            </a:r>
            <a:br>
              <a:rPr lang="de-DE" dirty="0"/>
            </a:br>
            <a:r>
              <a:rPr lang="de-DE" dirty="0"/>
              <a:t>Mehrwertsteuer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Grundprinzipien Berechnungen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91667" y="4095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40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5"/>
    </mc:Choice>
    <mc:Fallback xmlns="">
      <p:transition spd="slow" advTm="40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34822-E370-7CAA-F03C-0271CF38F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Aufgaben zur UST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257A4A5-AD88-B54F-B36D-D93BE3059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88561"/>
            <a:ext cx="7772400" cy="53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4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320" y="38100"/>
            <a:ext cx="8229600" cy="333131"/>
          </a:xfrm>
        </p:spPr>
        <p:txBody>
          <a:bodyPr>
            <a:noAutofit/>
          </a:bodyPr>
          <a:lstStyle/>
          <a:p>
            <a:r>
              <a:rPr lang="de-DE" sz="2400" b="1" dirty="0"/>
              <a:t>Umsatzsteuer</a:t>
            </a:r>
            <a:r>
              <a:rPr lang="de-DE" sz="2400" dirty="0"/>
              <a:t> - </a:t>
            </a:r>
            <a:r>
              <a:rPr lang="de-DE" sz="2400" b="1" dirty="0"/>
              <a:t>Grundlagen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>
          <a:xfrm>
            <a:off x="177800" y="703385"/>
            <a:ext cx="3976419" cy="30072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e-DE" b="1" dirty="0">
                <a:solidFill>
                  <a:srgbClr val="FF6600"/>
                </a:solidFill>
              </a:rPr>
              <a:t>Was unterliegt der UST (steuerbar)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180630" y="964728"/>
            <a:ext cx="3706906" cy="2051581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300" b="1" dirty="0"/>
              <a:t>Lieferungen &amp; Leistungen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300" b="1" dirty="0"/>
              <a:t>von Unternehmern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300" b="1" dirty="0"/>
              <a:t>im Rahmen des Unternehmens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300" b="1" dirty="0"/>
              <a:t>Entgelt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300" b="1" dirty="0"/>
              <a:t>Inland</a:t>
            </a:r>
          </a:p>
          <a:p>
            <a:pPr marL="0" indent="0">
              <a:buNone/>
            </a:pPr>
            <a:endParaRPr lang="de-DE" sz="1300" dirty="0"/>
          </a:p>
          <a:p>
            <a:pPr marL="0" indent="0">
              <a:buNone/>
            </a:pPr>
            <a:r>
              <a:rPr lang="de-DE" sz="1300" dirty="0"/>
              <a:t>+ </a:t>
            </a:r>
            <a:r>
              <a:rPr lang="de-DE" sz="1300" b="1" dirty="0"/>
              <a:t>Eigenverbrauch </a:t>
            </a:r>
            <a:r>
              <a:rPr lang="de-DE" sz="1300" dirty="0"/>
              <a:t>(private Warenentnahme)</a:t>
            </a:r>
          </a:p>
          <a:p>
            <a:pPr marL="0" indent="0">
              <a:buNone/>
            </a:pPr>
            <a:r>
              <a:rPr lang="de-DE" sz="1300" b="1" dirty="0"/>
              <a:t>+ Import (inkl. i</a:t>
            </a:r>
            <a:r>
              <a:rPr lang="de-DE" sz="1300" dirty="0"/>
              <a:t>nnergemeinschaftlicher Erwerb)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3"/>
          </p:nvPr>
        </p:nvSpPr>
        <p:spPr>
          <a:xfrm>
            <a:off x="274320" y="3671174"/>
            <a:ext cx="1484923" cy="639762"/>
          </a:xfrm>
        </p:spPr>
        <p:txBody>
          <a:bodyPr/>
          <a:lstStyle/>
          <a:p>
            <a:pPr algn="l"/>
            <a:r>
              <a:rPr lang="de-DE" b="1" dirty="0">
                <a:solidFill>
                  <a:srgbClr val="FF0000"/>
                </a:solidFill>
              </a:rPr>
              <a:t>steuerfrei</a:t>
            </a:r>
          </a:p>
        </p:txBody>
      </p:sp>
      <p:sp>
        <p:nvSpPr>
          <p:cNvPr id="14" name="Textplatzhalter 9"/>
          <p:cNvSpPr txBox="1">
            <a:spLocks/>
          </p:cNvSpPr>
          <p:nvPr/>
        </p:nvSpPr>
        <p:spPr>
          <a:xfrm>
            <a:off x="6056923" y="829851"/>
            <a:ext cx="3087077" cy="283434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solidFill>
                  <a:srgbClr val="FF0000"/>
                </a:solidFill>
              </a:rPr>
              <a:t>Was ist nicht steuerbar</a:t>
            </a:r>
          </a:p>
        </p:txBody>
      </p:sp>
      <p:sp>
        <p:nvSpPr>
          <p:cNvPr id="15" name="Inhaltsplatzhalter 10"/>
          <p:cNvSpPr txBox="1">
            <a:spLocks/>
          </p:cNvSpPr>
          <p:nvPr/>
        </p:nvSpPr>
        <p:spPr>
          <a:xfrm>
            <a:off x="6654801" y="1132822"/>
            <a:ext cx="2285999" cy="1622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>
                <a:solidFill>
                  <a:srgbClr val="FF0000"/>
                </a:solidFill>
              </a:rPr>
              <a:t>Vorgänge bei denen eines der 5 Elemente von oben fehlen</a:t>
            </a:r>
          </a:p>
          <a:p>
            <a:pPr marL="0" indent="0">
              <a:buNone/>
            </a:pPr>
            <a:r>
              <a:rPr lang="de-DE" sz="1600" b="1" dirty="0">
                <a:solidFill>
                  <a:srgbClr val="FF0000"/>
                </a:solidFill>
              </a:rPr>
              <a:t>(nicht steuerbar)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z.B. keine Lieferung </a:t>
            </a:r>
            <a:r>
              <a:rPr lang="de-DE" sz="1600" dirty="0" err="1"/>
              <a:t>od</a:t>
            </a:r>
            <a:r>
              <a:rPr lang="de-DE" sz="1600" dirty="0"/>
              <a:t> Leistung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Privatperson verkauft etwas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Unternehmer verkauft </a:t>
            </a:r>
            <a:r>
              <a:rPr lang="de-DE" sz="1600" dirty="0" err="1"/>
              <a:t>etw</a:t>
            </a:r>
            <a:r>
              <a:rPr lang="de-DE" sz="1600" dirty="0"/>
              <a:t> privat.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Geschenk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half" idx="2"/>
          </p:nvPr>
        </p:nvSpPr>
        <p:spPr>
          <a:xfrm>
            <a:off x="177800" y="4294614"/>
            <a:ext cx="3275671" cy="206137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400" b="1" dirty="0"/>
              <a:t>Export / </a:t>
            </a:r>
            <a:r>
              <a:rPr lang="de-DE" sz="1400" dirty="0"/>
              <a:t>innergemeinschaftliche Lieferung (Export in EU)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400" dirty="0"/>
              <a:t>Banken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400" dirty="0"/>
              <a:t>Versicherungen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400" dirty="0"/>
              <a:t>Post (kg Grenze)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400" dirty="0"/>
              <a:t>Gesundheit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400" dirty="0"/>
              <a:t>...</a:t>
            </a:r>
          </a:p>
        </p:txBody>
      </p:sp>
      <p:sp>
        <p:nvSpPr>
          <p:cNvPr id="17" name="Textplatzhalter 11"/>
          <p:cNvSpPr txBox="1">
            <a:spLocks/>
          </p:cNvSpPr>
          <p:nvPr/>
        </p:nvSpPr>
        <p:spPr>
          <a:xfrm>
            <a:off x="5008880" y="3560325"/>
            <a:ext cx="2024966" cy="639762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>
                <a:solidFill>
                  <a:srgbClr val="008000"/>
                </a:solidFill>
              </a:rPr>
              <a:t>steuerpflichtig</a:t>
            </a:r>
          </a:p>
        </p:txBody>
      </p:sp>
      <p:sp>
        <p:nvSpPr>
          <p:cNvPr id="19" name="Textplatzhalter 11"/>
          <p:cNvSpPr txBox="1">
            <a:spLocks/>
          </p:cNvSpPr>
          <p:nvPr/>
        </p:nvSpPr>
        <p:spPr>
          <a:xfrm>
            <a:off x="5008880" y="3880206"/>
            <a:ext cx="2374705" cy="639762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b="1" dirty="0">
                <a:solidFill>
                  <a:srgbClr val="008000"/>
                </a:solidFill>
              </a:rPr>
              <a:t>Wie hoch ist die UST:</a:t>
            </a:r>
            <a:endParaRPr lang="de-DE" sz="1200" dirty="0">
              <a:solidFill>
                <a:srgbClr val="008000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044" y="415405"/>
            <a:ext cx="751323" cy="781485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638" y="854433"/>
            <a:ext cx="627356" cy="810204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367" y="1200758"/>
            <a:ext cx="1088271" cy="56384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8768" y="1664637"/>
            <a:ext cx="908932" cy="575777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499" y="1955809"/>
            <a:ext cx="1186139" cy="592105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 flipH="1">
            <a:off x="442871" y="3164417"/>
            <a:ext cx="1874879" cy="7151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>
            <a:endCxn id="17" idx="1"/>
          </p:cNvCxnSpPr>
          <p:nvPr/>
        </p:nvCxnSpPr>
        <p:spPr>
          <a:xfrm>
            <a:off x="3291417" y="3164417"/>
            <a:ext cx="1717463" cy="715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8768" y="4310937"/>
            <a:ext cx="4196220" cy="1677510"/>
          </a:xfrm>
          <a:prstGeom prst="rect">
            <a:avLst/>
          </a:prstGeom>
        </p:spPr>
      </p:pic>
      <p:sp>
        <p:nvSpPr>
          <p:cNvPr id="24" name="Textplatzhalter 9"/>
          <p:cNvSpPr txBox="1">
            <a:spLocks/>
          </p:cNvSpPr>
          <p:nvPr/>
        </p:nvSpPr>
        <p:spPr>
          <a:xfrm>
            <a:off x="1602385" y="3026893"/>
            <a:ext cx="2285151" cy="300727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>
                <a:solidFill>
                  <a:srgbClr val="FF6600"/>
                </a:solidFill>
              </a:rPr>
              <a:t>Steuerbare Umsätze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94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2"/>
    </mc:Choice>
    <mc:Fallback xmlns="">
      <p:transition spd="slow" advTm="7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1835E-9A09-97E1-2B55-BAEE11DA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Brutto / Netto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0D564B-94F6-EF5A-CAA7-6E5DCE9D8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5" y="1700458"/>
            <a:ext cx="5351321" cy="23590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89DDEC3-4608-3896-5D0D-A8600D340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996" y="944544"/>
            <a:ext cx="3919426" cy="55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3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779172B-4786-2344-136A-04079EBCA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452594"/>
            <a:ext cx="4483100" cy="3581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A5ED953-6F13-601B-A393-942EC2F8B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423" y="572756"/>
            <a:ext cx="4132118" cy="419288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E7B8290-8877-673A-5EA3-DAFAF1B88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5992653"/>
            <a:ext cx="4330700" cy="825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D3A242C-052E-A306-16F4-5311EC141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54" y="4023946"/>
            <a:ext cx="3353468" cy="117105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E475CE82-F9EA-5EF5-9BF1-7FFC23B9C925}"/>
              </a:ext>
            </a:extLst>
          </p:cNvPr>
          <p:cNvSpPr txBox="1"/>
          <p:nvPr/>
        </p:nvSpPr>
        <p:spPr>
          <a:xfrm>
            <a:off x="145916" y="5408735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Von Netto zur UST S91</a:t>
            </a:r>
          </a:p>
        </p:txBody>
      </p:sp>
      <p:sp>
        <p:nvSpPr>
          <p:cNvPr id="15" name="Pfeil nach rechts 14">
            <a:extLst>
              <a:ext uri="{FF2B5EF4-FFF2-40B4-BE49-F238E27FC236}">
                <a16:creationId xmlns:a16="http://schemas.microsoft.com/office/drawing/2014/main" id="{5E6A85E8-4778-8DD1-F64F-93E722B437DD}"/>
              </a:ext>
            </a:extLst>
          </p:cNvPr>
          <p:cNvSpPr/>
          <p:nvPr/>
        </p:nvSpPr>
        <p:spPr>
          <a:xfrm flipV="1">
            <a:off x="1384509" y="5763360"/>
            <a:ext cx="1047192" cy="1690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7C4F1A7-3B50-7601-1B74-DB7967148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193" y="5018078"/>
            <a:ext cx="2831454" cy="115064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35F85FD-AB49-6DF5-25B1-8B77250DE7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374" y="6217737"/>
            <a:ext cx="2139091" cy="62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EC461AC8-AE1F-3144-8238-D1784D5BB7C1}"/>
              </a:ext>
            </a:extLst>
          </p:cNvPr>
          <p:cNvSpPr txBox="1"/>
          <p:nvPr/>
        </p:nvSpPr>
        <p:spPr>
          <a:xfrm>
            <a:off x="0" y="681380"/>
            <a:ext cx="554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Von Netto zu Brutto: dividiert durch z.B. 100 mal 120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7A2E42C-89B5-E850-E2D2-9A697CC99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5" y="1406483"/>
            <a:ext cx="5041900" cy="850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7E52A9A-D0E3-F630-EBB6-3025B5FD098B}"/>
              </a:ext>
            </a:extLst>
          </p:cNvPr>
          <p:cNvSpPr txBox="1"/>
          <p:nvPr/>
        </p:nvSpPr>
        <p:spPr>
          <a:xfrm>
            <a:off x="21414" y="2871482"/>
            <a:ext cx="554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Von Brutto zu Netto: dividiert durch z.B. 120 mal 100</a:t>
            </a:r>
          </a:p>
        </p:txBody>
      </p:sp>
      <p:sp>
        <p:nvSpPr>
          <p:cNvPr id="13" name="Pfeil nach rechts 12">
            <a:extLst>
              <a:ext uri="{FF2B5EF4-FFF2-40B4-BE49-F238E27FC236}">
                <a16:creationId xmlns:a16="http://schemas.microsoft.com/office/drawing/2014/main" id="{6C808B84-187A-5E76-997E-9EB6CA96B3D3}"/>
              </a:ext>
            </a:extLst>
          </p:cNvPr>
          <p:cNvSpPr/>
          <p:nvPr/>
        </p:nvSpPr>
        <p:spPr>
          <a:xfrm>
            <a:off x="1467059" y="1125415"/>
            <a:ext cx="1919236" cy="1607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>
            <a:extLst>
              <a:ext uri="{FF2B5EF4-FFF2-40B4-BE49-F238E27FC236}">
                <a16:creationId xmlns:a16="http://schemas.microsoft.com/office/drawing/2014/main" id="{F3CEC8D9-DDAA-FC6C-E7F9-8715D3EDEE9F}"/>
              </a:ext>
            </a:extLst>
          </p:cNvPr>
          <p:cNvSpPr/>
          <p:nvPr/>
        </p:nvSpPr>
        <p:spPr>
          <a:xfrm flipH="1" flipV="1">
            <a:off x="2794000" y="3604438"/>
            <a:ext cx="2185278" cy="1765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664036F-943B-85F0-30E9-A7F5204A5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5" y="3815682"/>
            <a:ext cx="5219700" cy="8763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F7BEE0-CD70-A132-5776-69A0E4FE3193}"/>
              </a:ext>
            </a:extLst>
          </p:cNvPr>
          <p:cNvSpPr txBox="1"/>
          <p:nvPr/>
        </p:nvSpPr>
        <p:spPr>
          <a:xfrm>
            <a:off x="25326" y="5239730"/>
            <a:ext cx="537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Von Brutto zur UST: dividiert durch z.B. 120 mal 20</a:t>
            </a:r>
          </a:p>
          <a:p>
            <a:r>
              <a:rPr lang="de-DE" dirty="0"/>
              <a:t>S 93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81FC2D5-70B8-1AE0-29EE-1C2F766F0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170" y="5890209"/>
            <a:ext cx="3556000" cy="863600"/>
          </a:xfrm>
          <a:prstGeom prst="rect">
            <a:avLst/>
          </a:prstGeom>
        </p:spPr>
      </p:pic>
      <p:sp>
        <p:nvSpPr>
          <p:cNvPr id="18" name="Pfeil nach rechts 17">
            <a:extLst>
              <a:ext uri="{FF2B5EF4-FFF2-40B4-BE49-F238E27FC236}">
                <a16:creationId xmlns:a16="http://schemas.microsoft.com/office/drawing/2014/main" id="{72508647-FD6B-9048-6EE7-968DE81368D6}"/>
              </a:ext>
            </a:extLst>
          </p:cNvPr>
          <p:cNvSpPr/>
          <p:nvPr/>
        </p:nvSpPr>
        <p:spPr>
          <a:xfrm flipH="1" flipV="1">
            <a:off x="3949002" y="5649620"/>
            <a:ext cx="1030276" cy="1302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DC81499-6361-4D5E-6D34-82346DC8A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584" y="463697"/>
            <a:ext cx="3511149" cy="241063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347A36D-8986-C666-643A-F5CDF0929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6585" y="3604438"/>
            <a:ext cx="3511149" cy="243481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FCC5825-287D-4CB0-0490-3D8A350CC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5026" y="2787014"/>
            <a:ext cx="2574119" cy="83484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DA46297-4C49-3C35-9E8D-10CE309885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516" y="5985453"/>
            <a:ext cx="1700375" cy="8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8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EEFEB79-46A8-2964-4B3D-DF56A10FCA13}"/>
              </a:ext>
            </a:extLst>
          </p:cNvPr>
          <p:cNvSpPr/>
          <p:nvPr/>
        </p:nvSpPr>
        <p:spPr>
          <a:xfrm>
            <a:off x="3241040" y="1828800"/>
            <a:ext cx="2184400" cy="1168400"/>
          </a:xfrm>
          <a:prstGeom prst="rect">
            <a:avLst/>
          </a:prstGeom>
          <a:solidFill>
            <a:srgbClr val="0070C0"/>
          </a:solidFill>
          <a:ln w="26424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UST</a:t>
            </a:r>
          </a:p>
          <a:p>
            <a:pPr algn="ctr"/>
            <a:r>
              <a:rPr lang="de-DE" dirty="0"/>
              <a:t>200,00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5A69B9D-579F-9F69-C93A-B1B6ECBB1E89}"/>
              </a:ext>
            </a:extLst>
          </p:cNvPr>
          <p:cNvSpPr/>
          <p:nvPr/>
        </p:nvSpPr>
        <p:spPr>
          <a:xfrm>
            <a:off x="5791200" y="3713481"/>
            <a:ext cx="2184400" cy="1168400"/>
          </a:xfrm>
          <a:prstGeom prst="rect">
            <a:avLst/>
          </a:prstGeom>
          <a:solidFill>
            <a:srgbClr val="0070C0"/>
          </a:solidFill>
          <a:ln w="26424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BRUTTO</a:t>
            </a:r>
          </a:p>
          <a:p>
            <a:pPr algn="ctr"/>
            <a:r>
              <a:rPr lang="de-DE" dirty="0"/>
              <a:t>1.200,00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BE025FA-F4AA-1EF0-4AA0-9152939F5A2B}"/>
              </a:ext>
            </a:extLst>
          </p:cNvPr>
          <p:cNvSpPr/>
          <p:nvPr/>
        </p:nvSpPr>
        <p:spPr>
          <a:xfrm>
            <a:off x="680720" y="3764280"/>
            <a:ext cx="2184400" cy="1168400"/>
          </a:xfrm>
          <a:prstGeom prst="rect">
            <a:avLst/>
          </a:prstGeom>
          <a:solidFill>
            <a:srgbClr val="0070C0"/>
          </a:solidFill>
          <a:ln w="26424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NETTO</a:t>
            </a:r>
          </a:p>
          <a:p>
            <a:pPr algn="ctr"/>
            <a:r>
              <a:rPr lang="de-DE" dirty="0"/>
              <a:t>1.000,00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4FCCFE-BEED-B7A1-DBA8-2528494FC881}"/>
              </a:ext>
            </a:extLst>
          </p:cNvPr>
          <p:cNvSpPr/>
          <p:nvPr/>
        </p:nvSpPr>
        <p:spPr>
          <a:xfrm>
            <a:off x="828040" y="1828800"/>
            <a:ext cx="1134123" cy="985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/100*</a:t>
            </a:r>
            <a:r>
              <a:rPr lang="de-DE" sz="1400" dirty="0">
                <a:solidFill>
                  <a:srgbClr val="FF0000"/>
                </a:solidFill>
              </a:rPr>
              <a:t>20</a:t>
            </a:r>
          </a:p>
          <a:p>
            <a:pPr algn="ctr"/>
            <a:r>
              <a:rPr lang="de-DE" sz="800" dirty="0"/>
              <a:t>*</a:t>
            </a:r>
            <a:r>
              <a:rPr lang="de-DE" sz="800" dirty="0">
                <a:solidFill>
                  <a:srgbClr val="FF0000"/>
                </a:solidFill>
              </a:rPr>
              <a:t>20%</a:t>
            </a:r>
          </a:p>
          <a:p>
            <a:pPr algn="ctr"/>
            <a:r>
              <a:rPr lang="de-DE" sz="800" dirty="0"/>
              <a:t>/5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7402AA-1F49-8EB1-6EB1-AAA5C4580D76}"/>
              </a:ext>
            </a:extLst>
          </p:cNvPr>
          <p:cNvSpPr/>
          <p:nvPr/>
        </p:nvSpPr>
        <p:spPr>
          <a:xfrm>
            <a:off x="6720840" y="1737360"/>
            <a:ext cx="1254760" cy="9855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/1</a:t>
            </a:r>
            <a:r>
              <a:rPr lang="de-DE" sz="1400" dirty="0">
                <a:solidFill>
                  <a:srgbClr val="FF0000"/>
                </a:solidFill>
              </a:rPr>
              <a:t>20</a:t>
            </a:r>
            <a:r>
              <a:rPr lang="de-DE" sz="1400" dirty="0"/>
              <a:t>*</a:t>
            </a:r>
            <a:r>
              <a:rPr lang="de-DE" sz="1400" dirty="0">
                <a:solidFill>
                  <a:srgbClr val="FF0000"/>
                </a:solidFill>
              </a:rPr>
              <a:t>20</a:t>
            </a:r>
          </a:p>
          <a:p>
            <a:pPr algn="ctr"/>
            <a:endParaRPr lang="de-DE" sz="800" dirty="0"/>
          </a:p>
          <a:p>
            <a:pPr algn="ctr"/>
            <a:r>
              <a:rPr lang="de-DE" sz="800" dirty="0"/>
              <a:t>/6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E980BE1-C3CE-8DA7-E7BA-C02F508B711A}"/>
              </a:ext>
            </a:extLst>
          </p:cNvPr>
          <p:cNvSpPr/>
          <p:nvPr/>
        </p:nvSpPr>
        <p:spPr>
          <a:xfrm>
            <a:off x="3626477" y="3535680"/>
            <a:ext cx="1301763" cy="9702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/100*1</a:t>
            </a:r>
            <a:r>
              <a:rPr lang="de-DE" sz="1400" dirty="0">
                <a:solidFill>
                  <a:srgbClr val="FF0000"/>
                </a:solidFill>
              </a:rPr>
              <a:t>20</a:t>
            </a:r>
          </a:p>
          <a:p>
            <a:pPr algn="ctr"/>
            <a:r>
              <a:rPr lang="de-DE" sz="800" dirty="0"/>
              <a:t>*1</a:t>
            </a:r>
            <a:r>
              <a:rPr lang="de-DE" sz="800" dirty="0">
                <a:solidFill>
                  <a:srgbClr val="FF0000"/>
                </a:solidFill>
              </a:rPr>
              <a:t>20</a:t>
            </a:r>
            <a:r>
              <a:rPr lang="de-DE" sz="800" dirty="0"/>
              <a:t>%</a:t>
            </a:r>
          </a:p>
          <a:p>
            <a:pPr algn="ctr"/>
            <a:r>
              <a:rPr lang="de-DE" sz="800" dirty="0"/>
              <a:t>*1,</a:t>
            </a:r>
            <a:r>
              <a:rPr lang="de-DE" sz="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EE4962-EEA5-0F7B-C84F-19F827F62354}"/>
              </a:ext>
            </a:extLst>
          </p:cNvPr>
          <p:cNvSpPr/>
          <p:nvPr/>
        </p:nvSpPr>
        <p:spPr>
          <a:xfrm>
            <a:off x="3615678" y="5031741"/>
            <a:ext cx="1301763" cy="8356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/1</a:t>
            </a:r>
            <a:r>
              <a:rPr lang="de-DE" sz="1400" dirty="0">
                <a:solidFill>
                  <a:srgbClr val="FF0000"/>
                </a:solidFill>
              </a:rPr>
              <a:t>20</a:t>
            </a:r>
            <a:r>
              <a:rPr lang="de-DE" sz="1400" dirty="0"/>
              <a:t>*100</a:t>
            </a:r>
          </a:p>
          <a:p>
            <a:pPr algn="ctr"/>
            <a:r>
              <a:rPr lang="de-DE" sz="800" dirty="0"/>
              <a:t>/1</a:t>
            </a:r>
            <a:r>
              <a:rPr lang="de-DE" sz="800" dirty="0">
                <a:solidFill>
                  <a:srgbClr val="FF0000"/>
                </a:solidFill>
              </a:rPr>
              <a:t>20</a:t>
            </a:r>
            <a:r>
              <a:rPr lang="de-DE" sz="800" dirty="0"/>
              <a:t>%</a:t>
            </a:r>
          </a:p>
          <a:p>
            <a:pPr algn="ctr"/>
            <a:r>
              <a:rPr lang="de-DE" sz="800" dirty="0"/>
              <a:t>/1,</a:t>
            </a:r>
            <a:r>
              <a:rPr lang="de-DE" sz="800" dirty="0">
                <a:solidFill>
                  <a:srgbClr val="FF0000"/>
                </a:solidFill>
              </a:rPr>
              <a:t>20</a:t>
            </a:r>
          </a:p>
          <a:p>
            <a:pPr algn="ctr"/>
            <a:endParaRPr lang="de-DE" sz="800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57A9C9C3-C07D-5029-D30E-8BFAD64D6E08}"/>
              </a:ext>
            </a:extLst>
          </p:cNvPr>
          <p:cNvCxnSpPr/>
          <p:nvPr/>
        </p:nvCxnSpPr>
        <p:spPr>
          <a:xfrm flipV="1">
            <a:off x="680720" y="2540000"/>
            <a:ext cx="0" cy="10668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14649FE-8AF9-BDA1-5705-D39D26202B6E}"/>
              </a:ext>
            </a:extLst>
          </p:cNvPr>
          <p:cNvCxnSpPr>
            <a:cxnSpLocks/>
          </p:cNvCxnSpPr>
          <p:nvPr/>
        </p:nvCxnSpPr>
        <p:spPr>
          <a:xfrm>
            <a:off x="1894840" y="1828800"/>
            <a:ext cx="1254760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39F30842-A0A7-C18B-7E42-AE5CBDF2ACC8}"/>
              </a:ext>
            </a:extLst>
          </p:cNvPr>
          <p:cNvCxnSpPr/>
          <p:nvPr/>
        </p:nvCxnSpPr>
        <p:spPr>
          <a:xfrm flipV="1">
            <a:off x="7955280" y="2590800"/>
            <a:ext cx="0" cy="106680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721FBDA-B16A-10CC-1E3E-36BBD0792111}"/>
              </a:ext>
            </a:extLst>
          </p:cNvPr>
          <p:cNvCxnSpPr>
            <a:cxnSpLocks/>
          </p:cNvCxnSpPr>
          <p:nvPr/>
        </p:nvCxnSpPr>
        <p:spPr>
          <a:xfrm flipH="1">
            <a:off x="5547360" y="1838960"/>
            <a:ext cx="1336040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DA0E7DE-3CA9-4D86-AEBF-638D5B28603D}"/>
              </a:ext>
            </a:extLst>
          </p:cNvPr>
          <p:cNvCxnSpPr>
            <a:cxnSpLocks/>
          </p:cNvCxnSpPr>
          <p:nvPr/>
        </p:nvCxnSpPr>
        <p:spPr>
          <a:xfrm flipV="1">
            <a:off x="2949875" y="3921760"/>
            <a:ext cx="575002" cy="5842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000492F-51DA-BB6F-04B1-7AB03F5326D4}"/>
              </a:ext>
            </a:extLst>
          </p:cNvPr>
          <p:cNvCxnSpPr>
            <a:cxnSpLocks/>
          </p:cNvCxnSpPr>
          <p:nvPr/>
        </p:nvCxnSpPr>
        <p:spPr>
          <a:xfrm>
            <a:off x="4979041" y="3764280"/>
            <a:ext cx="710559" cy="59182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44DDDA57-13C3-DD0B-4AF2-85181A314EA9}"/>
              </a:ext>
            </a:extLst>
          </p:cNvPr>
          <p:cNvCxnSpPr>
            <a:cxnSpLocks/>
          </p:cNvCxnSpPr>
          <p:nvPr/>
        </p:nvCxnSpPr>
        <p:spPr>
          <a:xfrm flipH="1">
            <a:off x="4979041" y="4711700"/>
            <a:ext cx="700399" cy="58420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C070C593-F532-3011-A169-D24AF5AB4B9B}"/>
              </a:ext>
            </a:extLst>
          </p:cNvPr>
          <p:cNvCxnSpPr>
            <a:cxnSpLocks/>
          </p:cNvCxnSpPr>
          <p:nvPr/>
        </p:nvCxnSpPr>
        <p:spPr>
          <a:xfrm flipH="1" flipV="1">
            <a:off x="2936240" y="4699001"/>
            <a:ext cx="589280" cy="66548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AD6EADC0-7E83-26EC-3926-E8BFF7EF6E92}"/>
              </a:ext>
            </a:extLst>
          </p:cNvPr>
          <p:cNvSpPr/>
          <p:nvPr/>
        </p:nvSpPr>
        <p:spPr>
          <a:xfrm>
            <a:off x="2404109" y="3093722"/>
            <a:ext cx="922021" cy="5740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/</a:t>
            </a:r>
            <a:r>
              <a:rPr lang="de-DE" sz="1000" dirty="0">
                <a:solidFill>
                  <a:srgbClr val="FF0000"/>
                </a:solidFill>
              </a:rPr>
              <a:t>20</a:t>
            </a:r>
            <a:r>
              <a:rPr lang="de-DE" sz="1000" dirty="0"/>
              <a:t>*100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53A040E-9015-83B8-B706-D368A7355CF5}"/>
              </a:ext>
            </a:extLst>
          </p:cNvPr>
          <p:cNvSpPr/>
          <p:nvPr/>
        </p:nvSpPr>
        <p:spPr>
          <a:xfrm>
            <a:off x="5394959" y="3065781"/>
            <a:ext cx="922021" cy="5740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/</a:t>
            </a:r>
            <a:r>
              <a:rPr lang="de-DE" sz="1000" dirty="0">
                <a:solidFill>
                  <a:srgbClr val="FF0000"/>
                </a:solidFill>
              </a:rPr>
              <a:t>20</a:t>
            </a:r>
            <a:r>
              <a:rPr lang="de-DE" sz="1000" dirty="0"/>
              <a:t>*1</a:t>
            </a:r>
            <a:r>
              <a:rPr lang="de-DE" sz="1000" dirty="0">
                <a:solidFill>
                  <a:srgbClr val="FF0000"/>
                </a:solidFill>
              </a:rPr>
              <a:t>20</a:t>
            </a: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1DDFE3F5-7404-249B-40E9-8996A1281015}"/>
              </a:ext>
            </a:extLst>
          </p:cNvPr>
          <p:cNvCxnSpPr/>
          <p:nvPr/>
        </p:nvCxnSpPr>
        <p:spPr>
          <a:xfrm>
            <a:off x="5547360" y="2722877"/>
            <a:ext cx="1173480" cy="883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6F708043-55D6-8F9A-C4BE-46AC340B5D49}"/>
              </a:ext>
            </a:extLst>
          </p:cNvPr>
          <p:cNvCxnSpPr>
            <a:cxnSpLocks/>
          </p:cNvCxnSpPr>
          <p:nvPr/>
        </p:nvCxnSpPr>
        <p:spPr>
          <a:xfrm flipH="1">
            <a:off x="2095513" y="2753361"/>
            <a:ext cx="1101090" cy="899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el 1">
            <a:extLst>
              <a:ext uri="{FF2B5EF4-FFF2-40B4-BE49-F238E27FC236}">
                <a16:creationId xmlns:a16="http://schemas.microsoft.com/office/drawing/2014/main" id="{EDB8C9A8-F6B5-65EF-8B0D-5706B5F2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de-DE" dirty="0"/>
              <a:t>Von Netto zur UST zu Brutto und retour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EDE0B3DD-7C67-727E-A2B3-1F7108EB33F8}"/>
              </a:ext>
            </a:extLst>
          </p:cNvPr>
          <p:cNvSpPr txBox="1"/>
          <p:nvPr/>
        </p:nvSpPr>
        <p:spPr>
          <a:xfrm>
            <a:off x="589279" y="6248400"/>
            <a:ext cx="6131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Bei einem Steuersatz von 10% bzw. 13% wird in allen grauen Feldern 20 durch 10 bzw. 13 ersetzt.</a:t>
            </a:r>
          </a:p>
        </p:txBody>
      </p:sp>
    </p:spTree>
    <p:extLst>
      <p:ext uri="{BB962C8B-B14F-4D97-AF65-F5344CB8AC3E}">
        <p14:creationId xmlns:p14="http://schemas.microsoft.com/office/powerpoint/2010/main" val="244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B983F0-FF8B-F415-2ED8-76D145BD7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8" y="1395326"/>
            <a:ext cx="7772400" cy="473053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5E813A1-026A-FE61-43AB-2057CBB59A02}"/>
              </a:ext>
            </a:extLst>
          </p:cNvPr>
          <p:cNvSpPr txBox="1"/>
          <p:nvPr/>
        </p:nvSpPr>
        <p:spPr>
          <a:xfrm>
            <a:off x="296641" y="732135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Umsatzsteuerberechnungen</a:t>
            </a:r>
          </a:p>
        </p:txBody>
      </p:sp>
    </p:spTree>
    <p:extLst>
      <p:ext uri="{BB962C8B-B14F-4D97-AF65-F5344CB8AC3E}">
        <p14:creationId xmlns:p14="http://schemas.microsoft.com/office/powerpoint/2010/main" val="1092803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D59ED-95D9-BC49-5FAB-D591D995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 der Umsatzsteuer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330A035-1182-3CEF-B34F-459B6D70F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134" y="1291669"/>
            <a:ext cx="6116320" cy="94097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458EA25-54B3-9AD9-F721-4B211201B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134" y="2272376"/>
            <a:ext cx="3058160" cy="10851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1A99DD4-315A-BA91-44EB-EC34728F1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2275550"/>
            <a:ext cx="3037615" cy="107471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5C85CC4-1EDE-DF71-08C1-3C2100BC9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134" y="3400439"/>
            <a:ext cx="3078705" cy="178994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41E541A-59DC-C2F9-8F0C-12F684D73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839" y="3393172"/>
            <a:ext cx="3078705" cy="173121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1C308A3-E27C-99C1-A6A2-9B17CFE88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6174713"/>
            <a:ext cx="7772400" cy="36693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284390D-8F86-40F9-C0EC-9A87B003F2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7336" y="5240561"/>
            <a:ext cx="2581005" cy="80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0C35C-DCBD-55B9-4296-45D60277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UST Zahllast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94DFA8-CB59-3322-6BE8-385679E4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5760"/>
            <a:ext cx="3738880" cy="18389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A2B6B9A-B402-BC33-B448-DAF4E5A0D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99" y="3606716"/>
            <a:ext cx="3503282" cy="31737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B187B6-8CBF-DFE4-F8C4-D0354E329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627" y="1043893"/>
            <a:ext cx="4346149" cy="52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7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233</Words>
  <Application>Microsoft Macintosh PowerPoint</Application>
  <PresentationFormat>Bildschirmpräsentation (4:3)</PresentationFormat>
  <Paragraphs>63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Klarheit</vt:lpstr>
      <vt:lpstr>Umsatzsteuer Mehrwertsteuer</vt:lpstr>
      <vt:lpstr>Umsatzsteuer - Grundlagen</vt:lpstr>
      <vt:lpstr>Brutto / Netto</vt:lpstr>
      <vt:lpstr>PowerPoint-Präsentation</vt:lpstr>
      <vt:lpstr>PowerPoint-Präsentation</vt:lpstr>
      <vt:lpstr>Von Netto zur UST zu Brutto und retour</vt:lpstr>
      <vt:lpstr>PowerPoint-Präsentation</vt:lpstr>
      <vt:lpstr>System der Umsatzsteuer</vt:lpstr>
      <vt:lpstr>UST Zahllast</vt:lpstr>
      <vt:lpstr>Weitere Aufgaben zur UST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</dc:title>
  <dc:creator>werner holzheu</dc:creator>
  <cp:lastModifiedBy>HOLZHEU Werner</cp:lastModifiedBy>
  <cp:revision>64</cp:revision>
  <cp:lastPrinted>2014-02-25T11:12:08Z</cp:lastPrinted>
  <dcterms:created xsi:type="dcterms:W3CDTF">2014-02-19T12:04:45Z</dcterms:created>
  <dcterms:modified xsi:type="dcterms:W3CDTF">2023-11-11T14:41:08Z</dcterms:modified>
</cp:coreProperties>
</file>