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8" r:id="rId3"/>
    <p:sldId id="261" r:id="rId4"/>
    <p:sldId id="264" r:id="rId5"/>
    <p:sldId id="263" r:id="rId6"/>
    <p:sldId id="262" r:id="rId7"/>
    <p:sldId id="267" r:id="rId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3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19.11.23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033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19.11.23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19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19.11.23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109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19.11.23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46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19.11.23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35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19.11.23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29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19.11.23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1542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19.11.23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662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19.11.23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034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19.11.23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40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19.11.23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640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5AD63-41A2-A646-AEE6-95E64B73BB29}" type="datetimeFigureOut">
              <a:rPr lang="de-DE" smtClean="0"/>
              <a:t>19.11.23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05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feld 24"/>
          <p:cNvSpPr txBox="1"/>
          <p:nvPr/>
        </p:nvSpPr>
        <p:spPr>
          <a:xfrm>
            <a:off x="0" y="5784"/>
            <a:ext cx="396762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Unternehmensgründung Chancen Risiken, Geschäftsmodell 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967629" y="5784"/>
            <a:ext cx="517637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</a:t>
            </a:r>
            <a:r>
              <a:rPr lang="de-AT" sz="900" dirty="0">
                <a:cs typeface="Chalkduster"/>
              </a:rPr>
              <a:t>Chancen und Risiken der Unternehmensgründung einander gegenüberstellen können,</a:t>
            </a:r>
          </a:p>
          <a:p>
            <a:r>
              <a:rPr lang="de-AT" sz="900" dirty="0">
                <a:latin typeface="+mj-lt"/>
                <a:cs typeface="Chalkduster"/>
              </a:rPr>
              <a:t>wesentliche Fragen für ein nachhaltiges Geschäftsmodell stellen können, Standortfaktoren und persönliche Voraussetzungen beschreiben können, wesentliche Elemente eines Businessplans beschreiben können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965" y="735531"/>
            <a:ext cx="3288867" cy="1080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299" y="1841577"/>
            <a:ext cx="4114800" cy="4952723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" y="898862"/>
            <a:ext cx="3670300" cy="1152238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000" y="759149"/>
            <a:ext cx="1471900" cy="1082428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-25402" y="4041028"/>
            <a:ext cx="43353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/>
              <a:t>3) Welche Fragen sind bei der Analyse eines nachhaltigen Geschäftsmodells zu stellen?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12700" y="2009183"/>
            <a:ext cx="31854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/>
              <a:t>2) Was ist Franchising und wer hat welche Vor- und Nachteile?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25400" y="672317"/>
            <a:ext cx="35888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/>
              <a:t>1) Welche Chancen und Risiken bietet das Gründen von Unternehmen?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4615193" y="535266"/>
            <a:ext cx="446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/>
              <a:t>6) Was sind die Bausteine eines Business Planes und warum benötigt man einen solchen?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2700" y="6024063"/>
            <a:ext cx="39549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5) Welche Voraussetzungen (persönlich, fachlich, familiär, sollte ein Gründer mitbringen? 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-1" y="6149201"/>
            <a:ext cx="13945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dirty="0"/>
              <a:t>Persönlich</a:t>
            </a:r>
          </a:p>
          <a:p>
            <a:r>
              <a:rPr lang="de-DE" sz="600" dirty="0"/>
              <a:t>Selbstvertrauen, Entscheidungsfreude,</a:t>
            </a:r>
          </a:p>
          <a:p>
            <a:r>
              <a:rPr lang="de-DE" sz="600" dirty="0"/>
              <a:t>Risikobereitschaft</a:t>
            </a:r>
          </a:p>
          <a:p>
            <a:r>
              <a:rPr lang="de-DE" sz="600" dirty="0"/>
              <a:t>Einsatzbereitschaft, Fleiß</a:t>
            </a:r>
          </a:p>
          <a:p>
            <a:r>
              <a:rPr lang="de-DE" sz="600" dirty="0"/>
              <a:t>Flexibilität, Ausdauer, </a:t>
            </a:r>
            <a:r>
              <a:rPr lang="de-DE" sz="600" dirty="0" err="1"/>
              <a:t>Resilienz</a:t>
            </a:r>
            <a:endParaRPr lang="de-DE" sz="600" dirty="0"/>
          </a:p>
          <a:p>
            <a:r>
              <a:rPr lang="de-DE" sz="600" dirty="0"/>
              <a:t>Kontaktfähigkeit</a:t>
            </a:r>
          </a:p>
          <a:p>
            <a:r>
              <a:rPr lang="de-DE" sz="600" dirty="0"/>
              <a:t>Lust an Eigenständigkeit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636" y="6293350"/>
            <a:ext cx="355601" cy="428670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3101" y="6302227"/>
            <a:ext cx="338234" cy="419793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2126" y="6170991"/>
            <a:ext cx="384318" cy="419793"/>
          </a:xfrm>
          <a:prstGeom prst="rect">
            <a:avLst/>
          </a:prstGeom>
        </p:spPr>
      </p:pic>
      <p:sp>
        <p:nvSpPr>
          <p:cNvPr id="48" name="Textfeld 47"/>
          <p:cNvSpPr txBox="1"/>
          <p:nvPr/>
        </p:nvSpPr>
        <p:spPr>
          <a:xfrm>
            <a:off x="2605602" y="6699850"/>
            <a:ext cx="53354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Henry Ford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3138997" y="6661750"/>
            <a:ext cx="4667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Ray </a:t>
            </a:r>
            <a:r>
              <a:rPr lang="de-DE" sz="600" dirty="0" err="1"/>
              <a:t>Kroc</a:t>
            </a:r>
            <a:endParaRPr lang="de-DE" sz="600" dirty="0"/>
          </a:p>
        </p:txBody>
      </p:sp>
      <p:sp>
        <p:nvSpPr>
          <p:cNvPr id="50" name="Textfeld 49"/>
          <p:cNvSpPr txBox="1"/>
          <p:nvPr/>
        </p:nvSpPr>
        <p:spPr>
          <a:xfrm>
            <a:off x="3519989" y="6543216"/>
            <a:ext cx="564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Maria Fuchs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4060088" y="6538580"/>
            <a:ext cx="406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Renate </a:t>
            </a:r>
          </a:p>
          <a:p>
            <a:r>
              <a:rPr lang="de-DE" sz="600" dirty="0"/>
              <a:t>Steger</a:t>
            </a:r>
          </a:p>
        </p:txBody>
      </p:sp>
      <p:pic>
        <p:nvPicPr>
          <p:cNvPr id="53" name="Bild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4112" y="6489079"/>
            <a:ext cx="252808" cy="189606"/>
          </a:xfrm>
          <a:prstGeom prst="rect">
            <a:avLst/>
          </a:prstGeom>
        </p:spPr>
      </p:pic>
      <p:pic>
        <p:nvPicPr>
          <p:cNvPr id="54" name="Bild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8480" y="6731894"/>
            <a:ext cx="456424" cy="115706"/>
          </a:xfrm>
          <a:prstGeom prst="rect">
            <a:avLst/>
          </a:prstGeom>
        </p:spPr>
      </p:pic>
      <p:pic>
        <p:nvPicPr>
          <p:cNvPr id="55" name="Bild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9932" y="6706007"/>
            <a:ext cx="468531" cy="139293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60" y="4233759"/>
            <a:ext cx="3238647" cy="1842849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3297908" y="4239819"/>
            <a:ext cx="1719457" cy="18312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b="1" dirty="0"/>
              <a:t>4) Was ist der ideale Standort, was muss beachtet werden?</a:t>
            </a:r>
          </a:p>
          <a:p>
            <a:endParaRPr lang="de-DE" sz="900" b="1" dirty="0"/>
          </a:p>
          <a:p>
            <a:endParaRPr lang="de-DE" sz="900" b="1" dirty="0"/>
          </a:p>
          <a:p>
            <a:pPr marL="171450" indent="-171450">
              <a:buFont typeface="Arial"/>
              <a:buChar char="•"/>
            </a:pPr>
            <a:r>
              <a:rPr lang="de-DE" sz="700" dirty="0"/>
              <a:t>Kennzeichnung (Adresse)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Suche (freie Lokale, Nachfolgebörse)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Mietkosten (Mietrecht, etc.)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Betriebsanlagengenehmigung (Auflagen,  Umweltschutz)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Kundenfrequenz</a:t>
            </a:r>
            <a:r>
              <a:rPr lang="de-DE" sz="700"/>
              <a:t>, richtige </a:t>
            </a:r>
            <a:r>
              <a:rPr lang="de-DE" sz="700" dirty="0"/>
              <a:t>Zielgruppe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Konkurrenzsituation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Erreichbarkeit (eigene, Lieferanten, Rohstoffe,...)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Möglichkeit der Erweiterung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Verfügbare qualifizierte Arbeitskräfte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9574" y="4580467"/>
            <a:ext cx="470645" cy="29633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2532" y="6127889"/>
            <a:ext cx="467863" cy="410691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4495305" y="6556916"/>
            <a:ext cx="538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Johannes</a:t>
            </a:r>
          </a:p>
          <a:p>
            <a:r>
              <a:rPr lang="de-DE" sz="600" dirty="0"/>
              <a:t>Wesemann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9690" y="6127923"/>
            <a:ext cx="312153" cy="389892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3199" y="6203598"/>
            <a:ext cx="234968" cy="197257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05640" y="6451657"/>
            <a:ext cx="307960" cy="165179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1219199" y="6170991"/>
            <a:ext cx="6976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dirty="0"/>
              <a:t>Fachlich</a:t>
            </a:r>
          </a:p>
          <a:p>
            <a:r>
              <a:rPr lang="de-DE" sz="600" dirty="0"/>
              <a:t>Fachwissen</a:t>
            </a:r>
          </a:p>
          <a:p>
            <a:r>
              <a:rPr lang="de-DE" sz="600" dirty="0"/>
              <a:t>Branchenwissen</a:t>
            </a:r>
          </a:p>
          <a:p>
            <a:r>
              <a:rPr lang="de-DE" sz="600" dirty="0"/>
              <a:t>Kaufmännische </a:t>
            </a:r>
          </a:p>
          <a:p>
            <a:r>
              <a:rPr lang="de-DE" sz="600" dirty="0"/>
              <a:t>Fähigkeiten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1854604" y="6150422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dirty="0"/>
              <a:t>Familiär</a:t>
            </a:r>
          </a:p>
          <a:p>
            <a:r>
              <a:rPr lang="de-DE" sz="600" dirty="0"/>
              <a:t>Bejahen der Entscheidung</a:t>
            </a:r>
          </a:p>
          <a:p>
            <a:r>
              <a:rPr lang="de-DE" sz="600" dirty="0"/>
              <a:t>Unterstützung der Umsetzung</a:t>
            </a:r>
          </a:p>
          <a:p>
            <a:endParaRPr lang="de-DE" sz="6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77909EC-50D4-F343-9FDE-424546EA7A5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8741" y="2237952"/>
            <a:ext cx="2739603" cy="185120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8F6E1E5-1CA5-5F43-B5A1-8B80D66ADC2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3519" y="3004925"/>
            <a:ext cx="1691085" cy="1091713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58798B45-D724-8A41-A7F9-99B656BB5C04}"/>
              </a:ext>
            </a:extLst>
          </p:cNvPr>
          <p:cNvSpPr txBox="1"/>
          <p:nvPr/>
        </p:nvSpPr>
        <p:spPr>
          <a:xfrm>
            <a:off x="51272" y="2195430"/>
            <a:ext cx="2231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b="1" dirty="0"/>
              <a:t>Franchise </a:t>
            </a:r>
            <a:r>
              <a:rPr lang="de-DE" sz="600" dirty="0"/>
              <a:t>ist ein partnerschaftliches Geschäftskonzept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600" dirty="0"/>
              <a:t>Kooperation zwischen rechtliche selbstständigen Unternehmen (Franchise Geber u. Franchise Nehmer)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600" dirty="0"/>
              <a:t>Ein bestehendes Unternehmen erlaubt anderen gegen Lizenzgebühr die Nutzung von Geschäftsidee, Marketing, Rezeptur, etc. … geregelt in einem Franchisevertrag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600" dirty="0"/>
              <a:t>Ziel: </a:t>
            </a:r>
            <a:r>
              <a:rPr lang="de-DE" sz="600" dirty="0" err="1"/>
              <a:t>Win-Win</a:t>
            </a:r>
            <a:r>
              <a:rPr lang="de-DE" sz="600" dirty="0"/>
              <a:t> Situation, wo beide profitieren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600" dirty="0"/>
              <a:t>Beispiele: MC Donalds, Fressnapf, Lernquadrat,…</a:t>
            </a:r>
          </a:p>
        </p:txBody>
      </p:sp>
    </p:spTree>
    <p:extLst>
      <p:ext uri="{BB962C8B-B14F-4D97-AF65-F5344CB8AC3E}">
        <p14:creationId xmlns:p14="http://schemas.microsoft.com/office/powerpoint/2010/main" val="30939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  <p:bldP spid="41" grpId="0"/>
      <p:bldP spid="42" grpId="0"/>
      <p:bldP spid="43" grpId="0"/>
      <p:bldP spid="19" grpId="0"/>
      <p:bldP spid="48" grpId="0"/>
      <p:bldP spid="49" grpId="0"/>
      <p:bldP spid="50" grpId="0"/>
      <p:bldP spid="51" grpId="0"/>
      <p:bldP spid="37" grpId="0" animBg="1"/>
      <p:bldP spid="36" grpId="0"/>
      <p:bldP spid="38" grpId="0"/>
      <p:bldP spid="39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4999" y="-686"/>
            <a:ext cx="304483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b="1" dirty="0">
                <a:cs typeface="Chalkduster"/>
              </a:rPr>
              <a:t>Geschäftsideen, Kreativität, Geschäftsmodell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059832" y="-1014"/>
            <a:ext cx="608416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Ideen einordnen und auf Erfolg überprüfen können, Methoden zur Auswahl anwenden können, Kreativitätstechniken anwenden können, einfache Geschäftsmodelle aufstellen bzw. analysieren können.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0" y="188640"/>
            <a:ext cx="3131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de-AT" sz="1200" b="1" dirty="0"/>
              <a:t>Ideen: </a:t>
            </a:r>
            <a:r>
              <a:rPr lang="de-AT" sz="1000" dirty="0" err="1"/>
              <a:t>Entrepreneure</a:t>
            </a:r>
            <a:r>
              <a:rPr lang="de-AT" sz="1000" dirty="0"/>
              <a:t> setzen Ideen um</a:t>
            </a:r>
            <a:endParaRPr lang="de-AT" sz="1200" b="1" dirty="0"/>
          </a:p>
        </p:txBody>
      </p:sp>
      <p:sp>
        <p:nvSpPr>
          <p:cNvPr id="14" name="Rechteck 13"/>
          <p:cNvSpPr/>
          <p:nvPr/>
        </p:nvSpPr>
        <p:spPr>
          <a:xfrm>
            <a:off x="5930652" y="4221088"/>
            <a:ext cx="3213348" cy="129614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hteck 43"/>
          <p:cNvSpPr/>
          <p:nvPr/>
        </p:nvSpPr>
        <p:spPr>
          <a:xfrm>
            <a:off x="2339752" y="4221088"/>
            <a:ext cx="3528392" cy="129614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Rechteck 58"/>
          <p:cNvSpPr/>
          <p:nvPr/>
        </p:nvSpPr>
        <p:spPr>
          <a:xfrm>
            <a:off x="3275856" y="476672"/>
            <a:ext cx="2448272" cy="20162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Rechteck 65"/>
          <p:cNvSpPr/>
          <p:nvPr/>
        </p:nvSpPr>
        <p:spPr>
          <a:xfrm>
            <a:off x="3275856" y="2708920"/>
            <a:ext cx="2448272" cy="10801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3347864" y="476672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Geschäftsideen auf Erfolg überprüfen</a:t>
            </a:r>
          </a:p>
          <a:p>
            <a:pPr marL="228600" indent="-228600">
              <a:buAutoNum type="arabicParenR"/>
            </a:pPr>
            <a:r>
              <a:rPr lang="de-DE" sz="800" dirty="0"/>
              <a:t>Ist die Idee für Kunden interessant </a:t>
            </a:r>
            <a:r>
              <a:rPr lang="de-DE" sz="800" b="1" dirty="0"/>
              <a:t>(Nutzen)</a:t>
            </a:r>
            <a:r>
              <a:rPr lang="de-DE" sz="800" dirty="0"/>
              <a:t>?</a:t>
            </a:r>
          </a:p>
          <a:p>
            <a:pPr marL="228600" indent="-228600">
              <a:buAutoNum type="arabicParenR"/>
            </a:pPr>
            <a:r>
              <a:rPr lang="de-DE" sz="800" dirty="0"/>
              <a:t>Wird sie in diesem Geschäftsumfeld funktionieren (Makro und Mikroumfeld)?</a:t>
            </a:r>
          </a:p>
          <a:p>
            <a:pPr marL="228600" indent="-228600">
              <a:buAutoNum type="arabicParenR"/>
            </a:pPr>
            <a:r>
              <a:rPr lang="de-DE" sz="800" dirty="0"/>
              <a:t>Ist die derzeitige Marktsituation interessant für die Realisierung? (</a:t>
            </a:r>
            <a:r>
              <a:rPr lang="de-DE" sz="800" b="1" dirty="0"/>
              <a:t>Innovation, Konkurrenz)</a:t>
            </a:r>
          </a:p>
          <a:p>
            <a:pPr marL="228600" indent="-228600">
              <a:buAutoNum type="arabicParenR"/>
            </a:pPr>
            <a:r>
              <a:rPr lang="de-DE" sz="800" dirty="0"/>
              <a:t>Hat man die Fähigkeiten und Ressourcen die Idee umzusetzen? </a:t>
            </a:r>
          </a:p>
          <a:p>
            <a:pPr marL="228600" indent="-228600">
              <a:buAutoNum type="arabicParenR"/>
            </a:pPr>
            <a:r>
              <a:rPr lang="de-DE" sz="800" dirty="0"/>
              <a:t>Wenn nicht, kennt man jemand, der diese besitzt und mit dem man kooperieren will? (Idee und Umsetzung ist </a:t>
            </a:r>
            <a:r>
              <a:rPr lang="de-DE" sz="800" b="1" dirty="0"/>
              <a:t>klar und durchdacht.</a:t>
            </a:r>
            <a:r>
              <a:rPr lang="de-DE" sz="800" dirty="0"/>
              <a:t>)</a:t>
            </a:r>
          </a:p>
          <a:p>
            <a:pPr marL="228600" indent="-228600">
              <a:buAutoNum type="arabicParenR"/>
            </a:pPr>
            <a:r>
              <a:rPr lang="de-DE" sz="800" dirty="0"/>
              <a:t>Glaubt man, dass man die Dienstleistung oder das Produkt zu einem profitablen Preis anbieten kann? </a:t>
            </a:r>
            <a:r>
              <a:rPr lang="de-DE" sz="800" b="1" dirty="0"/>
              <a:t>(Rentabel)</a:t>
            </a:r>
          </a:p>
        </p:txBody>
      </p:sp>
      <p:sp>
        <p:nvSpPr>
          <p:cNvPr id="76" name="Rechteck 75"/>
          <p:cNvSpPr/>
          <p:nvPr/>
        </p:nvSpPr>
        <p:spPr>
          <a:xfrm>
            <a:off x="5940152" y="5589239"/>
            <a:ext cx="3203848" cy="123629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Rechteck 76"/>
          <p:cNvSpPr/>
          <p:nvPr/>
        </p:nvSpPr>
        <p:spPr>
          <a:xfrm>
            <a:off x="2339752" y="5589239"/>
            <a:ext cx="3528392" cy="123629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Textfeld 77"/>
          <p:cNvSpPr txBox="1"/>
          <p:nvPr/>
        </p:nvSpPr>
        <p:spPr>
          <a:xfrm>
            <a:off x="0" y="3789040"/>
            <a:ext cx="471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4) Erstellung und Analyse eines </a:t>
            </a:r>
          </a:p>
          <a:p>
            <a:r>
              <a:rPr lang="de-AT" sz="1200" b="1" dirty="0"/>
              <a:t>nachhaltiges Geschäftsmodells:</a:t>
            </a:r>
          </a:p>
        </p:txBody>
      </p:sp>
      <p:sp>
        <p:nvSpPr>
          <p:cNvPr id="80" name="Rechteck 79"/>
          <p:cNvSpPr/>
          <p:nvPr/>
        </p:nvSpPr>
        <p:spPr>
          <a:xfrm>
            <a:off x="5796136" y="2708920"/>
            <a:ext cx="3344516" cy="10801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Textfeld 81"/>
          <p:cNvSpPr txBox="1"/>
          <p:nvPr/>
        </p:nvSpPr>
        <p:spPr>
          <a:xfrm>
            <a:off x="5796136" y="2708920"/>
            <a:ext cx="27164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6 Hüte Methode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3"/>
            <a:ext cx="3203848" cy="20162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Textfeld 44"/>
          <p:cNvSpPr txBox="1"/>
          <p:nvPr/>
        </p:nvSpPr>
        <p:spPr>
          <a:xfrm>
            <a:off x="3275856" y="2636912"/>
            <a:ext cx="2376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Morphologischer Kasten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3020382"/>
            <a:ext cx="1576874" cy="69665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2996952"/>
            <a:ext cx="456203" cy="758484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2924944"/>
            <a:ext cx="432048" cy="854675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2996952"/>
            <a:ext cx="360040" cy="777548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4221088"/>
            <a:ext cx="2267744" cy="11720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984" y="4293096"/>
            <a:ext cx="1368152" cy="1189641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8344" y="4293096"/>
            <a:ext cx="1440160" cy="1191361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5976" y="5661248"/>
            <a:ext cx="1440160" cy="1082902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0352" y="5661248"/>
            <a:ext cx="1368152" cy="1148516"/>
          </a:xfrm>
          <a:prstGeom prst="rect">
            <a:avLst/>
          </a:prstGeom>
        </p:spPr>
      </p:pic>
      <p:sp>
        <p:nvSpPr>
          <p:cNvPr id="51" name="Rechteck 50"/>
          <p:cNvSpPr/>
          <p:nvPr/>
        </p:nvSpPr>
        <p:spPr>
          <a:xfrm>
            <a:off x="5796136" y="476672"/>
            <a:ext cx="3347864" cy="20162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feld 51"/>
          <p:cNvSpPr txBox="1"/>
          <p:nvPr/>
        </p:nvSpPr>
        <p:spPr>
          <a:xfrm>
            <a:off x="5796136" y="476672"/>
            <a:ext cx="3347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Scoring Methode: Quantifizierung von qualitativen Eigenschafften</a:t>
            </a:r>
          </a:p>
        </p:txBody>
      </p:sp>
      <p:pic>
        <p:nvPicPr>
          <p:cNvPr id="26" name="Bild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5696" y="2780928"/>
            <a:ext cx="1296144" cy="986714"/>
          </a:xfrm>
          <a:prstGeom prst="rect">
            <a:avLst/>
          </a:prstGeom>
        </p:spPr>
      </p:pic>
      <p:sp>
        <p:nvSpPr>
          <p:cNvPr id="56" name="Rechteck 55"/>
          <p:cNvSpPr/>
          <p:nvPr/>
        </p:nvSpPr>
        <p:spPr>
          <a:xfrm>
            <a:off x="90760" y="2708920"/>
            <a:ext cx="3113088" cy="10801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Textfeld 56"/>
          <p:cNvSpPr txBox="1"/>
          <p:nvPr/>
        </p:nvSpPr>
        <p:spPr>
          <a:xfrm>
            <a:off x="107504" y="2708920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 err="1"/>
              <a:t>Mind</a:t>
            </a:r>
            <a:r>
              <a:rPr lang="de-AT" sz="1000" b="1" dirty="0"/>
              <a:t> </a:t>
            </a:r>
            <a:r>
              <a:rPr lang="de-AT" sz="1000" b="1" dirty="0" err="1"/>
              <a:t>Map</a:t>
            </a:r>
            <a:r>
              <a:rPr lang="de-AT" sz="1000" b="1" dirty="0"/>
              <a:t> (T. </a:t>
            </a:r>
            <a:r>
              <a:rPr lang="de-AT" sz="1000" b="1" dirty="0" err="1"/>
              <a:t>Buzan</a:t>
            </a:r>
            <a:r>
              <a:rPr lang="de-AT" sz="1000" b="1" dirty="0"/>
              <a:t>)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5796136" y="620688"/>
            <a:ext cx="3255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Punktebewertungsmethode zur systematischen Bewertung von </a:t>
            </a:r>
          </a:p>
          <a:p>
            <a:r>
              <a:rPr lang="de-DE" sz="800" dirty="0"/>
              <a:t>Produktideen, etc. Qualitative Kriterien werden quantifiziert und damit</a:t>
            </a:r>
          </a:p>
          <a:p>
            <a:r>
              <a:rPr lang="de-DE" sz="800" dirty="0"/>
              <a:t>werden Alternativen vergleichbar gemacht.</a:t>
            </a:r>
          </a:p>
          <a:p>
            <a:r>
              <a:rPr lang="de-DE" sz="800" b="1" dirty="0"/>
              <a:t>Vorgangsweise: </a:t>
            </a:r>
          </a:p>
          <a:p>
            <a:r>
              <a:rPr lang="de-DE" sz="800" dirty="0"/>
              <a:t>1) Festlegung Kriterien, 2) Gewichtung, 3) Punktevergabe, 4) Bewertung</a:t>
            </a:r>
          </a:p>
          <a:p>
            <a:endParaRPr lang="de-DE" sz="800" dirty="0"/>
          </a:p>
          <a:p>
            <a:r>
              <a:rPr lang="de-DE" sz="800" dirty="0"/>
              <a:t>Andere Anwendungen: Bewertung von Hotels, Restaurants, etc. </a:t>
            </a:r>
          </a:p>
        </p:txBody>
      </p:sp>
      <p:pic>
        <p:nvPicPr>
          <p:cNvPr id="60" name="Bild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40152" y="1628800"/>
            <a:ext cx="2491912" cy="720080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107504" y="2924944"/>
            <a:ext cx="1877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Vergleich mit dem Aufbau des Gehirns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Zentraler Begriff: Ausgangspunkt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Äste für Unterthemen (1 Wort)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Zusammensetzung von Worten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Farben (gleiche Farben pro Thema)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Bilder &amp; Symbole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3275856" y="2780928"/>
            <a:ext cx="223224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Analytische (zerlegende)Methode zur Ideen-entwicklung</a:t>
            </a:r>
          </a:p>
          <a:p>
            <a:endParaRPr lang="de-DE" sz="700" dirty="0"/>
          </a:p>
          <a:p>
            <a:r>
              <a:rPr lang="de-DE" sz="700" dirty="0"/>
              <a:t> horizontal</a:t>
            </a:r>
          </a:p>
          <a:p>
            <a:r>
              <a:rPr lang="de-DE" sz="700" dirty="0"/>
              <a:t> Ausprägungen </a:t>
            </a:r>
            <a:r>
              <a:rPr lang="de-DE" sz="7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de-DE" sz="700" dirty="0"/>
          </a:p>
          <a:p>
            <a:endParaRPr lang="de-DE" sz="700" dirty="0"/>
          </a:p>
          <a:p>
            <a:r>
              <a:rPr lang="de-DE" sz="700" dirty="0"/>
              <a:t>Vertikal:</a:t>
            </a:r>
            <a:r>
              <a:rPr lang="de-DE" sz="700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de-DE" sz="700" dirty="0"/>
          </a:p>
          <a:p>
            <a:r>
              <a:rPr lang="de-DE" sz="700" dirty="0"/>
              <a:t>Dimensionen</a:t>
            </a:r>
          </a:p>
          <a:p>
            <a:endParaRPr lang="de-DE" sz="700" dirty="0"/>
          </a:p>
          <a:p>
            <a:r>
              <a:rPr lang="de-DE" sz="700" dirty="0"/>
              <a:t>Kombinationen...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6948264" y="2924944"/>
            <a:ext cx="219573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Jeder Hut steht für bestimmte Denkrichtung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700" dirty="0"/>
              <a:t>Weiß: (Objektivität) Was sind die Fakten...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700" dirty="0"/>
              <a:t>Rot (Empfinden): Was sagt mein Bauch?...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700" dirty="0"/>
              <a:t>Schwarz (Zweifel): Was sind die Fehler?...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700" dirty="0"/>
              <a:t>Gelb (Positives): Wo liegen die Vorteile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700" dirty="0"/>
              <a:t>Grün (Ideen): Welche kreativen Ideen haben wir?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700" dirty="0"/>
              <a:t>Blau (Kontrolle): Wann soll was getan werden?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6732240" y="2708920"/>
            <a:ext cx="24117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Methode zur systematischen Weiterentwicklung von Ideen</a:t>
            </a:r>
          </a:p>
        </p:txBody>
      </p:sp>
      <p:pic>
        <p:nvPicPr>
          <p:cNvPr id="67" name="Bild 6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60432" y="1628800"/>
            <a:ext cx="564860" cy="345993"/>
          </a:xfrm>
          <a:prstGeom prst="rect">
            <a:avLst/>
          </a:prstGeom>
        </p:spPr>
      </p:pic>
      <p:pic>
        <p:nvPicPr>
          <p:cNvPr id="68" name="Bild 6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60432" y="1988840"/>
            <a:ext cx="576064" cy="382620"/>
          </a:xfrm>
          <a:prstGeom prst="rect">
            <a:avLst/>
          </a:prstGeom>
        </p:spPr>
      </p:pic>
      <p:sp>
        <p:nvSpPr>
          <p:cNvPr id="69" name="Textfeld 68"/>
          <p:cNvSpPr txBox="1"/>
          <p:nvPr/>
        </p:nvSpPr>
        <p:spPr>
          <a:xfrm>
            <a:off x="0" y="249289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2) Kreativitätstechniken: </a:t>
            </a:r>
            <a:r>
              <a:rPr lang="de-AT" sz="800" dirty="0"/>
              <a:t>Kreativität ist Denken in Möglichkeiten und Alternativen, flexibler spielerischer Umgang mit Denkmustern, Neu-kombinieren von bekannten Elementen eines Problems </a:t>
            </a:r>
            <a:endParaRPr lang="de-AT" sz="1200" b="1" dirty="0"/>
          </a:p>
        </p:txBody>
      </p:sp>
      <p:pic>
        <p:nvPicPr>
          <p:cNvPr id="70" name="Bild 6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5277" y="5445224"/>
            <a:ext cx="2273021" cy="14052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1" name="Textfeld 70"/>
          <p:cNvSpPr txBox="1"/>
          <p:nvPr/>
        </p:nvSpPr>
        <p:spPr>
          <a:xfrm>
            <a:off x="2267744" y="3789040"/>
            <a:ext cx="687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Ein Geschäftsmodell ist die </a:t>
            </a:r>
            <a:r>
              <a:rPr lang="de-DE" sz="800" b="1" dirty="0"/>
              <a:t>Beschreibung eines Geschäftes </a:t>
            </a:r>
            <a:r>
              <a:rPr lang="de-DE" sz="800" dirty="0"/>
              <a:t>(</a:t>
            </a:r>
            <a:r>
              <a:rPr lang="de-DE" sz="800" dirty="0" err="1"/>
              <a:t>business</a:t>
            </a:r>
            <a:r>
              <a:rPr lang="de-DE" sz="800" dirty="0"/>
              <a:t>). 4 Hauptkomponenten: Nutzen (Value Proposition), Architektur der Umsetzung, Ertragsmodell und soziale u. ökologische Verantwortung; </a:t>
            </a:r>
            <a:r>
              <a:rPr lang="de-DE" sz="800" b="1" dirty="0"/>
              <a:t>Strategische Dimension</a:t>
            </a:r>
            <a:r>
              <a:rPr lang="de-DE" sz="800" dirty="0"/>
              <a:t>: Denken in Alternativen, Wie kann mein Ziel erreicht werden? </a:t>
            </a:r>
          </a:p>
          <a:p>
            <a:r>
              <a:rPr lang="de-DE" sz="800" dirty="0"/>
              <a:t>Ist </a:t>
            </a:r>
            <a:r>
              <a:rPr lang="de-DE" sz="800" b="1" dirty="0"/>
              <a:t>Skalierbarkeit </a:t>
            </a:r>
            <a:r>
              <a:rPr lang="de-DE" sz="800" dirty="0"/>
              <a:t>(Größenanpassung) möglich? Ist das </a:t>
            </a:r>
            <a:r>
              <a:rPr lang="de-DE" sz="800" b="1" dirty="0"/>
              <a:t>Ertragsmodell direkt </a:t>
            </a:r>
            <a:r>
              <a:rPr lang="de-DE" sz="800" dirty="0"/>
              <a:t>(Kunden zahlen an Unternehmen direkt) </a:t>
            </a:r>
            <a:r>
              <a:rPr lang="de-DE" sz="800" b="1" dirty="0"/>
              <a:t>oder indirekt </a:t>
            </a:r>
            <a:r>
              <a:rPr lang="de-DE" sz="800" dirty="0"/>
              <a:t>(Google, Facebook,...)</a:t>
            </a:r>
          </a:p>
        </p:txBody>
      </p:sp>
      <p:sp>
        <p:nvSpPr>
          <p:cNvPr id="72" name="Textfeld 71"/>
          <p:cNvSpPr txBox="1"/>
          <p:nvPr/>
        </p:nvSpPr>
        <p:spPr>
          <a:xfrm>
            <a:off x="2411760" y="4221088"/>
            <a:ext cx="25186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Beispiele für Nutzenversprechen Kunden: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Design und Funktion: Apple, Samsung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Naturverbundenheit: Sonnentor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Bequemlichkeit: Biohof </a:t>
            </a:r>
            <a:r>
              <a:rPr lang="de-DE" sz="800" dirty="0" err="1"/>
              <a:t>Adamah</a:t>
            </a:r>
            <a:endParaRPr lang="de-DE" sz="800" dirty="0"/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Preis: Hofer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Marke &amp; Status: Nike, </a:t>
            </a:r>
            <a:r>
              <a:rPr lang="de-DE" sz="800" dirty="0" err="1"/>
              <a:t>Addidas</a:t>
            </a:r>
            <a:r>
              <a:rPr lang="de-DE" sz="800" dirty="0"/>
              <a:t>,...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Kostenreduktion: Steuerberater...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Beispiel: Innocent &gt;</a:t>
            </a:r>
          </a:p>
          <a:p>
            <a:r>
              <a:rPr lang="de-DE" sz="800" b="1" dirty="0"/>
              <a:t>für Gründer</a:t>
            </a:r>
            <a:r>
              <a:rPr lang="de-DE" sz="800" dirty="0"/>
              <a:t>: Selbstverwirklichung, Freude, Arbeitsplatz, </a:t>
            </a:r>
          </a:p>
          <a:p>
            <a:r>
              <a:rPr lang="de-DE" sz="800" b="1" dirty="0"/>
              <a:t>für Investoren</a:t>
            </a:r>
            <a:r>
              <a:rPr lang="de-DE" sz="800" dirty="0"/>
              <a:t>: Verzinsung des Kapitals</a:t>
            </a:r>
          </a:p>
        </p:txBody>
      </p:sp>
      <p:sp>
        <p:nvSpPr>
          <p:cNvPr id="73" name="Textfeld 72"/>
          <p:cNvSpPr txBox="1"/>
          <p:nvPr/>
        </p:nvSpPr>
        <p:spPr>
          <a:xfrm>
            <a:off x="5940152" y="4221088"/>
            <a:ext cx="17912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Architektur der Umsetzung </a:t>
            </a:r>
            <a:r>
              <a:rPr lang="de-DE" sz="800" dirty="0"/>
              <a:t>umfasst:</a:t>
            </a:r>
          </a:p>
          <a:p>
            <a:r>
              <a:rPr lang="de-DE" sz="800" b="1" dirty="0"/>
              <a:t>1) Strategie: </a:t>
            </a:r>
            <a:r>
              <a:rPr lang="de-DE" sz="800" dirty="0"/>
              <a:t>Wie kann man seine Ziele </a:t>
            </a:r>
          </a:p>
          <a:p>
            <a:r>
              <a:rPr lang="de-DE" sz="800" dirty="0"/>
              <a:t>erreichen, Denken in Alternativen,...</a:t>
            </a:r>
          </a:p>
          <a:p>
            <a:r>
              <a:rPr lang="de-DE" sz="800" b="1" dirty="0"/>
              <a:t>2) Gründen mit Komponenten: </a:t>
            </a:r>
          </a:p>
          <a:p>
            <a:r>
              <a:rPr lang="de-DE" sz="800" dirty="0"/>
              <a:t>Was muss man selber machen?</a:t>
            </a:r>
          </a:p>
          <a:p>
            <a:r>
              <a:rPr lang="de-DE" sz="800" dirty="0"/>
              <a:t>Was können Partner machen?</a:t>
            </a:r>
          </a:p>
          <a:p>
            <a:r>
              <a:rPr lang="de-DE" sz="800" b="1" dirty="0"/>
              <a:t>3) Skalierbarkeit (Größenanpassung)</a:t>
            </a:r>
          </a:p>
          <a:p>
            <a:r>
              <a:rPr lang="de-DE" sz="800" dirty="0"/>
              <a:t>Möglichkeit von Wachstum bei der </a:t>
            </a:r>
          </a:p>
          <a:p>
            <a:r>
              <a:rPr lang="de-DE" sz="800" dirty="0"/>
              <a:t>Umsetzung mitzudenken</a:t>
            </a:r>
          </a:p>
          <a:p>
            <a:r>
              <a:rPr lang="de-DE" sz="800" dirty="0"/>
              <a:t>Beispiel Innocent &gt;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2339752" y="5552817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Ertragsmodelle:</a:t>
            </a:r>
          </a:p>
          <a:p>
            <a:r>
              <a:rPr lang="de-DE" sz="800" b="1" dirty="0"/>
              <a:t>Direkte Ertragsmodelle</a:t>
            </a:r>
          </a:p>
          <a:p>
            <a:r>
              <a:rPr lang="de-DE" sz="800" dirty="0"/>
              <a:t>Einnahmen: direkten </a:t>
            </a:r>
            <a:r>
              <a:rPr lang="de-DE" sz="800" dirty="0" err="1"/>
              <a:t>Verkaufan</a:t>
            </a:r>
            <a:r>
              <a:rPr lang="de-DE" sz="800" dirty="0"/>
              <a:t> Kunden</a:t>
            </a:r>
          </a:p>
          <a:p>
            <a:r>
              <a:rPr lang="de-DE" sz="800" b="1" dirty="0"/>
              <a:t>Indirekte Ertragsmodelle</a:t>
            </a:r>
          </a:p>
          <a:p>
            <a:r>
              <a:rPr lang="de-DE" sz="800" dirty="0"/>
              <a:t>Unternehmen, die Einnahmen indirekt </a:t>
            </a:r>
          </a:p>
          <a:p>
            <a:r>
              <a:rPr lang="de-DE" sz="800" dirty="0"/>
              <a:t>meist über Werbung erzielen.</a:t>
            </a:r>
          </a:p>
          <a:p>
            <a:r>
              <a:rPr lang="de-DE" sz="800" dirty="0"/>
              <a:t>z.B. Internetbezogenen Geschäftsideen wie</a:t>
            </a:r>
          </a:p>
          <a:p>
            <a:r>
              <a:rPr lang="de-DE" sz="800" dirty="0"/>
              <a:t>Facebook, Wikipedia</a:t>
            </a:r>
          </a:p>
          <a:p>
            <a:r>
              <a:rPr lang="de-DE" sz="800" b="1" dirty="0"/>
              <a:t>Ertragsmodelle Frei</a:t>
            </a:r>
            <a:r>
              <a:rPr lang="de-DE" sz="800" dirty="0"/>
              <a:t>: Nimm2 zahl 1, </a:t>
            </a:r>
          </a:p>
          <a:p>
            <a:r>
              <a:rPr lang="de-DE" sz="800" dirty="0"/>
              <a:t>Subvention von Kundengruppe, Basisprodukt...</a:t>
            </a:r>
          </a:p>
        </p:txBody>
      </p:sp>
      <p:sp>
        <p:nvSpPr>
          <p:cNvPr id="87" name="Textfeld 86"/>
          <p:cNvSpPr txBox="1"/>
          <p:nvPr/>
        </p:nvSpPr>
        <p:spPr>
          <a:xfrm>
            <a:off x="5940152" y="5589240"/>
            <a:ext cx="213271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3 Dimensionen der Nachhaltigkeit</a:t>
            </a:r>
          </a:p>
          <a:p>
            <a:r>
              <a:rPr lang="de-DE" sz="800" b="1" dirty="0"/>
              <a:t>Wirtschaftlich, ökologisch und sozial</a:t>
            </a:r>
          </a:p>
          <a:p>
            <a:r>
              <a:rPr lang="de-DE" sz="800" b="1" dirty="0"/>
              <a:t>Soziale Sensibilität</a:t>
            </a:r>
          </a:p>
          <a:p>
            <a:r>
              <a:rPr lang="de-DE" sz="800" dirty="0"/>
              <a:t>Für gute Arbeitsbedingungen, faire Löhne</a:t>
            </a:r>
          </a:p>
          <a:p>
            <a:r>
              <a:rPr lang="de-DE" sz="800" dirty="0"/>
              <a:t>für die eigenen Mitarbeiter und Zulieferer</a:t>
            </a:r>
          </a:p>
          <a:p>
            <a:r>
              <a:rPr lang="de-DE" sz="800" b="1" dirty="0"/>
              <a:t>Ökologische Sensibilität</a:t>
            </a:r>
          </a:p>
          <a:p>
            <a:r>
              <a:rPr lang="de-DE" sz="800" dirty="0"/>
              <a:t>Umweltschonender und effizienter Ein-</a:t>
            </a:r>
          </a:p>
          <a:p>
            <a:r>
              <a:rPr lang="de-DE" sz="800" dirty="0" err="1"/>
              <a:t>satz</a:t>
            </a:r>
            <a:r>
              <a:rPr lang="de-DE" sz="800" dirty="0"/>
              <a:t> von Ressourcen</a:t>
            </a:r>
          </a:p>
          <a:p>
            <a:r>
              <a:rPr lang="de-DE" sz="800" dirty="0"/>
              <a:t>z.B. </a:t>
            </a:r>
            <a:r>
              <a:rPr lang="de-DE" sz="800" b="1" dirty="0" err="1"/>
              <a:t>Cradle</a:t>
            </a:r>
            <a:r>
              <a:rPr lang="de-DE" sz="800" b="1" dirty="0"/>
              <a:t> </a:t>
            </a:r>
            <a:r>
              <a:rPr lang="de-DE" sz="800" b="1" dirty="0" err="1"/>
              <a:t>to</a:t>
            </a:r>
            <a:r>
              <a:rPr lang="de-DE" sz="800" b="1" dirty="0"/>
              <a:t> </a:t>
            </a:r>
            <a:r>
              <a:rPr lang="de-DE" sz="800" b="1" dirty="0" err="1"/>
              <a:t>Cradle</a:t>
            </a:r>
            <a:r>
              <a:rPr lang="de-DE" sz="800" b="1" dirty="0"/>
              <a:t> </a:t>
            </a:r>
            <a:r>
              <a:rPr lang="de-DE" sz="800" dirty="0"/>
              <a:t>Ansatz (Wiege zur Wiege)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76056" y="4293096"/>
            <a:ext cx="629833" cy="22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6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4" grpId="0" animBg="1"/>
      <p:bldP spid="44" grpId="0" animBg="1"/>
      <p:bldP spid="59" grpId="0" animBg="1"/>
      <p:bldP spid="66" grpId="0" animBg="1"/>
      <p:bldP spid="8" grpId="0"/>
      <p:bldP spid="76" grpId="0" animBg="1"/>
      <p:bldP spid="77" grpId="0" animBg="1"/>
      <p:bldP spid="78" grpId="0"/>
      <p:bldP spid="80" grpId="0" animBg="1"/>
      <p:bldP spid="82" grpId="0"/>
      <p:bldP spid="45" grpId="0"/>
      <p:bldP spid="51" grpId="0" animBg="1"/>
      <p:bldP spid="52" grpId="0"/>
      <p:bldP spid="56" grpId="0" animBg="1"/>
      <p:bldP spid="57" grpId="0"/>
      <p:bldP spid="27" grpId="0"/>
      <p:bldP spid="29" grpId="0"/>
      <p:bldP spid="63" grpId="0"/>
      <p:bldP spid="64" grpId="0"/>
      <p:bldP spid="65" grpId="0"/>
      <p:bldP spid="69" grpId="0"/>
      <p:bldP spid="71" grpId="0"/>
      <p:bldP spid="72" grpId="0"/>
      <p:bldP spid="73" grpId="0"/>
      <p:bldP spid="74" grpId="0"/>
      <p:bldP spid="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4999" y="-686"/>
            <a:ext cx="304483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cs typeface="Chalkduster"/>
              </a:rPr>
              <a:t>Öklo</a:t>
            </a:r>
            <a:r>
              <a:rPr lang="de-DE" sz="1200" b="1" dirty="0">
                <a:cs typeface="Chalkduster"/>
              </a:rPr>
              <a:t>: Idee, Kreativität, Geschäftsmodell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059832" y="-1014"/>
            <a:ext cx="608416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Ideen einordnen und auf Erfolg überprüfen können, Methoden zur Auswahl anwenden können, Kreativitätstechniken anwenden können, einfache Geschäftsmodelle aufstellen bzw. analysieren können.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0" y="249289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2) Kreativitätstechniken: </a:t>
            </a:r>
            <a:r>
              <a:rPr lang="de-AT" sz="800" dirty="0"/>
              <a:t>Kreativität ist Denken in Möglichkeiten und Alternativen, flexibler spielerischer Umgang mit Denkmustern, Neu-kombinieren von bekannten Elementen eines Problems </a:t>
            </a:r>
            <a:endParaRPr lang="de-AT" sz="1200" b="1" dirty="0"/>
          </a:p>
        </p:txBody>
      </p:sp>
      <p:sp>
        <p:nvSpPr>
          <p:cNvPr id="43" name="Textfeld 42"/>
          <p:cNvSpPr txBox="1"/>
          <p:nvPr/>
        </p:nvSpPr>
        <p:spPr>
          <a:xfrm>
            <a:off x="0" y="188640"/>
            <a:ext cx="3059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de-AT" sz="1200" b="1" dirty="0"/>
              <a:t>Ideen: </a:t>
            </a:r>
            <a:r>
              <a:rPr lang="de-AT" sz="800" b="1" dirty="0">
                <a:solidFill>
                  <a:srgbClr val="FF0000"/>
                </a:solidFill>
              </a:rPr>
              <a:t>Sanitärlösung und aus Fäkalien ein Geschäft machen</a:t>
            </a:r>
            <a:endParaRPr lang="de-AT" sz="12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659512" y="4221088"/>
            <a:ext cx="3491880" cy="1440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hteck 43"/>
          <p:cNvSpPr/>
          <p:nvPr/>
        </p:nvSpPr>
        <p:spPr>
          <a:xfrm>
            <a:off x="2347144" y="4221088"/>
            <a:ext cx="3240360" cy="1440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Rechteck 58"/>
          <p:cNvSpPr/>
          <p:nvPr/>
        </p:nvSpPr>
        <p:spPr>
          <a:xfrm>
            <a:off x="3203848" y="476672"/>
            <a:ext cx="2592288" cy="2016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Rechteck 65"/>
          <p:cNvSpPr/>
          <p:nvPr/>
        </p:nvSpPr>
        <p:spPr>
          <a:xfrm>
            <a:off x="3275856" y="2708920"/>
            <a:ext cx="2448272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3203848" y="476672"/>
            <a:ext cx="26642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b="1" dirty="0"/>
              <a:t>Geschäftsidee: </a:t>
            </a:r>
            <a:r>
              <a:rPr lang="de-DE" sz="700" b="1" dirty="0" err="1"/>
              <a:t>Öklo</a:t>
            </a:r>
            <a:r>
              <a:rPr lang="de-DE" sz="700" b="1" dirty="0"/>
              <a:t> auf Erfolgschancen überprüfen:</a:t>
            </a:r>
          </a:p>
          <a:p>
            <a:r>
              <a:rPr lang="de-DE" sz="700" b="1" dirty="0">
                <a:solidFill>
                  <a:srgbClr val="008000"/>
                </a:solidFill>
              </a:rPr>
              <a:t>Getrennte Betrachtung für Miettoiletten und für Dünger</a:t>
            </a:r>
          </a:p>
          <a:p>
            <a:r>
              <a:rPr lang="de-DE" sz="700" dirty="0"/>
              <a:t>1) Ist die Idee für Kunden interessant </a:t>
            </a:r>
          </a:p>
          <a:p>
            <a:r>
              <a:rPr lang="de-DE" sz="700" dirty="0">
                <a:solidFill>
                  <a:srgbClr val="008000"/>
                </a:solidFill>
              </a:rPr>
              <a:t>Miettoiletten: Ja, Feedback Kunden Dünger?</a:t>
            </a:r>
          </a:p>
          <a:p>
            <a:r>
              <a:rPr lang="de-DE" sz="700" dirty="0"/>
              <a:t>2) Wird sie in diesem Geschäftsumfeld (Makro/Mikro) funktionieren</a:t>
            </a:r>
            <a:r>
              <a:rPr lang="de-DE" sz="700" dirty="0">
                <a:solidFill>
                  <a:srgbClr val="008000"/>
                </a:solidFill>
              </a:rPr>
              <a:t>? </a:t>
            </a:r>
          </a:p>
          <a:p>
            <a:r>
              <a:rPr lang="de-DE" sz="700" dirty="0">
                <a:solidFill>
                  <a:srgbClr val="008000"/>
                </a:solidFill>
              </a:rPr>
              <a:t>WCs: Im kleinen Rahmen ja, bereits erprobt, Skalierung? Dünger? </a:t>
            </a:r>
          </a:p>
          <a:p>
            <a:r>
              <a:rPr lang="de-DE" sz="700" dirty="0"/>
              <a:t>3) Ist die derzeitige Marktsituation interessant für die Realisierung? </a:t>
            </a:r>
          </a:p>
          <a:p>
            <a:r>
              <a:rPr lang="de-DE" sz="700" dirty="0">
                <a:solidFill>
                  <a:srgbClr val="008000"/>
                </a:solidFill>
              </a:rPr>
              <a:t>Ja, öst. Markt für Miettoiletten 20 </a:t>
            </a:r>
            <a:r>
              <a:rPr lang="de-DE" sz="700" dirty="0" err="1">
                <a:solidFill>
                  <a:srgbClr val="008000"/>
                </a:solidFill>
              </a:rPr>
              <a:t>Mio</a:t>
            </a:r>
            <a:r>
              <a:rPr lang="de-DE" sz="700" dirty="0">
                <a:solidFill>
                  <a:srgbClr val="008000"/>
                </a:solidFill>
              </a:rPr>
              <a:t>, für Bio-Dünger ?</a:t>
            </a:r>
          </a:p>
          <a:p>
            <a:r>
              <a:rPr lang="de-DE" sz="700" dirty="0"/>
              <a:t>4) Hat man die Fähigkeiten und Ressourcen die Idee umzusetzen? </a:t>
            </a:r>
          </a:p>
          <a:p>
            <a:r>
              <a:rPr lang="de-DE" sz="700" dirty="0">
                <a:solidFill>
                  <a:srgbClr val="008000"/>
                </a:solidFill>
              </a:rPr>
              <a:t>Im kleinen Rahmen ja, Skalierung? Produktentwicklung Dünger?</a:t>
            </a:r>
          </a:p>
          <a:p>
            <a:r>
              <a:rPr lang="de-DE" sz="700" dirty="0"/>
              <a:t>5) Wenn nicht, kennt man jemand, der diese besitzt und mit dem man kooperieren will? </a:t>
            </a:r>
          </a:p>
          <a:p>
            <a:r>
              <a:rPr lang="de-DE" sz="700" dirty="0">
                <a:solidFill>
                  <a:srgbClr val="008000"/>
                </a:solidFill>
              </a:rPr>
              <a:t>Ja, z.B. Business Angel, Investor Haselsteiner, Winzer: Hillinger,...</a:t>
            </a:r>
          </a:p>
          <a:p>
            <a:r>
              <a:rPr lang="de-DE" sz="700" dirty="0"/>
              <a:t>6) Glaubt man, dass man die Dienstleistung oder das Produkt zu einem profitablen Preis anbieten kann?</a:t>
            </a:r>
          </a:p>
          <a:p>
            <a:r>
              <a:rPr lang="de-DE" sz="700" dirty="0">
                <a:solidFill>
                  <a:srgbClr val="008000"/>
                </a:solidFill>
              </a:rPr>
              <a:t>Miettoilette: ja, wird auch schon eingesetzt, Festivals, Veranstaltungen,, Dünger noch nicht klar</a:t>
            </a:r>
            <a:endParaRPr lang="de-DE" sz="700" dirty="0"/>
          </a:p>
        </p:txBody>
      </p:sp>
      <p:sp>
        <p:nvSpPr>
          <p:cNvPr id="76" name="Rechteck 75"/>
          <p:cNvSpPr/>
          <p:nvPr/>
        </p:nvSpPr>
        <p:spPr>
          <a:xfrm>
            <a:off x="5652120" y="5733256"/>
            <a:ext cx="3491880" cy="10801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Rechteck 76"/>
          <p:cNvSpPr/>
          <p:nvPr/>
        </p:nvSpPr>
        <p:spPr>
          <a:xfrm>
            <a:off x="2339752" y="5733256"/>
            <a:ext cx="3240360" cy="10801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Textfeld 77"/>
          <p:cNvSpPr txBox="1"/>
          <p:nvPr/>
        </p:nvSpPr>
        <p:spPr>
          <a:xfrm>
            <a:off x="0" y="3789040"/>
            <a:ext cx="471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4) Erstellung und Analyse eines </a:t>
            </a:r>
          </a:p>
          <a:p>
            <a:r>
              <a:rPr lang="de-AT" sz="1200" b="1" dirty="0"/>
              <a:t>nachhaltiges Geschäftsmodells:</a:t>
            </a:r>
          </a:p>
        </p:txBody>
      </p:sp>
      <p:sp>
        <p:nvSpPr>
          <p:cNvPr id="80" name="Rechteck 79"/>
          <p:cNvSpPr/>
          <p:nvPr/>
        </p:nvSpPr>
        <p:spPr>
          <a:xfrm>
            <a:off x="5796136" y="2708920"/>
            <a:ext cx="3344516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Textfeld 81"/>
          <p:cNvSpPr txBox="1"/>
          <p:nvPr/>
        </p:nvSpPr>
        <p:spPr>
          <a:xfrm>
            <a:off x="5796136" y="2708920"/>
            <a:ext cx="27164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6 Hüte Methode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3131840" cy="201622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5" name="Textfeld 44"/>
          <p:cNvSpPr txBox="1"/>
          <p:nvPr/>
        </p:nvSpPr>
        <p:spPr>
          <a:xfrm>
            <a:off x="3275856" y="2636912"/>
            <a:ext cx="2376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Morphologischer Kasten</a:t>
            </a: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" y="4221088"/>
            <a:ext cx="2189088" cy="11313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1" name="Rechteck 50"/>
          <p:cNvSpPr/>
          <p:nvPr/>
        </p:nvSpPr>
        <p:spPr>
          <a:xfrm>
            <a:off x="5868144" y="476672"/>
            <a:ext cx="3275856" cy="2016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feld 51"/>
          <p:cNvSpPr txBox="1"/>
          <p:nvPr/>
        </p:nvSpPr>
        <p:spPr>
          <a:xfrm>
            <a:off x="5796136" y="476672"/>
            <a:ext cx="3347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Scoring Methode: Quantifizierung von qualitativen Eigenschafften</a:t>
            </a:r>
          </a:p>
        </p:txBody>
      </p:sp>
      <p:sp>
        <p:nvSpPr>
          <p:cNvPr id="56" name="Rechteck 55"/>
          <p:cNvSpPr/>
          <p:nvPr/>
        </p:nvSpPr>
        <p:spPr>
          <a:xfrm>
            <a:off x="0" y="2708920"/>
            <a:ext cx="3113088" cy="10801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Textfeld 56"/>
          <p:cNvSpPr txBox="1"/>
          <p:nvPr/>
        </p:nvSpPr>
        <p:spPr>
          <a:xfrm>
            <a:off x="107504" y="2708920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 err="1"/>
              <a:t>Mind</a:t>
            </a:r>
            <a:r>
              <a:rPr lang="de-AT" sz="1000" b="1" dirty="0"/>
              <a:t> </a:t>
            </a:r>
            <a:r>
              <a:rPr lang="de-AT" sz="1000" b="1" dirty="0" err="1"/>
              <a:t>Map</a:t>
            </a:r>
            <a:r>
              <a:rPr lang="de-AT" sz="1000" b="1" dirty="0"/>
              <a:t> (T. </a:t>
            </a:r>
            <a:r>
              <a:rPr lang="de-AT" sz="1000" b="1" dirty="0" err="1"/>
              <a:t>Buzan</a:t>
            </a:r>
            <a:r>
              <a:rPr lang="de-AT" sz="1000" b="1" dirty="0"/>
              <a:t>)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5868144" y="620688"/>
            <a:ext cx="3183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Punktebewertungsmethode zur systematischen Bewertung von </a:t>
            </a:r>
          </a:p>
          <a:p>
            <a:r>
              <a:rPr lang="de-DE" sz="800" dirty="0"/>
              <a:t>Produktideen, etc. Qualitative Kriterien werden quantifiziert und damit</a:t>
            </a:r>
          </a:p>
          <a:p>
            <a:r>
              <a:rPr lang="de-DE" sz="800" dirty="0"/>
              <a:t>werden Alternativen vergleichbar gemacht.</a:t>
            </a:r>
          </a:p>
          <a:p>
            <a:r>
              <a:rPr lang="de-DE" sz="800" b="1" dirty="0"/>
              <a:t>Vorgangsweise: </a:t>
            </a:r>
          </a:p>
          <a:p>
            <a:r>
              <a:rPr lang="de-DE" sz="800" dirty="0"/>
              <a:t>1) Festlegung Kriterien, 2) Gewichtung, 3) Punktevergabe, 4) Bewertung</a:t>
            </a:r>
          </a:p>
          <a:p>
            <a:endParaRPr lang="de-DE" sz="800" dirty="0"/>
          </a:p>
          <a:p>
            <a:r>
              <a:rPr lang="de-DE" sz="800" dirty="0"/>
              <a:t>Andere Anwendungen: Bewertung von Hotels, Restaurants, etc. 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07504" y="2924944"/>
            <a:ext cx="1877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Vergleich mit dem Aufbau des Gehirns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Zentraler Begriff: Ausgangspunkt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Äste für Unterthemen (1 Wort)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Zusammensetzung von Worten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Farben (gleiche Farben pro Thema)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800" dirty="0"/>
              <a:t>Bilder &amp; Symbole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3203848" y="2780928"/>
            <a:ext cx="237626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Analytische (zerlegende)Methode zur Ideen-entwicklung am Beispiel der Toilette,</a:t>
            </a:r>
          </a:p>
          <a:p>
            <a:r>
              <a:rPr lang="de-DE" sz="700" dirty="0"/>
              <a:t>Für Dünger könnte man ebenfalls dieses Tool verwenden.</a:t>
            </a:r>
          </a:p>
          <a:p>
            <a:endParaRPr lang="de-DE" sz="700" dirty="0"/>
          </a:p>
          <a:p>
            <a:r>
              <a:rPr lang="de-DE" sz="700" dirty="0"/>
              <a:t> horizontal</a:t>
            </a:r>
          </a:p>
          <a:p>
            <a:r>
              <a:rPr lang="de-DE" sz="700" dirty="0"/>
              <a:t> Ausprägungen </a:t>
            </a:r>
            <a:r>
              <a:rPr lang="de-DE" sz="7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de-DE" sz="700" dirty="0"/>
          </a:p>
          <a:p>
            <a:r>
              <a:rPr lang="de-DE" sz="700" dirty="0"/>
              <a:t>Vertikal:</a:t>
            </a:r>
            <a:r>
              <a:rPr lang="de-DE" sz="700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de-DE" sz="700" dirty="0"/>
          </a:p>
          <a:p>
            <a:r>
              <a:rPr lang="de-DE" sz="700" dirty="0"/>
              <a:t>Dimensionen</a:t>
            </a:r>
          </a:p>
          <a:p>
            <a:r>
              <a:rPr lang="de-DE" sz="700" dirty="0"/>
              <a:t>Kombinationen...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5940152" y="2852936"/>
            <a:ext cx="3203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Jeder Hut steht für bestimmte Denkrichtung</a:t>
            </a:r>
          </a:p>
          <a:p>
            <a:pPr marL="228600" indent="-228600">
              <a:buAutoNum type="arabicParenR"/>
            </a:pPr>
            <a:r>
              <a:rPr lang="de-DE" sz="700" dirty="0"/>
              <a:t>Was sind die Fakten: </a:t>
            </a:r>
            <a:r>
              <a:rPr lang="de-DE" sz="700" dirty="0">
                <a:solidFill>
                  <a:srgbClr val="008000"/>
                </a:solidFill>
              </a:rPr>
              <a:t>Markt für Miettoiletten 20 </a:t>
            </a:r>
            <a:r>
              <a:rPr lang="de-DE" sz="700" dirty="0" err="1">
                <a:solidFill>
                  <a:srgbClr val="008000"/>
                </a:solidFill>
              </a:rPr>
              <a:t>Mio</a:t>
            </a:r>
            <a:r>
              <a:rPr lang="de-DE" sz="700" dirty="0">
                <a:solidFill>
                  <a:srgbClr val="008000"/>
                </a:solidFill>
              </a:rPr>
              <a:t>, Markt für Düngemittel?</a:t>
            </a:r>
          </a:p>
          <a:p>
            <a:pPr marL="228600" indent="-228600">
              <a:buAutoNum type="arabicParenR"/>
            </a:pPr>
            <a:r>
              <a:rPr lang="de-DE" sz="700" dirty="0"/>
              <a:t>Was sagt mein Bauch? </a:t>
            </a:r>
            <a:r>
              <a:rPr lang="de-DE" sz="700" dirty="0">
                <a:solidFill>
                  <a:srgbClr val="008000"/>
                </a:solidFill>
              </a:rPr>
              <a:t>Noch nicht fertig durchdacht, klingt aber interessant...</a:t>
            </a:r>
          </a:p>
          <a:p>
            <a:pPr marL="228600" indent="-228600">
              <a:buAutoNum type="arabicParenR"/>
            </a:pPr>
            <a:r>
              <a:rPr lang="de-DE" sz="700" dirty="0"/>
              <a:t>Was sind die Fehler? </a:t>
            </a:r>
            <a:r>
              <a:rPr lang="de-DE" sz="700" dirty="0">
                <a:solidFill>
                  <a:srgbClr val="008000"/>
                </a:solidFill>
              </a:rPr>
              <a:t>Kompliziertes Handling, fehlende Logistik für Skalierung</a:t>
            </a:r>
          </a:p>
          <a:p>
            <a:pPr marL="228600" indent="-228600">
              <a:buAutoNum type="arabicParenR"/>
            </a:pPr>
            <a:r>
              <a:rPr lang="de-DE" sz="700" dirty="0"/>
              <a:t>Wo liegen die Vorteile? </a:t>
            </a:r>
            <a:r>
              <a:rPr lang="de-DE" sz="700" dirty="0">
                <a:solidFill>
                  <a:srgbClr val="008000"/>
                </a:solidFill>
              </a:rPr>
              <a:t>geruchlos, ökologisch, Abfall verwertbar, </a:t>
            </a:r>
          </a:p>
          <a:p>
            <a:pPr marL="228600" indent="-228600">
              <a:buAutoNum type="arabicParenR"/>
            </a:pPr>
            <a:r>
              <a:rPr lang="de-DE" sz="700" dirty="0"/>
              <a:t>Welche kreativen Ideen haben wir? </a:t>
            </a:r>
            <a:r>
              <a:rPr lang="de-DE" sz="700" dirty="0">
                <a:solidFill>
                  <a:srgbClr val="008000"/>
                </a:solidFill>
              </a:rPr>
              <a:t>Aus Problemen &gt; Geschäft machen</a:t>
            </a:r>
          </a:p>
          <a:p>
            <a:pPr marL="228600" indent="-228600">
              <a:buAutoNum type="arabicParenR"/>
            </a:pPr>
            <a:r>
              <a:rPr lang="de-DE" sz="700" dirty="0"/>
              <a:t>Wann soll was getan werden? </a:t>
            </a:r>
            <a:r>
              <a:rPr lang="de-DE" sz="700" dirty="0">
                <a:solidFill>
                  <a:srgbClr val="008000"/>
                </a:solidFill>
              </a:rPr>
              <a:t>Technische Probleme lösen, Dünger als Produkt fertigstellen, Logistische Lösung für größere Skalierung,...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6732240" y="2708920"/>
            <a:ext cx="24117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Methode zur systematischen Weiterentwicklung von Ideen</a:t>
            </a:r>
          </a:p>
        </p:txBody>
      </p:sp>
      <p:sp>
        <p:nvSpPr>
          <p:cNvPr id="2" name="Oval 1"/>
          <p:cNvSpPr/>
          <p:nvPr/>
        </p:nvSpPr>
        <p:spPr>
          <a:xfrm>
            <a:off x="1187624" y="1196752"/>
            <a:ext cx="648072" cy="64807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Oval 39"/>
          <p:cNvSpPr/>
          <p:nvPr/>
        </p:nvSpPr>
        <p:spPr>
          <a:xfrm>
            <a:off x="1043608" y="1988840"/>
            <a:ext cx="1008112" cy="36004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1" y="1556792"/>
            <a:ext cx="2721251" cy="852109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456" y="1556792"/>
            <a:ext cx="314782" cy="509206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1118" y="1916832"/>
            <a:ext cx="287262" cy="527224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698" y="3212976"/>
            <a:ext cx="1733430" cy="576064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6136" y="2880320"/>
            <a:ext cx="247169" cy="836712"/>
          </a:xfrm>
          <a:prstGeom prst="rect">
            <a:avLst/>
          </a:prstGeom>
        </p:spPr>
      </p:pic>
      <p:sp>
        <p:nvSpPr>
          <p:cNvPr id="50" name="Textfeld 49"/>
          <p:cNvSpPr txBox="1"/>
          <p:nvPr/>
        </p:nvSpPr>
        <p:spPr>
          <a:xfrm>
            <a:off x="2347144" y="4221088"/>
            <a:ext cx="33843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b="1" dirty="0"/>
              <a:t>Nutzenversprechen für Kunden, Kundinnen, Gründer und Investoren: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5659512" y="4221088"/>
            <a:ext cx="32038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b="1" dirty="0"/>
              <a:t>Architektur der Umsetzung / Gründung mit Komponenten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2339752" y="5733256"/>
            <a:ext cx="2376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b="1" dirty="0"/>
              <a:t>Ertragsmodelle für </a:t>
            </a:r>
            <a:r>
              <a:rPr lang="de-AT" sz="800" b="1" dirty="0" err="1"/>
              <a:t>Öklo</a:t>
            </a:r>
            <a:r>
              <a:rPr lang="de-AT" sz="800" b="1" dirty="0"/>
              <a:t> und Dünger: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5652120" y="5733256"/>
            <a:ext cx="2376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b="1" dirty="0"/>
              <a:t>Soziale und ökologische Sensibilität</a:t>
            </a:r>
          </a:p>
        </p:txBody>
      </p:sp>
      <p:pic>
        <p:nvPicPr>
          <p:cNvPr id="31" name="Bild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9712" y="2924944"/>
            <a:ext cx="1083336" cy="792088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2347144" y="4365104"/>
            <a:ext cx="31683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Gründer: 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Es wird ein Problem erkannt und dafür eine Idee umgesetzt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Es macht Freude seinen eigenen Arbeitsplatz zu schaffen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Es motiviert ein skalierbares Geschäftsmodell zu kreieren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2347144" y="4869160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Kunden / Kundinnen ÖKLO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Ökologisch nachhaltige Sanitärlösungen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Zufriedene Veranstaltungsbesucher,...</a:t>
            </a:r>
          </a:p>
          <a:p>
            <a:r>
              <a:rPr lang="de-DE" sz="800" b="1" dirty="0"/>
              <a:t>Kunden / Kundinnen Dünger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 err="1"/>
              <a:t>Dzt</a:t>
            </a:r>
            <a:r>
              <a:rPr lang="de-DE" sz="800" dirty="0"/>
              <a:t>. noch offen, ev. 100% biologischen Dünger (Winzer), ...</a:t>
            </a:r>
          </a:p>
          <a:p>
            <a:r>
              <a:rPr lang="de-DE" sz="800" b="1" dirty="0"/>
              <a:t>Investor: </a:t>
            </a:r>
            <a:r>
              <a:rPr lang="de-DE" sz="800" dirty="0"/>
              <a:t>Verzinsung von Kapital</a:t>
            </a:r>
            <a:endParaRPr lang="de-DE" sz="800" b="1" dirty="0"/>
          </a:p>
        </p:txBody>
      </p:sp>
      <p:sp>
        <p:nvSpPr>
          <p:cNvPr id="61" name="Textfeld 60"/>
          <p:cNvSpPr txBox="1"/>
          <p:nvPr/>
        </p:nvSpPr>
        <p:spPr>
          <a:xfrm>
            <a:off x="5659512" y="4365104"/>
            <a:ext cx="31683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Schlüsselaktivitäten im Unternehmen (sollte man selber machen)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Fertigentwicklung Toiletten, eventuell Patentlösungen z.B. Spülung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Produktentwicklung Dünger, Lizenzierung Dünger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Kundenkontakt, Marketing, Marktauftritt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5659512" y="4869160"/>
            <a:ext cx="3491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Aktivitäten, die ausgelagert werden können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Logistik: Toiletten &gt; Düngerproduktion, 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Service Toiletten,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Produktion Dünger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Vertriebspartner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Rechtliche und steuerliche Beratung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2339752" y="587727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Miettoiletten: Direktes Ertragsmodell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Veranstalter (Konzertveranstalter, Gemeinden) ...bezahlen Miete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Gestaffelte Tarife für Serviceumfang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2339752" y="6273224"/>
            <a:ext cx="31683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Dünger: Direktes Ertragsmodell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Großkunden direkt: Winzer,... bezahlen 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Wiederverkäufer: z.B. Baumärkte, Lagerhäuser, etc.</a:t>
            </a:r>
          </a:p>
          <a:p>
            <a:pPr marL="171450" indent="-171450">
              <a:buFont typeface="Arial"/>
              <a:buChar char="•"/>
            </a:pPr>
            <a:endParaRPr lang="de-DE" sz="800" dirty="0"/>
          </a:p>
        </p:txBody>
      </p:sp>
      <p:sp>
        <p:nvSpPr>
          <p:cNvPr id="69" name="Textfeld 68"/>
          <p:cNvSpPr txBox="1"/>
          <p:nvPr/>
        </p:nvSpPr>
        <p:spPr>
          <a:xfrm>
            <a:off x="5652120" y="6021288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Ökologisch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Aus Abfall wird wertvoller Rohstoff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5652120" y="6309320"/>
            <a:ext cx="349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Sozial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Für die Gesellschaft wird „gutes Gewissen“ geschaffen</a:t>
            </a:r>
          </a:p>
          <a:p>
            <a:pPr marL="171450" indent="-171450">
              <a:buFont typeface="Arial"/>
              <a:buChar char="•"/>
            </a:pPr>
            <a:r>
              <a:rPr lang="de-DE" sz="800" dirty="0"/>
              <a:t>Arbeitsplatzschaffung</a:t>
            </a:r>
          </a:p>
        </p:txBody>
      </p:sp>
      <p:sp>
        <p:nvSpPr>
          <p:cNvPr id="38" name="Freihandform 37"/>
          <p:cNvSpPr/>
          <p:nvPr/>
        </p:nvSpPr>
        <p:spPr>
          <a:xfrm>
            <a:off x="4601633" y="3348567"/>
            <a:ext cx="368300" cy="397933"/>
          </a:xfrm>
          <a:custGeom>
            <a:avLst/>
            <a:gdLst>
              <a:gd name="connsiteX0" fmla="*/ 0 w 368300"/>
              <a:gd name="connsiteY0" fmla="*/ 0 h 397933"/>
              <a:gd name="connsiteX1" fmla="*/ 127000 w 368300"/>
              <a:gd name="connsiteY1" fmla="*/ 80433 h 397933"/>
              <a:gd name="connsiteX2" fmla="*/ 59267 w 368300"/>
              <a:gd name="connsiteY2" fmla="*/ 156633 h 397933"/>
              <a:gd name="connsiteX3" fmla="*/ 368300 w 368300"/>
              <a:gd name="connsiteY3" fmla="*/ 237066 h 397933"/>
              <a:gd name="connsiteX4" fmla="*/ 313267 w 368300"/>
              <a:gd name="connsiteY4" fmla="*/ 317500 h 397933"/>
              <a:gd name="connsiteX5" fmla="*/ 355600 w 368300"/>
              <a:gd name="connsiteY5" fmla="*/ 397933 h 397933"/>
              <a:gd name="connsiteX6" fmla="*/ 355600 w 368300"/>
              <a:gd name="connsiteY6" fmla="*/ 397933 h 397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397933">
                <a:moveTo>
                  <a:pt x="0" y="0"/>
                </a:moveTo>
                <a:lnTo>
                  <a:pt x="127000" y="80433"/>
                </a:lnTo>
                <a:lnTo>
                  <a:pt x="59267" y="156633"/>
                </a:lnTo>
                <a:lnTo>
                  <a:pt x="368300" y="237066"/>
                </a:lnTo>
                <a:lnTo>
                  <a:pt x="313267" y="317500"/>
                </a:lnTo>
                <a:lnTo>
                  <a:pt x="355600" y="397933"/>
                </a:lnTo>
                <a:lnTo>
                  <a:pt x="355600" y="397933"/>
                </a:lnTo>
              </a:path>
            </a:pathLst>
          </a:cu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Bild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277" y="5445224"/>
            <a:ext cx="2201013" cy="14052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1" name="Textfeld 70"/>
          <p:cNvSpPr txBox="1"/>
          <p:nvPr/>
        </p:nvSpPr>
        <p:spPr>
          <a:xfrm>
            <a:off x="2267744" y="3789040"/>
            <a:ext cx="687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Ein Geschäftsmodell ist die </a:t>
            </a:r>
            <a:r>
              <a:rPr lang="de-DE" sz="800" b="1" dirty="0"/>
              <a:t>Beschreibung eines Geschäftes </a:t>
            </a:r>
            <a:r>
              <a:rPr lang="de-DE" sz="800" dirty="0"/>
              <a:t>(</a:t>
            </a:r>
            <a:r>
              <a:rPr lang="de-DE" sz="800" dirty="0" err="1"/>
              <a:t>business</a:t>
            </a:r>
            <a:r>
              <a:rPr lang="de-DE" sz="800" dirty="0"/>
              <a:t>). 4 Hauptkomponenten: Nutzen (Value Proposition), Architektur der Umsetzung, Ertragsmodell und soziale u. ökologische Verantwortung; </a:t>
            </a:r>
            <a:r>
              <a:rPr lang="de-DE" sz="800" b="1" dirty="0"/>
              <a:t>Strategische Dimension</a:t>
            </a:r>
            <a:r>
              <a:rPr lang="de-DE" sz="800" dirty="0"/>
              <a:t>: Denken in Alternativen, Wie kann mein Ziel erreicht werden? </a:t>
            </a:r>
          </a:p>
          <a:p>
            <a:r>
              <a:rPr lang="de-DE" sz="800" dirty="0"/>
              <a:t>Ist </a:t>
            </a:r>
            <a:r>
              <a:rPr lang="de-DE" sz="800" b="1" dirty="0"/>
              <a:t>Skalierbarkeit </a:t>
            </a:r>
            <a:r>
              <a:rPr lang="de-DE" sz="800" dirty="0"/>
              <a:t>(Größenanpassung) möglich? Ist das </a:t>
            </a:r>
            <a:r>
              <a:rPr lang="de-DE" sz="800" b="1" dirty="0"/>
              <a:t>Ertragsmodell direkt </a:t>
            </a:r>
            <a:r>
              <a:rPr lang="de-DE" sz="800" dirty="0"/>
              <a:t>(Kunden zahlen an Unternehmen direkt) </a:t>
            </a:r>
            <a:r>
              <a:rPr lang="de-DE" sz="800" b="1" dirty="0"/>
              <a:t>oder indirekt </a:t>
            </a:r>
            <a:r>
              <a:rPr lang="de-DE" sz="800" dirty="0"/>
              <a:t>(Google, Facebook,...)</a:t>
            </a:r>
          </a:p>
        </p:txBody>
      </p:sp>
      <p:pic>
        <p:nvPicPr>
          <p:cNvPr id="72" name="Bild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745284"/>
            <a:ext cx="432048" cy="69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9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998"/>
            <a:ext cx="4203700" cy="6220141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420" y="634998"/>
            <a:ext cx="4671098" cy="619274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-12700" y="-2682"/>
            <a:ext cx="3784599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Unternehmensgründung</a:t>
            </a:r>
          </a:p>
          <a:p>
            <a:r>
              <a:rPr lang="de-DE" sz="1400" dirty="0">
                <a:latin typeface="+mj-lt"/>
                <a:cs typeface="Chalkduster"/>
              </a:rPr>
              <a:t>Gewerbeordnung und andere rechtliche Fragen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784599" y="-2682"/>
            <a:ext cx="535940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</a:t>
            </a:r>
            <a:r>
              <a:rPr lang="de-DE" sz="900" dirty="0" err="1">
                <a:latin typeface="+mj-lt"/>
                <a:cs typeface="Chalkduster"/>
              </a:rPr>
              <a:t>Kompetenzen:Überblick</a:t>
            </a:r>
            <a:r>
              <a:rPr lang="de-DE" sz="900" dirty="0">
                <a:latin typeface="+mj-lt"/>
                <a:cs typeface="Chalkduster"/>
              </a:rPr>
              <a:t> über Gewerberecht geben können; Weitere rechtliche Fragen klären können:</a:t>
            </a:r>
          </a:p>
          <a:p>
            <a:r>
              <a:rPr lang="de-DE" sz="900" dirty="0">
                <a:latin typeface="+mj-lt"/>
                <a:cs typeface="Chalkduster"/>
              </a:rPr>
              <a:t>Wer ist Unternehmer?, Welche Firmennamen sind möglich? Wer muss im Firmenbuch eingetragen werden?</a:t>
            </a:r>
          </a:p>
          <a:p>
            <a:r>
              <a:rPr lang="de-AT" sz="900" dirty="0">
                <a:latin typeface="+mj-lt"/>
                <a:cs typeface="Chalkduster"/>
              </a:rPr>
              <a:t>Welche Formen von Aufzeichnungen gibt es? Welche Sozialversicherung ist zuständig? ...</a:t>
            </a:r>
            <a:endParaRPr lang="de-DE" sz="900" dirty="0">
              <a:latin typeface="+mj-lt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688706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-12700" y="35418"/>
            <a:ext cx="3784599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Unternehmensgründung</a:t>
            </a:r>
          </a:p>
          <a:p>
            <a:r>
              <a:rPr lang="de-DE" sz="1400" dirty="0">
                <a:latin typeface="+mj-lt"/>
                <a:cs typeface="Chalkduster"/>
              </a:rPr>
              <a:t>Rechtsformen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784599" y="35418"/>
            <a:ext cx="535940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</a:t>
            </a:r>
          </a:p>
          <a:p>
            <a:r>
              <a:rPr lang="de-AT" sz="900" dirty="0">
                <a:latin typeface="+mj-lt"/>
                <a:cs typeface="Chalkduster"/>
              </a:rPr>
              <a:t>Überblick über Rechtsformen geben, </a:t>
            </a:r>
          </a:p>
          <a:p>
            <a:r>
              <a:rPr lang="de-AT" sz="900" dirty="0">
                <a:latin typeface="+mj-lt"/>
                <a:cs typeface="Chalkduster"/>
              </a:rPr>
              <a:t>Vor- und Nachteile einzelner Rechtsformen gegenüberstellen können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32" y="670249"/>
            <a:ext cx="8813800" cy="617467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4" y="1114900"/>
            <a:ext cx="124378" cy="28479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8" y="1791498"/>
            <a:ext cx="210805" cy="25859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10" name="Textfeld 9"/>
          <p:cNvSpPr txBox="1"/>
          <p:nvPr/>
        </p:nvSpPr>
        <p:spPr>
          <a:xfrm>
            <a:off x="-12700" y="2068409"/>
            <a:ext cx="338554" cy="132689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e-DE" sz="1000" dirty="0"/>
              <a:t>Personengesellschaften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-25400" y="4562561"/>
            <a:ext cx="369332" cy="141488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e-DE" sz="1200" dirty="0"/>
              <a:t>Kapitalgesellschaften</a:t>
            </a: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660" y="3950198"/>
            <a:ext cx="501203" cy="30579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070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feld 24"/>
          <p:cNvSpPr txBox="1"/>
          <p:nvPr/>
        </p:nvSpPr>
        <p:spPr>
          <a:xfrm>
            <a:off x="0" y="5784"/>
            <a:ext cx="2715259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Projektmanagement</a:t>
            </a:r>
          </a:p>
          <a:p>
            <a:r>
              <a:rPr lang="de-DE" sz="900" dirty="0">
                <a:latin typeface="+mj-lt"/>
                <a:cs typeface="Chalkduster"/>
              </a:rPr>
              <a:t> 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2730499" y="5784"/>
            <a:ext cx="641350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</a:t>
            </a:r>
          </a:p>
          <a:p>
            <a:r>
              <a:rPr lang="de-AT" sz="900" dirty="0">
                <a:latin typeface="+mj-lt"/>
                <a:cs typeface="Chalkduster"/>
              </a:rPr>
              <a:t>Projektmanagement definieren können, Projekte anhand von Merkmalen erkennen können</a:t>
            </a:r>
          </a:p>
          <a:p>
            <a:r>
              <a:rPr lang="de-AT" sz="900" dirty="0">
                <a:latin typeface="+mj-lt"/>
                <a:cs typeface="Chalkduster"/>
              </a:rPr>
              <a:t>11 Schritte des Projektmanagements beschreiben können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574800"/>
            <a:ext cx="4406124" cy="471387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723" y="1562100"/>
            <a:ext cx="4521977" cy="4082967"/>
          </a:xfrm>
          <a:prstGeom prst="rect">
            <a:avLst/>
          </a:prstGeom>
        </p:spPr>
      </p:pic>
      <p:pic>
        <p:nvPicPr>
          <p:cNvPr id="39" name="Bild 3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723" y="539014"/>
            <a:ext cx="4622513" cy="9976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45" name="Bild 4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" y="551715"/>
            <a:ext cx="4109403" cy="7055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000" y="5670467"/>
            <a:ext cx="1572960" cy="113369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660900" y="5778500"/>
            <a:ext cx="2582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/>
              <a:t>Projektstrukturplan:  </a:t>
            </a:r>
            <a:r>
              <a:rPr lang="de-DE" sz="1000" dirty="0"/>
              <a:t>                  </a:t>
            </a:r>
          </a:p>
          <a:p>
            <a:pPr marL="171450" indent="-171450">
              <a:buFontTx/>
              <a:buChar char="-"/>
            </a:pPr>
            <a:r>
              <a:rPr lang="de-DE" sz="1000" dirty="0"/>
              <a:t>Hauptprojektphasen</a:t>
            </a:r>
          </a:p>
          <a:p>
            <a:pPr marL="171450" indent="-171450">
              <a:buFontTx/>
              <a:buChar char="-"/>
            </a:pPr>
            <a:r>
              <a:rPr lang="de-DE" sz="1000" dirty="0"/>
              <a:t>Arbeitspakete mit Verben und nummeriert</a:t>
            </a:r>
          </a:p>
          <a:p>
            <a:pPr marL="171450" indent="-171450">
              <a:buFontTx/>
              <a:buChar char="-"/>
            </a:pPr>
            <a:r>
              <a:rPr lang="de-DE" sz="1000" dirty="0"/>
              <a:t>Meilensteine </a:t>
            </a:r>
          </a:p>
          <a:p>
            <a:endParaRPr lang="de-DE" sz="1000" dirty="0"/>
          </a:p>
          <a:p>
            <a:endParaRPr lang="de-DE" sz="1000" dirty="0"/>
          </a:p>
        </p:txBody>
      </p:sp>
      <p:sp>
        <p:nvSpPr>
          <p:cNvPr id="12" name="Rechteck 11"/>
          <p:cNvSpPr/>
          <p:nvPr/>
        </p:nvSpPr>
        <p:spPr>
          <a:xfrm>
            <a:off x="4507723" y="5670467"/>
            <a:ext cx="4521977" cy="11336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9057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-12700" y="-2682"/>
            <a:ext cx="3784599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Unternehmensgründung</a:t>
            </a:r>
          </a:p>
          <a:p>
            <a:r>
              <a:rPr lang="de-DE" sz="1400" dirty="0">
                <a:latin typeface="+mj-lt"/>
                <a:cs typeface="Chalkduster"/>
              </a:rPr>
              <a:t> Schutz von Ideen, Vollmachten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784599" y="-2682"/>
            <a:ext cx="53594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</a:t>
            </a:r>
          </a:p>
          <a:p>
            <a:r>
              <a:rPr lang="de-AT" sz="900" dirty="0">
                <a:latin typeface="+mj-lt"/>
                <a:cs typeface="Chalkduster"/>
              </a:rPr>
              <a:t>Erklären wie man Geschäftsideen schützen kann, Regelungen zu Vollmachten beschreiben können.</a:t>
            </a:r>
            <a:endParaRPr lang="de-DE" sz="900" dirty="0">
              <a:latin typeface="+mj-lt"/>
              <a:cs typeface="Chalkduster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765058"/>
            <a:ext cx="4683384" cy="323418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35" y="765058"/>
            <a:ext cx="4183140" cy="374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74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1751</Words>
  <Application>Microsoft Macintosh PowerPoint</Application>
  <PresentationFormat>Bildschirmpräsentation (4:3)</PresentationFormat>
  <Paragraphs>250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werner holzheu</dc:creator>
  <cp:lastModifiedBy>HOLZHEU Werner</cp:lastModifiedBy>
  <cp:revision>203</cp:revision>
  <cp:lastPrinted>2018-11-21T16:37:53Z</cp:lastPrinted>
  <dcterms:created xsi:type="dcterms:W3CDTF">2015-09-21T19:41:13Z</dcterms:created>
  <dcterms:modified xsi:type="dcterms:W3CDTF">2023-11-19T12:57:46Z</dcterms:modified>
</cp:coreProperties>
</file>