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4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08.01.17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08.01.17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98" y="1850599"/>
            <a:ext cx="2570215" cy="677601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306126"/>
              </p:ext>
            </p:extLst>
          </p:nvPr>
        </p:nvGraphicFramePr>
        <p:xfrm>
          <a:off x="1326598" y="2633886"/>
          <a:ext cx="2566013" cy="911860"/>
        </p:xfrm>
        <a:graphic>
          <a:graphicData uri="http://schemas.openxmlformats.org/drawingml/2006/table">
            <a:tbl>
              <a:tblPr/>
              <a:tblGrid>
                <a:gridCol w="360780"/>
                <a:gridCol w="618480"/>
                <a:gridCol w="638883"/>
                <a:gridCol w="485170"/>
                <a:gridCol w="462700"/>
              </a:tblGrid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autoritär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partriachalisch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personalistisch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partizipativ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delegativ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Vorgesetzter ordnet an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Einbindung Mitarbeiter durch Rückfragen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Einbindung der Gruppe durch persönlichen Kontakt u. Vorbild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Gruppe entwickelt Vorschläge auf deren Basis entschieden wird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Vorgesetze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gebe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Spielraum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vor, Gruppe entscheidet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34714"/>
              </p:ext>
            </p:extLst>
          </p:nvPr>
        </p:nvGraphicFramePr>
        <p:xfrm>
          <a:off x="0" y="466130"/>
          <a:ext cx="9143999" cy="993811"/>
        </p:xfrm>
        <a:graphic>
          <a:graphicData uri="http://schemas.openxmlformats.org/drawingml/2006/table">
            <a:tbl>
              <a:tblPr/>
              <a:tblGrid>
                <a:gridCol w="457200"/>
                <a:gridCol w="863600"/>
                <a:gridCol w="2574925"/>
                <a:gridCol w="2708275"/>
                <a:gridCol w="2539999"/>
              </a:tblGrid>
              <a:tr h="275237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</a:t>
                      </a:r>
                    </a:p>
                    <a:p>
                      <a:pPr algn="l" fontAlgn="t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Führungs-konzept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bestimmten </a:t>
                      </a:r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Eigenschaften</a:t>
                      </a:r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führen</a:t>
                      </a:r>
                      <a:endParaRPr lang="de-DE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t">
                        <a:buNone/>
                      </a:pP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„New </a:t>
                      </a:r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Leadership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Mit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bestimtem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Verhalten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führen a)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Kontinuum Theorie nach Tannenbaum / Schmidt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2b) Mit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bestimtem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Verhalten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führen: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Managerial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Grid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(Blake &amp; Mouton)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Situativer </a:t>
                      </a:r>
                      <a:r>
                        <a:rPr lang="de-DE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Reifegrad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Hersley</a:t>
                      </a:r>
                      <a:r>
                        <a:rPr lang="de-DE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Blanchard)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(es werden Gruppen, Aufgaben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Organisation in der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jew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Situation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berückslchtigt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Nachteil vom Eigenschafts- und Verhaltensansatz: keine Berücksichtigung der Situation</a:t>
                      </a:r>
                    </a:p>
                  </a:txBody>
                  <a:tcPr marL="9175" marR="9175" marT="9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4168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Zentrale</a:t>
                      </a:r>
                      <a:r>
                        <a:rPr lang="de-DE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Aspekte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letzter Zeit wieder en vogue:</a:t>
                      </a:r>
                    </a:p>
                    <a:p>
                      <a:pPr algn="l" fontAlgn="t"/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 Fokus steht die Führungsperson</a:t>
                      </a:r>
                      <a:endParaRPr lang="de-DE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Optimaler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Führungsstil im Spektrum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autoritär,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partiachalisch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personalistisch,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partizipativ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und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delegativ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(Verhalten) ist entscheidend</a:t>
                      </a:r>
                    </a:p>
                  </a:txBody>
                  <a:tcPr marL="9175" marR="9175" marT="9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Faktoren: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Leistungsorientierung (</a:t>
                      </a:r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Concern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Results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Personenorientierung (</a:t>
                      </a:r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Concern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People)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stehen in Gegenseitiger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Abhängigkeit &gt; 5 Mögliche Führungsstile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5" marR="9175" marT="9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Wahl des Führungsstils abhängig von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Kompetenz (Fähigkeit)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Engagement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Motivation)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 Mitarbeiter</a:t>
                      </a:r>
                    </a:p>
                  </a:txBody>
                  <a:tcPr marL="9175" marR="9175" marT="9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027" y="1459941"/>
            <a:ext cx="2526271" cy="852359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027" y="2230725"/>
            <a:ext cx="2538973" cy="1997693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612" y="1775124"/>
            <a:ext cx="2632539" cy="2318394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83127"/>
            <a:ext cx="2380704" cy="2078997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4587" y="4977857"/>
            <a:ext cx="3076049" cy="1813887"/>
          </a:xfrm>
          <a:prstGeom prst="rect">
            <a:avLst/>
          </a:prstGeom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319090" y="5365277"/>
            <a:ext cx="650349" cy="1200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AT" sz="600" b="1" dirty="0">
                <a:latin typeface="+mj-lt"/>
              </a:rPr>
              <a:t>Hygiene Faktoren</a:t>
            </a:r>
          </a:p>
          <a:p>
            <a:r>
              <a:rPr lang="de-AT" sz="600" dirty="0">
                <a:latin typeface="+mj-lt"/>
              </a:rPr>
              <a:t>Wenn sie fehlen sind MA</a:t>
            </a:r>
          </a:p>
          <a:p>
            <a:r>
              <a:rPr lang="de-AT" sz="600" dirty="0" smtClean="0">
                <a:latin typeface="+mj-lt"/>
              </a:rPr>
              <a:t>unzufrieden</a:t>
            </a:r>
            <a:r>
              <a:rPr lang="de-AT" sz="600" dirty="0">
                <a:latin typeface="+mj-lt"/>
              </a:rPr>
              <a:t>, ihre Existenz</a:t>
            </a:r>
          </a:p>
          <a:p>
            <a:r>
              <a:rPr lang="de-AT" sz="600" dirty="0">
                <a:latin typeface="+mj-lt"/>
              </a:rPr>
              <a:t>führt aber nicht zu </a:t>
            </a:r>
          </a:p>
          <a:p>
            <a:r>
              <a:rPr lang="de-AT" sz="600" dirty="0">
                <a:latin typeface="+mj-lt"/>
              </a:rPr>
              <a:t>zusätzlicher </a:t>
            </a:r>
            <a:r>
              <a:rPr lang="de-AT" sz="600" dirty="0" smtClean="0">
                <a:latin typeface="+mj-lt"/>
              </a:rPr>
              <a:t>Motivation  </a:t>
            </a:r>
          </a:p>
          <a:p>
            <a:endParaRPr lang="de-AT" sz="600" dirty="0">
              <a:latin typeface="+mj-lt"/>
            </a:endParaRPr>
          </a:p>
          <a:p>
            <a:endParaRPr lang="de-AT" sz="600" dirty="0" smtClean="0">
              <a:latin typeface="+mj-lt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744836" y="5457609"/>
            <a:ext cx="685800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AT" sz="600" b="1" dirty="0" smtClean="0">
              <a:latin typeface="+mj-lt"/>
            </a:endParaRPr>
          </a:p>
          <a:p>
            <a:endParaRPr lang="de-AT" sz="600" b="1" dirty="0">
              <a:latin typeface="+mj-lt"/>
            </a:endParaRPr>
          </a:p>
          <a:p>
            <a:endParaRPr lang="de-AT" sz="600" b="1" dirty="0" smtClean="0">
              <a:latin typeface="+mj-lt"/>
            </a:endParaRPr>
          </a:p>
          <a:p>
            <a:endParaRPr lang="de-AT" sz="600" b="1" dirty="0" smtClean="0">
              <a:latin typeface="+mj-lt"/>
            </a:endParaRPr>
          </a:p>
          <a:p>
            <a:endParaRPr lang="de-AT" sz="600" b="1" dirty="0">
              <a:latin typeface="+mj-lt"/>
            </a:endParaRPr>
          </a:p>
          <a:p>
            <a:r>
              <a:rPr lang="de-AT" sz="600" b="1" dirty="0" smtClean="0">
                <a:latin typeface="+mj-lt"/>
              </a:rPr>
              <a:t>Motivatoren</a:t>
            </a:r>
            <a:r>
              <a:rPr lang="de-AT" sz="600" b="1" dirty="0">
                <a:latin typeface="+mj-lt"/>
              </a:rPr>
              <a:t>:</a:t>
            </a:r>
          </a:p>
          <a:p>
            <a:r>
              <a:rPr lang="de-AT" sz="600" dirty="0">
                <a:latin typeface="+mj-lt"/>
              </a:rPr>
              <a:t>Wenn sie vorhanden sind,</a:t>
            </a:r>
          </a:p>
          <a:p>
            <a:r>
              <a:rPr lang="de-AT" sz="600" dirty="0">
                <a:latin typeface="+mj-lt"/>
              </a:rPr>
              <a:t>sind Mitarbeiter motiviert</a:t>
            </a:r>
          </a:p>
          <a:p>
            <a:r>
              <a:rPr lang="de-AT" sz="600" dirty="0">
                <a:latin typeface="+mj-lt"/>
              </a:rPr>
              <a:t>bzw. zufrieden</a:t>
            </a:r>
          </a:p>
        </p:txBody>
      </p:sp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957207"/>
              </p:ext>
            </p:extLst>
          </p:nvPr>
        </p:nvGraphicFramePr>
        <p:xfrm>
          <a:off x="5520266" y="5884801"/>
          <a:ext cx="3611033" cy="988059"/>
        </p:xfrm>
        <a:graphic>
          <a:graphicData uri="http://schemas.openxmlformats.org/drawingml/2006/table">
            <a:tbl>
              <a:tblPr/>
              <a:tblGrid>
                <a:gridCol w="673441"/>
                <a:gridCol w="673441"/>
                <a:gridCol w="754717"/>
                <a:gridCol w="754717"/>
                <a:gridCol w="754717"/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Motivationsmöglichkeiten 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der Praxis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gutes Betriebsklima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Belohnungs-Systeme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Arbeisplatz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/zeit-Gestaltung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 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Mehtoden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Karriere-möglichkeiten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Verhältnis zu Vorgesetzten u. Mitarbeiter,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Betriebsausfläge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F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irmenzeitung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Provisionen Prämien 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Kantinegutschein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Firmen-PKW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Job Rotation,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Job-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Enlargement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Job-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Enrichment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teilautonome Gruppen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MBO (Management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Objective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Partizip. 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Mgmt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Demokratischer Stil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Weiterbildungt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Aufstiegschancen Beförderungen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Bild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4087" y="5012056"/>
            <a:ext cx="861013" cy="631971"/>
          </a:xfrm>
          <a:prstGeom prst="rect">
            <a:avLst/>
          </a:prstGeom>
        </p:spPr>
      </p:pic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4732213"/>
            <a:ext cx="281457" cy="43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7231" y="4776456"/>
            <a:ext cx="343473" cy="37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02642"/>
              </p:ext>
            </p:extLst>
          </p:nvPr>
        </p:nvGraphicFramePr>
        <p:xfrm>
          <a:off x="1" y="4283503"/>
          <a:ext cx="9131299" cy="499624"/>
        </p:xfrm>
        <a:graphic>
          <a:graphicData uri="http://schemas.openxmlformats.org/drawingml/2006/table">
            <a:tbl>
              <a:tblPr/>
              <a:tblGrid>
                <a:gridCol w="609759"/>
                <a:gridCol w="1473040"/>
                <a:gridCol w="3441700"/>
                <a:gridCol w="2565400"/>
                <a:gridCol w="1041400"/>
              </a:tblGrid>
              <a:tr h="408742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</a:t>
                      </a:r>
                    </a:p>
                    <a:p>
                      <a:pPr algn="l" fontAlgn="t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Motivations-theorien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944" marR="11944" marT="119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</a:pP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1) </a:t>
                      </a:r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Bedürfnispyramiede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</a:t>
                      </a:r>
                      <a:endParaRPr lang="de-D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28600" indent="-228600" algn="l" fontAlgn="t">
                        <a:buAutoNum type="alphaUcPeriod"/>
                      </a:pP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Maslow (1950er)</a:t>
                      </a:r>
                    </a:p>
                    <a:p>
                      <a:pPr marL="228600" indent="-228600" algn="l" fontAlgn="t">
                        <a:buAutoNum type="alphaUcPeriod"/>
                      </a:pPr>
                      <a:endParaRPr lang="de-DE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944" marR="11944" marT="119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2-Faktoren Theorie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F.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Hertzberg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(1960er)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analysiert 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baut auf  Maslow auf:</a:t>
                      </a:r>
                    </a:p>
                    <a:p>
                      <a:pPr algn="l" fontAlgn="t"/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 fühlen sich Menschen, was motiviert: Er identifiziert</a:t>
                      </a:r>
                    </a:p>
                    <a:p>
                      <a:pPr marL="228600" indent="-228600" algn="l" fontAlgn="t">
                        <a:buAutoNum type="arabicParenR"/>
                      </a:pP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Motivatoren (was motiviert Menschen nachhaltig)</a:t>
                      </a:r>
                    </a:p>
                    <a:p>
                      <a:pPr marL="228600" indent="-228600" algn="l" fontAlgn="t">
                        <a:buAutoNum type="arabicParenR"/>
                      </a:pP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Hygienefaktoren (was demotiviert)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944" marR="11944" marT="119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Intrinsische / Extrinsische Motivation </a:t>
                      </a:r>
                    </a:p>
                    <a:p>
                      <a:pPr algn="l" fontAlgn="t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Barbuto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Scholl) (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1990er)</a:t>
                      </a:r>
                      <a:endParaRPr lang="de-DE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Woher kommt die Motivation von</a:t>
                      </a:r>
                      <a:r>
                        <a:rPr lang="de-D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außen (extrinsisch) oder durch Arbeit selbst (intrinsisch)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944" marR="11944" marT="119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4) 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Aktuelle Synthese</a:t>
                      </a:r>
                    </a:p>
                    <a:p>
                      <a:pPr algn="l" fontAlgn="t"/>
                      <a:r>
                        <a:rPr lang="de-DE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Truth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about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what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really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motivates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...     </a:t>
                      </a:r>
                    </a:p>
                    <a:p>
                      <a:pPr algn="l" fontAlgn="t"/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 Pink</a:t>
                      </a:r>
                      <a:r>
                        <a:rPr lang="de-D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</a:t>
                      </a:r>
                      <a:r>
                        <a:rPr lang="de-D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(2009)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944" marR="11944" marT="119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0" name="Gerade Verbindung 29"/>
          <p:cNvCxnSpPr/>
          <p:nvPr/>
        </p:nvCxnSpPr>
        <p:spPr>
          <a:xfrm>
            <a:off x="5456753" y="5678389"/>
            <a:ext cx="368724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445768"/>
              </p:ext>
            </p:extLst>
          </p:nvPr>
        </p:nvGraphicFramePr>
        <p:xfrm>
          <a:off x="5520266" y="4776456"/>
          <a:ext cx="2582334" cy="888999"/>
        </p:xfrm>
        <a:graphic>
          <a:graphicData uri="http://schemas.openxmlformats.org/drawingml/2006/table">
            <a:tbl>
              <a:tblPr/>
              <a:tblGrid>
                <a:gridCol w="1498601"/>
                <a:gridCol w="1083733"/>
              </a:tblGrid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Intrinsisch: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 er Arbeit selbst willen, z.B. man hat Freude am lernen, Voraussetzung: Selbstbestimmung,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Vorteil: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langfristige Wirkung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Extrinsisch: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Aufgrund von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Belohnung </a:t>
                      </a:r>
                      <a:r>
                        <a:rPr lang="de-DE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Schule: man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lernt für gute Noten, </a:t>
                      </a:r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Beruf: Bonus,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Prämien, Karriere,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Voraussetzung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Anreiz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muss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stark sein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Vorteil: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kann sehr stark wirken, hängt aber von Aufgabe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</a:t>
                      </a:r>
                    </a:p>
                    <a:p>
                      <a:pPr algn="l" fontAlgn="t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Gefahr: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extrinsische kann intrinsische zerstören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Textfeld 33"/>
          <p:cNvSpPr txBox="1"/>
          <p:nvPr/>
        </p:nvSpPr>
        <p:spPr>
          <a:xfrm>
            <a:off x="-1" y="0"/>
            <a:ext cx="3759201" cy="446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j-lt"/>
                <a:cs typeface="Chalkduster"/>
              </a:rPr>
              <a:t>Personalmanagement: Führung / Motivation</a:t>
            </a:r>
          </a:p>
          <a:p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759200" y="0"/>
            <a:ext cx="53847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latin typeface="+mj-lt"/>
                <a:cs typeface="Chalkduster"/>
              </a:rPr>
              <a:t>Ziel/Kompetenzen: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800" dirty="0" smtClean="0">
                <a:latin typeface="+mj-lt"/>
                <a:cs typeface="Chalkduster"/>
              </a:rPr>
              <a:t>Führungstheorien unterscheiden und erläutern können, 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800" dirty="0" smtClean="0">
                <a:latin typeface="+mj-lt"/>
                <a:cs typeface="Chalkduster"/>
              </a:rPr>
              <a:t>Motivationstheorien unterscheiden und erläutern können, und praktisch anwenden können</a:t>
            </a:r>
            <a:endParaRPr lang="de-DE" sz="800" dirty="0" smtClean="0">
              <a:latin typeface="+mj-lt"/>
              <a:cs typeface="Chalkduster"/>
            </a:endParaRPr>
          </a:p>
        </p:txBody>
      </p:sp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329644"/>
              </p:ext>
            </p:extLst>
          </p:nvPr>
        </p:nvGraphicFramePr>
        <p:xfrm>
          <a:off x="520700" y="1550338"/>
          <a:ext cx="713258" cy="2478862"/>
        </p:xfrm>
        <a:graphic>
          <a:graphicData uri="http://schemas.openxmlformats.org/drawingml/2006/table">
            <a:tbl>
              <a:tblPr/>
              <a:tblGrid>
                <a:gridCol w="713258"/>
              </a:tblGrid>
              <a:tr h="508000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Charismatischer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Ansatz: Ausstrahlung von Führungskräften im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Fokus</a:t>
                      </a:r>
                    </a:p>
                    <a:p>
                      <a:pPr algn="l" fontAlgn="t"/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Charismatische FK können Mitarbeiter zu</a:t>
                      </a:r>
                      <a:r>
                        <a:rPr lang="de-DE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außerordentlichen Leistungen motivieren</a:t>
                      </a:r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Transformativer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Ansatz: wie gelingt es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Veränerungen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Organisationen zu </a:t>
                      </a:r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erreichen?</a:t>
                      </a:r>
                    </a:p>
                    <a:p>
                      <a:pPr algn="l" fontAlgn="t"/>
                      <a:endParaRPr lang="de-DE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de-D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Transformative Führungskräfte sind Vorbild für andere.</a:t>
                      </a:r>
                    </a:p>
                    <a:p>
                      <a:pPr algn="l" fontAlgn="t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8" name="Gerade Verbindung 37"/>
          <p:cNvCxnSpPr/>
          <p:nvPr/>
        </p:nvCxnSpPr>
        <p:spPr>
          <a:xfrm>
            <a:off x="6605027" y="1459941"/>
            <a:ext cx="0" cy="25692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3896814" y="1459941"/>
            <a:ext cx="0" cy="2569259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1327687" y="1459941"/>
            <a:ext cx="0" cy="25692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457200" y="1459941"/>
            <a:ext cx="0" cy="25692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8010993" y="4732213"/>
            <a:ext cx="1200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1) Einfache Aufgaben: </a:t>
            </a:r>
            <a:r>
              <a:rPr lang="de-DE" sz="600" dirty="0" err="1" smtClean="0"/>
              <a:t>extr</a:t>
            </a:r>
            <a:r>
              <a:rPr lang="de-DE" sz="600" dirty="0" smtClean="0"/>
              <a:t>. </a:t>
            </a:r>
            <a:r>
              <a:rPr lang="de-DE" sz="600" dirty="0" err="1" smtClean="0"/>
              <a:t>Mot</a:t>
            </a:r>
            <a:r>
              <a:rPr lang="de-DE" sz="600" dirty="0" smtClean="0"/>
              <a:t>.</a:t>
            </a:r>
          </a:p>
          <a:p>
            <a:r>
              <a:rPr lang="de-DE" sz="600" dirty="0" smtClean="0"/>
              <a:t>2) Anspruchsvolle Aufgaben.: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407935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Macintosh PowerPoint</Application>
  <PresentationFormat>Bildschirmpräsentation (4:3)</PresentationFormat>
  <Paragraphs>80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186</cp:revision>
  <cp:lastPrinted>2015-10-05T16:33:43Z</cp:lastPrinted>
  <dcterms:created xsi:type="dcterms:W3CDTF">2015-09-21T19:41:13Z</dcterms:created>
  <dcterms:modified xsi:type="dcterms:W3CDTF">2017-01-08T22:46:00Z</dcterms:modified>
</cp:coreProperties>
</file>