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notesMasterIdLst>
    <p:notesMasterId r:id="rId9"/>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hyperlink" Target="https://gamma.app" TargetMode="External"/><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2-1.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5" Type="http://schemas.openxmlformats.org/officeDocument/2006/relationships/hyperlink" Target="https://gamma.app" TargetMode="External"/><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4-1.png"/><Relationship Id="rId2" Type="http://schemas.openxmlformats.org/officeDocument/2006/relationships/image" Target="../media/image-4-2.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5-1.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6-1.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7-1.png"/><Relationship Id="rId2" Type="http://schemas.openxmlformats.org/officeDocument/2006/relationships/image" Target="../media/image-7-2.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sp>
        <p:nvSpPr>
          <p:cNvPr id="4" name="Text 2"/>
          <p:cNvSpPr/>
          <p:nvPr/>
        </p:nvSpPr>
        <p:spPr>
          <a:xfrm>
            <a:off x="6319599" y="2256949"/>
            <a:ext cx="7477601" cy="1666399"/>
          </a:xfrm>
          <a:prstGeom prst="rect">
            <a:avLst/>
          </a:prstGeom>
          <a:noFill/>
          <a:ln/>
        </p:spPr>
        <p:txBody>
          <a:bodyPr wrap="square" rtlCol="0" anchor="t"/>
          <a:lstStyle/>
          <a:p>
            <a:pPr indent="0" marL="0">
              <a:lnSpc>
                <a:spcPts val="6561"/>
              </a:lnSpc>
              <a:buNone/>
            </a:pPr>
            <a:r>
              <a:rPr lang="en-US" sz="5249" b="1" spc="-157" kern="0" dirty="0">
                <a:solidFill>
                  <a:srgbClr val="FFFFFF"/>
                </a:solidFill>
                <a:latin typeface="Inter" pitchFamily="34" charset="0"/>
                <a:ea typeface="Inter" pitchFamily="34" charset="-122"/>
                <a:cs typeface="Inter" pitchFamily="34" charset="-120"/>
              </a:rPr>
              <a:t>Portrait of Entrepreneur Henry Ford</a:t>
            </a:r>
            <a:endParaRPr lang="en-US" sz="5249" dirty="0"/>
          </a:p>
        </p:txBody>
      </p:sp>
      <p:sp>
        <p:nvSpPr>
          <p:cNvPr id="5" name="Text 3"/>
          <p:cNvSpPr/>
          <p:nvPr/>
        </p:nvSpPr>
        <p:spPr>
          <a:xfrm>
            <a:off x="6319599" y="4256603"/>
            <a:ext cx="7477601" cy="1066205"/>
          </a:xfrm>
          <a:prstGeom prst="rect">
            <a:avLst/>
          </a:prstGeom>
          <a:noFill/>
          <a:ln/>
        </p:spPr>
        <p:txBody>
          <a:bodyPr wrap="square" rtlCol="0" anchor="t"/>
          <a:lstStyle/>
          <a:p>
            <a:pPr indent="0" marL="0">
              <a:lnSpc>
                <a:spcPts val="2799"/>
              </a:lnSpc>
              <a:buNone/>
            </a:pPr>
            <a:r>
              <a:rPr lang="en-US" sz="1750" spc="-35" kern="0" dirty="0">
                <a:solidFill>
                  <a:srgbClr val="E5E0DF"/>
                </a:solidFill>
                <a:latin typeface="Inter" pitchFamily="34" charset="0"/>
                <a:ea typeface="Inter" pitchFamily="34" charset="-122"/>
                <a:cs typeface="Inter" pitchFamily="34" charset="-120"/>
              </a:rPr>
              <a:t>Henry Ford was an American entrepreneur and inventor who founded Ford Motor Company. He was born on July 30, 1863, in Michigan and he built his first steam engine in 1878 at the age of 15.</a:t>
            </a:r>
            <a:endParaRPr lang="en-US" sz="1750" dirty="0"/>
          </a:p>
        </p:txBody>
      </p:sp>
      <p:sp>
        <p:nvSpPr>
          <p:cNvPr id="6" name="Shape 4"/>
          <p:cNvSpPr/>
          <p:nvPr/>
        </p:nvSpPr>
        <p:spPr>
          <a:xfrm>
            <a:off x="6319599" y="5572720"/>
            <a:ext cx="355402" cy="355402"/>
          </a:xfrm>
          <a:prstGeom prst="roundRect">
            <a:avLst>
              <a:gd name="adj" fmla="val 25726039"/>
            </a:avLst>
          </a:prstGeom>
          <a:noFill/>
          <a:ln w="7620">
            <a:solidFill>
              <a:srgbClr val="FFFFFF"/>
            </a:solidFill>
            <a:prstDash val="solid"/>
          </a:ln>
        </p:spPr>
      </p:sp>
      <p:pic>
        <p:nvPicPr>
          <p:cNvPr id="7" name="Image 0" descr="preencoded.png">    </p:cNvPr>
          <p:cNvPicPr>
            <a:picLocks noChangeAspect="1"/>
          </p:cNvPicPr>
          <p:nvPr/>
        </p:nvPicPr>
        <p:blipFill>
          <a:blip r:embed="rId1"/>
          <a:stretch>
            <a:fillRect/>
          </a:stretch>
        </p:blipFill>
        <p:spPr>
          <a:xfrm>
            <a:off x="6327219" y="5580340"/>
            <a:ext cx="340162" cy="340162"/>
          </a:xfrm>
          <a:prstGeom prst="rect">
            <a:avLst/>
          </a:prstGeom>
        </p:spPr>
      </p:pic>
      <p:sp>
        <p:nvSpPr>
          <p:cNvPr id="8" name="Text 5"/>
          <p:cNvSpPr/>
          <p:nvPr/>
        </p:nvSpPr>
        <p:spPr>
          <a:xfrm>
            <a:off x="6786086" y="5578197"/>
            <a:ext cx="2484834" cy="388858"/>
          </a:xfrm>
          <a:prstGeom prst="rect">
            <a:avLst/>
          </a:prstGeom>
          <a:noFill/>
          <a:ln/>
        </p:spPr>
        <p:txBody>
          <a:bodyPr wrap="none" rtlCol="0" anchor="t"/>
          <a:lstStyle/>
          <a:p>
            <a:pPr algn="l" indent="0" marL="0">
              <a:lnSpc>
                <a:spcPts val="3062"/>
              </a:lnSpc>
              <a:buNone/>
            </a:pPr>
            <a:r>
              <a:rPr lang="en-US" sz="2187" b="1" spc="-35" kern="0" dirty="0">
                <a:solidFill>
                  <a:srgbClr val="E5E0DF"/>
                </a:solidFill>
                <a:latin typeface="Inter" pitchFamily="34" charset="0"/>
                <a:ea typeface="Inter" pitchFamily="34" charset="-122"/>
                <a:cs typeface="Inter" pitchFamily="34" charset="-120"/>
              </a:rPr>
              <a:t>by Werner Holzheu</a:t>
            </a:r>
            <a:endParaRPr lang="en-US" sz="2187" dirty="0"/>
          </a:p>
        </p:txBody>
      </p:sp>
      <p:pic>
        <p:nvPicPr>
          <p:cNvPr id="9" name="Image 1" descr="preencoded.png">    </p:cNvPr>
          <p:cNvPicPr>
            <a:picLocks noChangeAspect="1"/>
          </p:cNvPicPr>
          <p:nvPr/>
        </p:nvPicPr>
        <p:blipFill>
          <a:blip r:embed="rId2"/>
          <a:stretch>
            <a:fillRect/>
          </a:stretch>
        </p:blipFill>
        <p:spPr>
          <a:xfrm>
            <a:off x="0" y="0"/>
            <a:ext cx="5486400" cy="8229600"/>
          </a:xfrm>
          <a:prstGeom prst="rect">
            <a:avLst/>
          </a:prstGeom>
        </p:spPr>
      </p:pic>
      <p:pic>
        <p:nvPicPr>
          <p:cNvPr id="10" name="Image 2" descr="preencoded.png">
            <a:hlinkClick r:id="rId4" tooltip=""/>
          </p:cNvPr>
          <p:cNvPicPr>
            <a:picLocks noChangeAspect="1"/>
          </p:cNvPicPr>
          <p:nvPr/>
        </p:nvPicPr>
        <p:blipFill>
          <a:blip r:embed="rId3"/>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sp>
        <p:nvSpPr>
          <p:cNvPr id="4" name="Text 2"/>
          <p:cNvSpPr/>
          <p:nvPr/>
        </p:nvSpPr>
        <p:spPr>
          <a:xfrm>
            <a:off x="2037993" y="936784"/>
            <a:ext cx="4443889" cy="694373"/>
          </a:xfrm>
          <a:prstGeom prst="rect">
            <a:avLst/>
          </a:prstGeom>
          <a:noFill/>
          <a:ln/>
        </p:spPr>
        <p:txBody>
          <a:bodyPr wrap="none" rtlCol="0" anchor="t"/>
          <a:lstStyle/>
          <a:p>
            <a:pPr indent="0" marL="0">
              <a:lnSpc>
                <a:spcPts val="5468"/>
              </a:lnSpc>
              <a:buNone/>
            </a:pPr>
            <a:r>
              <a:rPr lang="en-US" sz="4374" b="1" spc="-131" kern="0" dirty="0">
                <a:solidFill>
                  <a:srgbClr val="FFFFFF"/>
                </a:solidFill>
                <a:latin typeface="Inter" pitchFamily="34" charset="0"/>
                <a:ea typeface="Inter" pitchFamily="34" charset="-122"/>
                <a:cs typeface="Inter" pitchFamily="34" charset="-120"/>
              </a:rPr>
              <a:t>Early Career</a:t>
            </a:r>
            <a:endParaRPr lang="en-US" sz="4374" dirty="0"/>
          </a:p>
        </p:txBody>
      </p:sp>
      <p:sp>
        <p:nvSpPr>
          <p:cNvPr id="5" name="Shape 3"/>
          <p:cNvSpPr/>
          <p:nvPr/>
        </p:nvSpPr>
        <p:spPr>
          <a:xfrm>
            <a:off x="2037993" y="2075498"/>
            <a:ext cx="3370064" cy="5217200"/>
          </a:xfrm>
          <a:prstGeom prst="roundRect">
            <a:avLst>
              <a:gd name="adj" fmla="val 2967"/>
            </a:avLst>
          </a:prstGeom>
          <a:solidFill>
            <a:srgbClr val="110080"/>
          </a:solidFill>
          <a:ln w="13811">
            <a:solidFill>
              <a:srgbClr val="140099"/>
            </a:solidFill>
            <a:prstDash val="solid"/>
          </a:ln>
        </p:spPr>
      </p:sp>
      <p:sp>
        <p:nvSpPr>
          <p:cNvPr id="6" name="Text 4"/>
          <p:cNvSpPr/>
          <p:nvPr/>
        </p:nvSpPr>
        <p:spPr>
          <a:xfrm>
            <a:off x="2273975" y="2311479"/>
            <a:ext cx="2510314" cy="347186"/>
          </a:xfrm>
          <a:prstGeom prst="rect">
            <a:avLst/>
          </a:prstGeom>
          <a:noFill/>
          <a:ln/>
        </p:spPr>
        <p:txBody>
          <a:bodyPr wrap="none" rtlCol="0" anchor="t"/>
          <a:lstStyle/>
          <a:p>
            <a:pPr indent="0" marL="0">
              <a:lnSpc>
                <a:spcPts val="2734"/>
              </a:lnSpc>
              <a:buNone/>
            </a:pPr>
            <a:r>
              <a:rPr lang="en-US" sz="2187" b="1" spc="-66" kern="0" dirty="0">
                <a:solidFill>
                  <a:srgbClr val="E5E0DF"/>
                </a:solidFill>
                <a:latin typeface="Inter" pitchFamily="34" charset="0"/>
                <a:ea typeface="Inter" pitchFamily="34" charset="-122"/>
                <a:cs typeface="Inter" pitchFamily="34" charset="-120"/>
              </a:rPr>
              <a:t>Apprenticeships </a:t>
            </a:r>
            <a:pPr indent="0" marL="0">
              <a:lnSpc>
                <a:spcPts val="2734"/>
              </a:lnSpc>
              <a:buNone/>
            </a:pPr>
            <a:r>
              <a:rPr lang="en-US" sz="2187" b="1" spc="-66" kern="0" dirty="0">
                <a:solidFill>
                  <a:srgbClr val="000000"/>
                </a:solidFill>
                <a:latin typeface="Inter" pitchFamily="34" charset="0"/>
                <a:ea typeface="Inter" pitchFamily="34" charset="-122"/>
                <a:cs typeface="Inter" pitchFamily="34" charset="-120"/>
              </a:rPr>
              <a:t>👨‍🏭</a:t>
            </a:r>
            <a:endParaRPr lang="en-US" sz="2187" dirty="0"/>
          </a:p>
        </p:txBody>
      </p:sp>
      <p:sp>
        <p:nvSpPr>
          <p:cNvPr id="7" name="Text 5"/>
          <p:cNvSpPr/>
          <p:nvPr/>
        </p:nvSpPr>
        <p:spPr>
          <a:xfrm>
            <a:off x="2273975" y="2791897"/>
            <a:ext cx="2898100" cy="1777008"/>
          </a:xfrm>
          <a:prstGeom prst="rect">
            <a:avLst/>
          </a:prstGeom>
          <a:noFill/>
          <a:ln/>
        </p:spPr>
        <p:txBody>
          <a:bodyPr wrap="square" rtlCol="0" anchor="t"/>
          <a:lstStyle/>
          <a:p>
            <a:pPr indent="0" marL="0">
              <a:lnSpc>
                <a:spcPts val="2799"/>
              </a:lnSpc>
              <a:buNone/>
            </a:pPr>
            <a:r>
              <a:rPr lang="en-US" sz="1750" spc="-35" kern="0" dirty="0">
                <a:solidFill>
                  <a:srgbClr val="E5E0DF"/>
                </a:solidFill>
                <a:latin typeface="Inter" pitchFamily="34" charset="0"/>
                <a:ea typeface="Inter" pitchFamily="34" charset="-122"/>
                <a:cs typeface="Inter" pitchFamily="34" charset="-120"/>
              </a:rPr>
              <a:t>As a young man, Ford went through several apprenticeships, learning about mechanics, electrical engineering and machines.</a:t>
            </a:r>
            <a:endParaRPr lang="en-US" sz="1750" dirty="0"/>
          </a:p>
        </p:txBody>
      </p:sp>
      <p:sp>
        <p:nvSpPr>
          <p:cNvPr id="8" name="Shape 6"/>
          <p:cNvSpPr/>
          <p:nvPr/>
        </p:nvSpPr>
        <p:spPr>
          <a:xfrm>
            <a:off x="5630228" y="2075498"/>
            <a:ext cx="3370064" cy="5217200"/>
          </a:xfrm>
          <a:prstGeom prst="roundRect">
            <a:avLst>
              <a:gd name="adj" fmla="val 2967"/>
            </a:avLst>
          </a:prstGeom>
          <a:solidFill>
            <a:srgbClr val="110080"/>
          </a:solidFill>
          <a:ln w="13811">
            <a:solidFill>
              <a:srgbClr val="140099"/>
            </a:solidFill>
            <a:prstDash val="solid"/>
          </a:ln>
        </p:spPr>
      </p:sp>
      <p:sp>
        <p:nvSpPr>
          <p:cNvPr id="9" name="Text 7"/>
          <p:cNvSpPr/>
          <p:nvPr/>
        </p:nvSpPr>
        <p:spPr>
          <a:xfrm>
            <a:off x="5866209" y="2311479"/>
            <a:ext cx="2494359" cy="347186"/>
          </a:xfrm>
          <a:prstGeom prst="rect">
            <a:avLst/>
          </a:prstGeom>
          <a:noFill/>
          <a:ln/>
        </p:spPr>
        <p:txBody>
          <a:bodyPr wrap="none" rtlCol="0" anchor="t"/>
          <a:lstStyle/>
          <a:p>
            <a:pPr indent="0" marL="0">
              <a:lnSpc>
                <a:spcPts val="2734"/>
              </a:lnSpc>
              <a:buNone/>
            </a:pPr>
            <a:r>
              <a:rPr lang="en-US" sz="2187" b="1" spc="-66" kern="0" dirty="0">
                <a:solidFill>
                  <a:srgbClr val="E5E0DF"/>
                </a:solidFill>
                <a:latin typeface="Inter" pitchFamily="34" charset="0"/>
                <a:ea typeface="Inter" pitchFamily="34" charset="-122"/>
                <a:cs typeface="Inter" pitchFamily="34" charset="-120"/>
              </a:rPr>
              <a:t>First Businesses </a:t>
            </a:r>
            <a:pPr indent="0" marL="0">
              <a:lnSpc>
                <a:spcPts val="2734"/>
              </a:lnSpc>
              <a:buNone/>
            </a:pPr>
            <a:r>
              <a:rPr lang="en-US" sz="2187" b="1" spc="-66" kern="0" dirty="0">
                <a:solidFill>
                  <a:srgbClr val="000000"/>
                </a:solidFill>
                <a:latin typeface="Inter" pitchFamily="34" charset="0"/>
                <a:ea typeface="Inter" pitchFamily="34" charset="-122"/>
                <a:cs typeface="Inter" pitchFamily="34" charset="-120"/>
              </a:rPr>
              <a:t>🔑</a:t>
            </a:r>
            <a:endParaRPr lang="en-US" sz="2187" dirty="0"/>
          </a:p>
        </p:txBody>
      </p:sp>
      <p:sp>
        <p:nvSpPr>
          <p:cNvPr id="10" name="Text 8"/>
          <p:cNvSpPr/>
          <p:nvPr/>
        </p:nvSpPr>
        <p:spPr>
          <a:xfrm>
            <a:off x="5866209" y="2791897"/>
            <a:ext cx="2898100" cy="4264819"/>
          </a:xfrm>
          <a:prstGeom prst="rect">
            <a:avLst/>
          </a:prstGeom>
          <a:noFill/>
          <a:ln/>
        </p:spPr>
        <p:txBody>
          <a:bodyPr wrap="square" rtlCol="0" anchor="t"/>
          <a:lstStyle/>
          <a:p>
            <a:pPr indent="0" marL="0">
              <a:lnSpc>
                <a:spcPts val="2799"/>
              </a:lnSpc>
              <a:buNone/>
            </a:pPr>
            <a:r>
              <a:rPr lang="en-US" sz="1750" spc="-35" kern="0" dirty="0">
                <a:solidFill>
                  <a:srgbClr val="E5E0DF"/>
                </a:solidFill>
                <a:latin typeface="Inter" pitchFamily="34" charset="0"/>
                <a:ea typeface="Inter" pitchFamily="34" charset="-122"/>
                <a:cs typeface="Inter" pitchFamily="34" charset="-120"/>
              </a:rPr>
              <a:t>In 1899, he established the Detroit Automobile Company but it was dissolved after only two years. In 1901, he created the Henry Ford Company, which was later renamed to Cadillac Automobile Company. However, a disagreement with investors forced him to leave the company a year later.</a:t>
            </a:r>
            <a:endParaRPr lang="en-US" sz="1750" dirty="0"/>
          </a:p>
        </p:txBody>
      </p:sp>
      <p:sp>
        <p:nvSpPr>
          <p:cNvPr id="11" name="Shape 9"/>
          <p:cNvSpPr/>
          <p:nvPr/>
        </p:nvSpPr>
        <p:spPr>
          <a:xfrm>
            <a:off x="9222462" y="2075498"/>
            <a:ext cx="3370064" cy="5217200"/>
          </a:xfrm>
          <a:prstGeom prst="roundRect">
            <a:avLst>
              <a:gd name="adj" fmla="val 2967"/>
            </a:avLst>
          </a:prstGeom>
          <a:solidFill>
            <a:srgbClr val="110080"/>
          </a:solidFill>
          <a:ln w="13811">
            <a:solidFill>
              <a:srgbClr val="140099"/>
            </a:solidFill>
            <a:prstDash val="solid"/>
          </a:ln>
        </p:spPr>
      </p:sp>
      <p:sp>
        <p:nvSpPr>
          <p:cNvPr id="12" name="Text 10"/>
          <p:cNvSpPr/>
          <p:nvPr/>
        </p:nvSpPr>
        <p:spPr>
          <a:xfrm>
            <a:off x="9458444" y="2311479"/>
            <a:ext cx="2898100" cy="694373"/>
          </a:xfrm>
          <a:prstGeom prst="rect">
            <a:avLst/>
          </a:prstGeom>
          <a:noFill/>
          <a:ln/>
        </p:spPr>
        <p:txBody>
          <a:bodyPr wrap="square" rtlCol="0" anchor="t"/>
          <a:lstStyle/>
          <a:p>
            <a:pPr indent="0" marL="0">
              <a:lnSpc>
                <a:spcPts val="2734"/>
              </a:lnSpc>
              <a:buNone/>
            </a:pPr>
            <a:r>
              <a:rPr lang="en-US" sz="2187" b="1" spc="-66" kern="0" dirty="0">
                <a:solidFill>
                  <a:srgbClr val="E5E0DF"/>
                </a:solidFill>
                <a:latin typeface="Inter" pitchFamily="34" charset="0"/>
                <a:ea typeface="Inter" pitchFamily="34" charset="-122"/>
                <a:cs typeface="Inter" pitchFamily="34" charset="-120"/>
              </a:rPr>
              <a:t>The Famous Model T </a:t>
            </a:r>
            <a:pPr indent="0" marL="0">
              <a:lnSpc>
                <a:spcPts val="2734"/>
              </a:lnSpc>
              <a:buNone/>
            </a:pPr>
            <a:r>
              <a:rPr lang="en-US" sz="2187" b="1" spc="-66" kern="0" dirty="0">
                <a:solidFill>
                  <a:srgbClr val="000000"/>
                </a:solidFill>
                <a:latin typeface="Inter" pitchFamily="34" charset="0"/>
                <a:ea typeface="Inter" pitchFamily="34" charset="-122"/>
                <a:cs typeface="Inter" pitchFamily="34" charset="-120"/>
              </a:rPr>
              <a:t>🚗</a:t>
            </a:r>
            <a:endParaRPr lang="en-US" sz="2187" dirty="0"/>
          </a:p>
        </p:txBody>
      </p:sp>
      <p:sp>
        <p:nvSpPr>
          <p:cNvPr id="13" name="Text 11"/>
          <p:cNvSpPr/>
          <p:nvPr/>
        </p:nvSpPr>
        <p:spPr>
          <a:xfrm>
            <a:off x="9458444" y="3139083"/>
            <a:ext cx="2898100" cy="2487811"/>
          </a:xfrm>
          <a:prstGeom prst="rect">
            <a:avLst/>
          </a:prstGeom>
          <a:noFill/>
          <a:ln/>
        </p:spPr>
        <p:txBody>
          <a:bodyPr wrap="square" rtlCol="0" anchor="t"/>
          <a:lstStyle/>
          <a:p>
            <a:pPr indent="0" marL="0">
              <a:lnSpc>
                <a:spcPts val="2799"/>
              </a:lnSpc>
              <a:buNone/>
            </a:pPr>
            <a:r>
              <a:rPr lang="en-US" sz="1750" spc="-35" kern="0" dirty="0">
                <a:solidFill>
                  <a:srgbClr val="E5E0DF"/>
                </a:solidFill>
                <a:latin typeface="Inter" pitchFamily="34" charset="0"/>
                <a:ea typeface="Inter" pitchFamily="34" charset="-122"/>
                <a:cs typeface="Inter" pitchFamily="34" charset="-120"/>
              </a:rPr>
              <a:t>Finally, he founded Ford Motor Company in 1903 and introduced the Model T in 1908, one of the most significant technological innovations in automotive industry.</a:t>
            </a:r>
            <a:endParaRPr lang="en-US" sz="1750" dirty="0"/>
          </a:p>
        </p:txBody>
      </p:sp>
      <p:pic>
        <p:nvPicPr>
          <p:cNvPr id="14"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sp>
        <p:nvSpPr>
          <p:cNvPr id="4" name="Text 2"/>
          <p:cNvSpPr/>
          <p:nvPr/>
        </p:nvSpPr>
        <p:spPr>
          <a:xfrm>
            <a:off x="2037993" y="1085850"/>
            <a:ext cx="6177558" cy="694373"/>
          </a:xfrm>
          <a:prstGeom prst="rect">
            <a:avLst/>
          </a:prstGeom>
          <a:noFill/>
          <a:ln/>
        </p:spPr>
        <p:txBody>
          <a:bodyPr wrap="none" rtlCol="0" anchor="t"/>
          <a:lstStyle/>
          <a:p>
            <a:pPr indent="0" marL="0">
              <a:lnSpc>
                <a:spcPts val="5468"/>
              </a:lnSpc>
              <a:buNone/>
            </a:pPr>
            <a:r>
              <a:rPr lang="en-US" sz="4374" b="1" spc="-131" kern="0" dirty="0">
                <a:solidFill>
                  <a:srgbClr val="FFFFFF"/>
                </a:solidFill>
                <a:latin typeface="Inter" pitchFamily="34" charset="0"/>
                <a:ea typeface="Inter" pitchFamily="34" charset="-122"/>
                <a:cs typeface="Inter" pitchFamily="34" charset="-120"/>
              </a:rPr>
              <a:t>Visionary Business Idea</a:t>
            </a:r>
            <a:endParaRPr lang="en-US" sz="4374" dirty="0"/>
          </a:p>
        </p:txBody>
      </p:sp>
      <p:pic>
        <p:nvPicPr>
          <p:cNvPr id="5" name="Image 0" descr="preencoded.png">    </p:cNvPr>
          <p:cNvPicPr>
            <a:picLocks noChangeAspect="1"/>
          </p:cNvPicPr>
          <p:nvPr/>
        </p:nvPicPr>
        <p:blipFill>
          <a:blip r:embed="rId1"/>
          <a:stretch>
            <a:fillRect/>
          </a:stretch>
        </p:blipFill>
        <p:spPr>
          <a:xfrm>
            <a:off x="2037993" y="2224564"/>
            <a:ext cx="3295888" cy="2036921"/>
          </a:xfrm>
          <a:prstGeom prst="rect">
            <a:avLst/>
          </a:prstGeom>
        </p:spPr>
      </p:pic>
      <p:sp>
        <p:nvSpPr>
          <p:cNvPr id="6" name="Text 3"/>
          <p:cNvSpPr/>
          <p:nvPr/>
        </p:nvSpPr>
        <p:spPr>
          <a:xfrm>
            <a:off x="2037993" y="4539139"/>
            <a:ext cx="3295888" cy="694373"/>
          </a:xfrm>
          <a:prstGeom prst="rect">
            <a:avLst/>
          </a:prstGeom>
          <a:noFill/>
          <a:ln/>
        </p:spPr>
        <p:txBody>
          <a:bodyPr wrap="square" rtlCol="0" anchor="t"/>
          <a:lstStyle/>
          <a:p>
            <a:pPr algn="l" indent="0" marL="0">
              <a:lnSpc>
                <a:spcPts val="2734"/>
              </a:lnSpc>
              <a:buNone/>
            </a:pPr>
            <a:r>
              <a:rPr lang="en-US" sz="2187" b="1" spc="-66" kern="0" dirty="0">
                <a:solidFill>
                  <a:srgbClr val="FFFFFF"/>
                </a:solidFill>
                <a:latin typeface="Inter" pitchFamily="34" charset="0"/>
                <a:ea typeface="Inter" pitchFamily="34" charset="-122"/>
                <a:cs typeface="Inter" pitchFamily="34" charset="-120"/>
              </a:rPr>
              <a:t>Assembly Line Manufacturing</a:t>
            </a:r>
            <a:endParaRPr lang="en-US" sz="2187" dirty="0"/>
          </a:p>
        </p:txBody>
      </p:sp>
      <p:sp>
        <p:nvSpPr>
          <p:cNvPr id="7" name="Text 4"/>
          <p:cNvSpPr/>
          <p:nvPr/>
        </p:nvSpPr>
        <p:spPr>
          <a:xfrm>
            <a:off x="2037993" y="5366742"/>
            <a:ext cx="3295888" cy="1777008"/>
          </a:xfrm>
          <a:prstGeom prst="rect">
            <a:avLst/>
          </a:prstGeom>
          <a:noFill/>
          <a:ln/>
        </p:spPr>
        <p:txBody>
          <a:bodyPr wrap="square" rtlCol="0" anchor="t"/>
          <a:lstStyle/>
          <a:p>
            <a:pPr algn="l" indent="0" marL="0">
              <a:lnSpc>
                <a:spcPts val="2799"/>
              </a:lnSpc>
              <a:buNone/>
            </a:pPr>
            <a:r>
              <a:rPr lang="en-US" sz="1750" spc="-35" kern="0" dirty="0">
                <a:solidFill>
                  <a:srgbClr val="E5E0DF"/>
                </a:solidFill>
                <a:latin typeface="Inter" pitchFamily="34" charset="0"/>
                <a:ea typeface="Inter" pitchFamily="34" charset="-122"/>
                <a:cs typeface="Inter" pitchFamily="34" charset="-120"/>
              </a:rPr>
              <a:t>Ford was the first automaker to use a moving assembly line for car manufacturing, which increased production and significantly reduced labor costs.</a:t>
            </a:r>
            <a:endParaRPr lang="en-US" sz="1750" dirty="0"/>
          </a:p>
        </p:txBody>
      </p:sp>
      <p:pic>
        <p:nvPicPr>
          <p:cNvPr id="8" name="Image 1" descr="preencoded.png">    </p:cNvPr>
          <p:cNvPicPr>
            <a:picLocks noChangeAspect="1"/>
          </p:cNvPicPr>
          <p:nvPr/>
        </p:nvPicPr>
        <p:blipFill>
          <a:blip r:embed="rId2"/>
          <a:stretch>
            <a:fillRect/>
          </a:stretch>
        </p:blipFill>
        <p:spPr>
          <a:xfrm>
            <a:off x="5667137" y="2224564"/>
            <a:ext cx="3296007" cy="2037040"/>
          </a:xfrm>
          <a:prstGeom prst="rect">
            <a:avLst/>
          </a:prstGeom>
        </p:spPr>
      </p:pic>
      <p:sp>
        <p:nvSpPr>
          <p:cNvPr id="9" name="Text 5"/>
          <p:cNvSpPr/>
          <p:nvPr/>
        </p:nvSpPr>
        <p:spPr>
          <a:xfrm>
            <a:off x="5667137" y="4539258"/>
            <a:ext cx="2221944" cy="347186"/>
          </a:xfrm>
          <a:prstGeom prst="rect">
            <a:avLst/>
          </a:prstGeom>
          <a:noFill/>
          <a:ln/>
        </p:spPr>
        <p:txBody>
          <a:bodyPr wrap="none" rtlCol="0" anchor="t"/>
          <a:lstStyle/>
          <a:p>
            <a:pPr algn="l" indent="0" marL="0">
              <a:lnSpc>
                <a:spcPts val="2734"/>
              </a:lnSpc>
              <a:buNone/>
            </a:pPr>
            <a:r>
              <a:rPr lang="en-US" sz="2187" b="1" spc="-66" kern="0" dirty="0">
                <a:solidFill>
                  <a:srgbClr val="FFFFFF"/>
                </a:solidFill>
                <a:latin typeface="Inter" pitchFamily="34" charset="0"/>
                <a:ea typeface="Inter" pitchFamily="34" charset="-122"/>
                <a:cs typeface="Inter" pitchFamily="34" charset="-120"/>
              </a:rPr>
              <a:t>Model T Car</a:t>
            </a:r>
            <a:endParaRPr lang="en-US" sz="2187" dirty="0"/>
          </a:p>
        </p:txBody>
      </p:sp>
      <p:sp>
        <p:nvSpPr>
          <p:cNvPr id="10" name="Text 6"/>
          <p:cNvSpPr/>
          <p:nvPr/>
        </p:nvSpPr>
        <p:spPr>
          <a:xfrm>
            <a:off x="5667137" y="5019675"/>
            <a:ext cx="3296007" cy="1777008"/>
          </a:xfrm>
          <a:prstGeom prst="rect">
            <a:avLst/>
          </a:prstGeom>
          <a:noFill/>
          <a:ln/>
        </p:spPr>
        <p:txBody>
          <a:bodyPr wrap="square" rtlCol="0" anchor="t"/>
          <a:lstStyle/>
          <a:p>
            <a:pPr algn="l" indent="0" marL="0">
              <a:lnSpc>
                <a:spcPts val="2799"/>
              </a:lnSpc>
              <a:buNone/>
            </a:pPr>
            <a:r>
              <a:rPr lang="en-US" sz="1750" spc="-35" kern="0" dirty="0">
                <a:solidFill>
                  <a:srgbClr val="E5E0DF"/>
                </a:solidFill>
                <a:latin typeface="Inter" pitchFamily="34" charset="0"/>
                <a:ea typeface="Inter" pitchFamily="34" charset="-122"/>
                <a:cs typeface="Inter" pitchFamily="34" charset="-120"/>
              </a:rPr>
              <a:t>The Model T car was designed to be affordable for middle-class Americans, and its lightweight and easy-to-maintain design made it a best-seller.</a:t>
            </a:r>
            <a:endParaRPr lang="en-US" sz="1750" dirty="0"/>
          </a:p>
        </p:txBody>
      </p:sp>
      <p:pic>
        <p:nvPicPr>
          <p:cNvPr id="11" name="Image 2" descr="preencoded.png">    </p:cNvPr>
          <p:cNvPicPr>
            <a:picLocks noChangeAspect="1"/>
          </p:cNvPicPr>
          <p:nvPr/>
        </p:nvPicPr>
        <p:blipFill>
          <a:blip r:embed="rId3"/>
          <a:stretch>
            <a:fillRect/>
          </a:stretch>
        </p:blipFill>
        <p:spPr>
          <a:xfrm>
            <a:off x="9296400" y="2224564"/>
            <a:ext cx="3296007" cy="2037040"/>
          </a:xfrm>
          <a:prstGeom prst="rect">
            <a:avLst/>
          </a:prstGeom>
        </p:spPr>
      </p:pic>
      <p:sp>
        <p:nvSpPr>
          <p:cNvPr id="12" name="Text 7"/>
          <p:cNvSpPr/>
          <p:nvPr/>
        </p:nvSpPr>
        <p:spPr>
          <a:xfrm>
            <a:off x="9296400" y="4539258"/>
            <a:ext cx="3091934" cy="347186"/>
          </a:xfrm>
          <a:prstGeom prst="rect">
            <a:avLst/>
          </a:prstGeom>
          <a:noFill/>
          <a:ln/>
        </p:spPr>
        <p:txBody>
          <a:bodyPr wrap="none" rtlCol="0" anchor="t"/>
          <a:lstStyle/>
          <a:p>
            <a:pPr algn="l" indent="0" marL="0">
              <a:lnSpc>
                <a:spcPts val="2734"/>
              </a:lnSpc>
              <a:buNone/>
            </a:pPr>
            <a:r>
              <a:rPr lang="en-US" sz="2187" b="1" spc="-66" kern="0" dirty="0">
                <a:solidFill>
                  <a:srgbClr val="FFFFFF"/>
                </a:solidFill>
                <a:latin typeface="Inter" pitchFamily="34" charset="0"/>
                <a:ea typeface="Inter" pitchFamily="34" charset="-122"/>
                <a:cs typeface="Inter" pitchFamily="34" charset="-120"/>
              </a:rPr>
              <a:t>Revolutionizing Industry</a:t>
            </a:r>
            <a:endParaRPr lang="en-US" sz="2187" dirty="0"/>
          </a:p>
        </p:txBody>
      </p:sp>
      <p:sp>
        <p:nvSpPr>
          <p:cNvPr id="13" name="Text 8"/>
          <p:cNvSpPr/>
          <p:nvPr/>
        </p:nvSpPr>
        <p:spPr>
          <a:xfrm>
            <a:off x="9296400" y="5019675"/>
            <a:ext cx="3296007" cy="1777008"/>
          </a:xfrm>
          <a:prstGeom prst="rect">
            <a:avLst/>
          </a:prstGeom>
          <a:noFill/>
          <a:ln/>
        </p:spPr>
        <p:txBody>
          <a:bodyPr wrap="square" rtlCol="0" anchor="t"/>
          <a:lstStyle/>
          <a:p>
            <a:pPr algn="l" indent="0" marL="0">
              <a:lnSpc>
                <a:spcPts val="2799"/>
              </a:lnSpc>
              <a:buNone/>
            </a:pPr>
            <a:r>
              <a:rPr lang="en-US" sz="1750" spc="-35" kern="0" dirty="0">
                <a:solidFill>
                  <a:srgbClr val="E5E0DF"/>
                </a:solidFill>
                <a:latin typeface="Inter" pitchFamily="34" charset="0"/>
                <a:ea typeface="Inter" pitchFamily="34" charset="-122"/>
                <a:cs typeface="Inter" pitchFamily="34" charset="-120"/>
              </a:rPr>
              <a:t>By introducing and implementing the assembly line concept, Ford revolutionized the manufacturing industry and paved the way for modern mass production.</a:t>
            </a:r>
            <a:endParaRPr lang="en-US" sz="1750" dirty="0"/>
          </a:p>
        </p:txBody>
      </p:sp>
      <p:pic>
        <p:nvPicPr>
          <p:cNvPr id="14" name="Image 3" descr="preencoded.png">
            <a:hlinkClick r:id="rId5" tooltip=""/>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sp>
        <p:nvSpPr>
          <p:cNvPr id="4" name="Text 2"/>
          <p:cNvSpPr/>
          <p:nvPr/>
        </p:nvSpPr>
        <p:spPr>
          <a:xfrm>
            <a:off x="833199" y="1515666"/>
            <a:ext cx="5156002" cy="694373"/>
          </a:xfrm>
          <a:prstGeom prst="rect">
            <a:avLst/>
          </a:prstGeom>
          <a:noFill/>
          <a:ln/>
        </p:spPr>
        <p:txBody>
          <a:bodyPr wrap="none" rtlCol="0" anchor="t"/>
          <a:lstStyle/>
          <a:p>
            <a:pPr indent="0" marL="0">
              <a:lnSpc>
                <a:spcPts val="5468"/>
              </a:lnSpc>
              <a:buNone/>
            </a:pPr>
            <a:r>
              <a:rPr lang="en-US" sz="4374" b="1" spc="-131" kern="0" dirty="0">
                <a:solidFill>
                  <a:srgbClr val="FFFFFF"/>
                </a:solidFill>
                <a:latin typeface="Inter" pitchFamily="34" charset="0"/>
                <a:ea typeface="Inter" pitchFamily="34" charset="-122"/>
                <a:cs typeface="Inter" pitchFamily="34" charset="-120"/>
              </a:rPr>
              <a:t>The Problem Solved</a:t>
            </a:r>
            <a:endParaRPr lang="en-US" sz="4374" dirty="0"/>
          </a:p>
        </p:txBody>
      </p:sp>
      <p:sp>
        <p:nvSpPr>
          <p:cNvPr id="5" name="Shape 3"/>
          <p:cNvSpPr/>
          <p:nvPr/>
        </p:nvSpPr>
        <p:spPr>
          <a:xfrm>
            <a:off x="833199" y="2716887"/>
            <a:ext cx="499943" cy="499943"/>
          </a:xfrm>
          <a:prstGeom prst="roundRect">
            <a:avLst>
              <a:gd name="adj" fmla="val 20000"/>
            </a:avLst>
          </a:prstGeom>
          <a:solidFill>
            <a:srgbClr val="110080"/>
          </a:solidFill>
          <a:ln w="13811">
            <a:solidFill>
              <a:srgbClr val="140099"/>
            </a:solidFill>
            <a:prstDash val="solid"/>
          </a:ln>
        </p:spPr>
      </p:sp>
      <p:sp>
        <p:nvSpPr>
          <p:cNvPr id="6" name="Text 4"/>
          <p:cNvSpPr/>
          <p:nvPr/>
        </p:nvSpPr>
        <p:spPr>
          <a:xfrm>
            <a:off x="1004292" y="2758559"/>
            <a:ext cx="157758" cy="416481"/>
          </a:xfrm>
          <a:prstGeom prst="rect">
            <a:avLst/>
          </a:prstGeom>
          <a:noFill/>
          <a:ln/>
        </p:spPr>
        <p:txBody>
          <a:bodyPr wrap="none" rtlCol="0" anchor="t"/>
          <a:lstStyle/>
          <a:p>
            <a:pPr algn="ctr" indent="0" marL="0">
              <a:lnSpc>
                <a:spcPts val="3281"/>
              </a:lnSpc>
              <a:buNone/>
            </a:pPr>
            <a:r>
              <a:rPr lang="en-US" sz="2624" b="1" spc="-79" kern="0" dirty="0">
                <a:solidFill>
                  <a:srgbClr val="E5E0DF"/>
                </a:solidFill>
                <a:latin typeface="Inter" pitchFamily="34" charset="0"/>
                <a:ea typeface="Inter" pitchFamily="34" charset="-122"/>
                <a:cs typeface="Inter" pitchFamily="34" charset="-120"/>
              </a:rPr>
              <a:t>1</a:t>
            </a:r>
            <a:endParaRPr lang="en-US" sz="2624" dirty="0"/>
          </a:p>
        </p:txBody>
      </p:sp>
      <p:sp>
        <p:nvSpPr>
          <p:cNvPr id="7" name="Text 5"/>
          <p:cNvSpPr/>
          <p:nvPr/>
        </p:nvSpPr>
        <p:spPr>
          <a:xfrm>
            <a:off x="1555313" y="2793206"/>
            <a:ext cx="3457813" cy="347186"/>
          </a:xfrm>
          <a:prstGeom prst="rect">
            <a:avLst/>
          </a:prstGeom>
          <a:noFill/>
          <a:ln/>
        </p:spPr>
        <p:txBody>
          <a:bodyPr wrap="none" rtlCol="0" anchor="t"/>
          <a:lstStyle/>
          <a:p>
            <a:pPr indent="0" marL="0">
              <a:lnSpc>
                <a:spcPts val="2734"/>
              </a:lnSpc>
              <a:buNone/>
            </a:pPr>
            <a:r>
              <a:rPr lang="en-US" sz="2187" b="1" spc="-66" kern="0" dirty="0">
                <a:solidFill>
                  <a:srgbClr val="E5E0DF"/>
                </a:solidFill>
                <a:latin typeface="Inter" pitchFamily="34" charset="0"/>
                <a:ea typeface="Inter" pitchFamily="34" charset="-122"/>
                <a:cs typeface="Inter" pitchFamily="34" charset="-120"/>
              </a:rPr>
              <a:t>Making Cars Accessible </a:t>
            </a:r>
            <a:pPr indent="0" marL="0">
              <a:lnSpc>
                <a:spcPts val="2734"/>
              </a:lnSpc>
              <a:buNone/>
            </a:pPr>
            <a:r>
              <a:rPr lang="en-US" sz="2187" b="1" spc="-66" kern="0" dirty="0">
                <a:solidFill>
                  <a:srgbClr val="000000"/>
                </a:solidFill>
                <a:latin typeface="Inter" pitchFamily="34" charset="0"/>
                <a:ea typeface="Inter" pitchFamily="34" charset="-122"/>
                <a:cs typeface="Inter" pitchFamily="34" charset="-120"/>
              </a:rPr>
              <a:t>🚗</a:t>
            </a:r>
            <a:endParaRPr lang="en-US" sz="2187" dirty="0"/>
          </a:p>
        </p:txBody>
      </p:sp>
      <p:sp>
        <p:nvSpPr>
          <p:cNvPr id="8" name="Text 6"/>
          <p:cNvSpPr/>
          <p:nvPr/>
        </p:nvSpPr>
        <p:spPr>
          <a:xfrm>
            <a:off x="1555313" y="3273623"/>
            <a:ext cx="6755487" cy="1066205"/>
          </a:xfrm>
          <a:prstGeom prst="rect">
            <a:avLst/>
          </a:prstGeom>
          <a:noFill/>
          <a:ln/>
        </p:spPr>
        <p:txBody>
          <a:bodyPr wrap="square" rtlCol="0" anchor="t"/>
          <a:lstStyle/>
          <a:p>
            <a:pPr indent="0" marL="0">
              <a:lnSpc>
                <a:spcPts val="2799"/>
              </a:lnSpc>
              <a:buNone/>
            </a:pPr>
            <a:r>
              <a:rPr lang="en-US" sz="1750" spc="-35" kern="0" dirty="0">
                <a:solidFill>
                  <a:srgbClr val="E5E0DF"/>
                </a:solidFill>
                <a:latin typeface="Inter" pitchFamily="34" charset="0"/>
                <a:ea typeface="Inter" pitchFamily="34" charset="-122"/>
                <a:cs typeface="Inter" pitchFamily="34" charset="-120"/>
              </a:rPr>
              <a:t>Before Ford, cars were expensive and a luxury item affordable only by the upper class. The Model T offered a reliable car within the reach of the masses.</a:t>
            </a:r>
            <a:endParaRPr lang="en-US" sz="1750" dirty="0"/>
          </a:p>
        </p:txBody>
      </p:sp>
      <p:sp>
        <p:nvSpPr>
          <p:cNvPr id="9" name="Shape 7"/>
          <p:cNvSpPr/>
          <p:nvPr/>
        </p:nvSpPr>
        <p:spPr>
          <a:xfrm>
            <a:off x="833199" y="4735592"/>
            <a:ext cx="499943" cy="499943"/>
          </a:xfrm>
          <a:prstGeom prst="roundRect">
            <a:avLst>
              <a:gd name="adj" fmla="val 20000"/>
            </a:avLst>
          </a:prstGeom>
          <a:solidFill>
            <a:srgbClr val="110080"/>
          </a:solidFill>
          <a:ln w="13811">
            <a:solidFill>
              <a:srgbClr val="140099"/>
            </a:solidFill>
            <a:prstDash val="solid"/>
          </a:ln>
        </p:spPr>
      </p:sp>
      <p:sp>
        <p:nvSpPr>
          <p:cNvPr id="10" name="Text 8"/>
          <p:cNvSpPr/>
          <p:nvPr/>
        </p:nvSpPr>
        <p:spPr>
          <a:xfrm>
            <a:off x="985242" y="4777264"/>
            <a:ext cx="195858" cy="416481"/>
          </a:xfrm>
          <a:prstGeom prst="rect">
            <a:avLst/>
          </a:prstGeom>
          <a:noFill/>
          <a:ln/>
        </p:spPr>
        <p:txBody>
          <a:bodyPr wrap="none" rtlCol="0" anchor="t"/>
          <a:lstStyle/>
          <a:p>
            <a:pPr algn="ctr" indent="0" marL="0">
              <a:lnSpc>
                <a:spcPts val="3281"/>
              </a:lnSpc>
              <a:buNone/>
            </a:pPr>
            <a:r>
              <a:rPr lang="en-US" sz="2624" b="1" spc="-79" kern="0" dirty="0">
                <a:solidFill>
                  <a:srgbClr val="E5E0DF"/>
                </a:solidFill>
                <a:latin typeface="Inter" pitchFamily="34" charset="0"/>
                <a:ea typeface="Inter" pitchFamily="34" charset="-122"/>
                <a:cs typeface="Inter" pitchFamily="34" charset="-120"/>
              </a:rPr>
              <a:t>2</a:t>
            </a:r>
            <a:endParaRPr lang="en-US" sz="2624" dirty="0"/>
          </a:p>
        </p:txBody>
      </p:sp>
      <p:sp>
        <p:nvSpPr>
          <p:cNvPr id="11" name="Text 9"/>
          <p:cNvSpPr/>
          <p:nvPr/>
        </p:nvSpPr>
        <p:spPr>
          <a:xfrm>
            <a:off x="1555313" y="4811911"/>
            <a:ext cx="2798445" cy="347186"/>
          </a:xfrm>
          <a:prstGeom prst="rect">
            <a:avLst/>
          </a:prstGeom>
          <a:noFill/>
          <a:ln/>
        </p:spPr>
        <p:txBody>
          <a:bodyPr wrap="none" rtlCol="0" anchor="t"/>
          <a:lstStyle/>
          <a:p>
            <a:pPr indent="0" marL="0">
              <a:lnSpc>
                <a:spcPts val="2734"/>
              </a:lnSpc>
              <a:buNone/>
            </a:pPr>
            <a:r>
              <a:rPr lang="en-US" sz="2187" b="1" spc="-66" kern="0" dirty="0">
                <a:solidFill>
                  <a:srgbClr val="E5E0DF"/>
                </a:solidFill>
                <a:latin typeface="Inter" pitchFamily="34" charset="0"/>
                <a:ea typeface="Inter" pitchFamily="34" charset="-122"/>
                <a:cs typeface="Inter" pitchFamily="34" charset="-120"/>
              </a:rPr>
              <a:t>The Assembly Line </a:t>
            </a:r>
            <a:pPr indent="0" marL="0">
              <a:lnSpc>
                <a:spcPts val="2734"/>
              </a:lnSpc>
              <a:buNone/>
            </a:pPr>
            <a:r>
              <a:rPr lang="en-US" sz="2187" b="1" spc="-66" kern="0" dirty="0">
                <a:solidFill>
                  <a:srgbClr val="000000"/>
                </a:solidFill>
                <a:latin typeface="Inter" pitchFamily="34" charset="0"/>
                <a:ea typeface="Inter" pitchFamily="34" charset="-122"/>
                <a:cs typeface="Inter" pitchFamily="34" charset="-120"/>
              </a:rPr>
              <a:t>🏭</a:t>
            </a:r>
            <a:endParaRPr lang="en-US" sz="2187" dirty="0"/>
          </a:p>
        </p:txBody>
      </p:sp>
      <p:sp>
        <p:nvSpPr>
          <p:cNvPr id="12" name="Text 10"/>
          <p:cNvSpPr/>
          <p:nvPr/>
        </p:nvSpPr>
        <p:spPr>
          <a:xfrm>
            <a:off x="1555313" y="5292328"/>
            <a:ext cx="6755487" cy="1421606"/>
          </a:xfrm>
          <a:prstGeom prst="rect">
            <a:avLst/>
          </a:prstGeom>
          <a:noFill/>
          <a:ln/>
        </p:spPr>
        <p:txBody>
          <a:bodyPr wrap="square" rtlCol="0" anchor="t"/>
          <a:lstStyle/>
          <a:p>
            <a:pPr indent="0" marL="0">
              <a:lnSpc>
                <a:spcPts val="2799"/>
              </a:lnSpc>
              <a:buNone/>
            </a:pPr>
            <a:r>
              <a:rPr lang="en-US" sz="1750" spc="-35" kern="0" dirty="0">
                <a:solidFill>
                  <a:srgbClr val="E5E0DF"/>
                </a:solidFill>
                <a:latin typeface="Inter" pitchFamily="34" charset="0"/>
                <a:ea typeface="Inter" pitchFamily="34" charset="-122"/>
                <a:cs typeface="Inter" pitchFamily="34" charset="-120"/>
              </a:rPr>
              <a:t>Prior to the assembly line manufacturing, cars were made by highly skilled craftsmen creating each part by hand, a slow and time-consuming process. Ford's method made car production much more efficient and faster.</a:t>
            </a:r>
            <a:endParaRPr lang="en-US" sz="1750" dirty="0"/>
          </a:p>
        </p:txBody>
      </p:sp>
      <p:pic>
        <p:nvPicPr>
          <p:cNvPr id="13" name="Image 0" descr="preencoded.png">    </p:cNvPr>
          <p:cNvPicPr>
            <a:picLocks noChangeAspect="1"/>
          </p:cNvPicPr>
          <p:nvPr/>
        </p:nvPicPr>
        <p:blipFill>
          <a:blip r:embed="rId1"/>
          <a:stretch>
            <a:fillRect/>
          </a:stretch>
        </p:blipFill>
        <p:spPr>
          <a:xfrm>
            <a:off x="9144000" y="0"/>
            <a:ext cx="5486400" cy="8229600"/>
          </a:xfrm>
          <a:prstGeom prst="rect">
            <a:avLst/>
          </a:prstGeom>
        </p:spPr>
      </p:pic>
      <p:pic>
        <p:nvPicPr>
          <p:cNvPr id="14"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sp>
        <p:nvSpPr>
          <p:cNvPr id="4" name="Text 2"/>
          <p:cNvSpPr/>
          <p:nvPr/>
        </p:nvSpPr>
        <p:spPr>
          <a:xfrm>
            <a:off x="2628186" y="701516"/>
            <a:ext cx="4969907" cy="616744"/>
          </a:xfrm>
          <a:prstGeom prst="rect">
            <a:avLst/>
          </a:prstGeom>
          <a:noFill/>
          <a:ln/>
        </p:spPr>
        <p:txBody>
          <a:bodyPr wrap="none" rtlCol="0" anchor="t"/>
          <a:lstStyle/>
          <a:p>
            <a:pPr indent="0" marL="0">
              <a:lnSpc>
                <a:spcPts val="4856"/>
              </a:lnSpc>
              <a:buNone/>
            </a:pPr>
            <a:r>
              <a:rPr lang="en-US" sz="3885" b="1" spc="-117" kern="0" dirty="0">
                <a:solidFill>
                  <a:srgbClr val="FFFFFF"/>
                </a:solidFill>
                <a:latin typeface="Inter" pitchFamily="34" charset="0"/>
                <a:ea typeface="Inter" pitchFamily="34" charset="-122"/>
                <a:cs typeface="Inter" pitchFamily="34" charset="-120"/>
              </a:rPr>
              <a:t>Lessons from Failures</a:t>
            </a:r>
            <a:endParaRPr lang="en-US" sz="3885" dirty="0"/>
          </a:p>
        </p:txBody>
      </p:sp>
      <p:sp>
        <p:nvSpPr>
          <p:cNvPr id="5" name="Shape 3"/>
          <p:cNvSpPr/>
          <p:nvPr/>
        </p:nvSpPr>
        <p:spPr>
          <a:xfrm>
            <a:off x="7295555" y="1712952"/>
            <a:ext cx="39410" cy="5815132"/>
          </a:xfrm>
          <a:prstGeom prst="roundRect">
            <a:avLst>
              <a:gd name="adj" fmla="val 225340"/>
            </a:avLst>
          </a:prstGeom>
          <a:solidFill>
            <a:srgbClr val="140099"/>
          </a:solidFill>
          <a:ln/>
        </p:spPr>
      </p:sp>
      <p:sp>
        <p:nvSpPr>
          <p:cNvPr id="6" name="Shape 4"/>
          <p:cNvSpPr/>
          <p:nvPr/>
        </p:nvSpPr>
        <p:spPr>
          <a:xfrm>
            <a:off x="7537192" y="2069247"/>
            <a:ext cx="690682" cy="39410"/>
          </a:xfrm>
          <a:prstGeom prst="roundRect">
            <a:avLst>
              <a:gd name="adj" fmla="val 225340"/>
            </a:avLst>
          </a:prstGeom>
          <a:solidFill>
            <a:srgbClr val="140099"/>
          </a:solidFill>
          <a:ln/>
        </p:spPr>
      </p:sp>
      <p:sp>
        <p:nvSpPr>
          <p:cNvPr id="7" name="Shape 5"/>
          <p:cNvSpPr/>
          <p:nvPr/>
        </p:nvSpPr>
        <p:spPr>
          <a:xfrm>
            <a:off x="7093208" y="1867019"/>
            <a:ext cx="443984" cy="443984"/>
          </a:xfrm>
          <a:prstGeom prst="roundRect">
            <a:avLst>
              <a:gd name="adj" fmla="val 20002"/>
            </a:avLst>
          </a:prstGeom>
          <a:solidFill>
            <a:srgbClr val="110080"/>
          </a:solidFill>
          <a:ln w="12263">
            <a:solidFill>
              <a:srgbClr val="140099"/>
            </a:solidFill>
            <a:prstDash val="solid"/>
          </a:ln>
        </p:spPr>
      </p:sp>
      <p:sp>
        <p:nvSpPr>
          <p:cNvPr id="8" name="Text 6"/>
          <p:cNvSpPr/>
          <p:nvPr/>
        </p:nvSpPr>
        <p:spPr>
          <a:xfrm>
            <a:off x="7250966" y="1904048"/>
            <a:ext cx="128349" cy="369927"/>
          </a:xfrm>
          <a:prstGeom prst="rect">
            <a:avLst/>
          </a:prstGeom>
          <a:noFill/>
          <a:ln/>
        </p:spPr>
        <p:txBody>
          <a:bodyPr wrap="none" rtlCol="0" anchor="t"/>
          <a:lstStyle/>
          <a:p>
            <a:pPr algn="ctr" indent="0" marL="0">
              <a:lnSpc>
                <a:spcPts val="2914"/>
              </a:lnSpc>
              <a:buNone/>
            </a:pPr>
            <a:r>
              <a:rPr lang="en-US" sz="2331" b="1" spc="-70" kern="0" dirty="0">
                <a:solidFill>
                  <a:srgbClr val="E5E0DF"/>
                </a:solidFill>
                <a:latin typeface="Inter" pitchFamily="34" charset="0"/>
                <a:ea typeface="Inter" pitchFamily="34" charset="-122"/>
                <a:cs typeface="Inter" pitchFamily="34" charset="-120"/>
              </a:rPr>
              <a:t>1</a:t>
            </a:r>
            <a:endParaRPr lang="en-US" sz="2331" dirty="0"/>
          </a:p>
        </p:txBody>
      </p:sp>
      <p:sp>
        <p:nvSpPr>
          <p:cNvPr id="9" name="Text 7"/>
          <p:cNvSpPr/>
          <p:nvPr/>
        </p:nvSpPr>
        <p:spPr>
          <a:xfrm>
            <a:off x="8400574" y="1910239"/>
            <a:ext cx="3601641" cy="616744"/>
          </a:xfrm>
          <a:prstGeom prst="rect">
            <a:avLst/>
          </a:prstGeom>
          <a:noFill/>
          <a:ln/>
        </p:spPr>
        <p:txBody>
          <a:bodyPr wrap="square" rtlCol="0" anchor="t"/>
          <a:lstStyle/>
          <a:p>
            <a:pPr algn="l" indent="0" marL="0">
              <a:lnSpc>
                <a:spcPts val="2428"/>
              </a:lnSpc>
              <a:buNone/>
            </a:pPr>
            <a:r>
              <a:rPr lang="en-US" sz="1942" b="1" spc="-58" kern="0" dirty="0">
                <a:solidFill>
                  <a:srgbClr val="E5E0DF"/>
                </a:solidFill>
                <a:latin typeface="Inter" pitchFamily="34" charset="0"/>
                <a:ea typeface="Inter" pitchFamily="34" charset="-122"/>
                <a:cs typeface="Inter" pitchFamily="34" charset="-120"/>
              </a:rPr>
              <a:t>Detroit Automobile Company </a:t>
            </a:r>
            <a:pPr algn="l" indent="0" marL="0">
              <a:lnSpc>
                <a:spcPts val="2428"/>
              </a:lnSpc>
              <a:buNone/>
            </a:pPr>
            <a:r>
              <a:rPr lang="en-US" sz="1942" b="1" spc="-58" kern="0" dirty="0">
                <a:solidFill>
                  <a:srgbClr val="000000"/>
                </a:solidFill>
                <a:latin typeface="Inter" pitchFamily="34" charset="0"/>
                <a:ea typeface="Inter" pitchFamily="34" charset="-122"/>
                <a:cs typeface="Inter" pitchFamily="34" charset="-120"/>
              </a:rPr>
              <a:t>🚘</a:t>
            </a:r>
            <a:endParaRPr lang="en-US" sz="1942" dirty="0"/>
          </a:p>
        </p:txBody>
      </p:sp>
      <p:sp>
        <p:nvSpPr>
          <p:cNvPr id="10" name="Text 8"/>
          <p:cNvSpPr/>
          <p:nvPr/>
        </p:nvSpPr>
        <p:spPr>
          <a:xfrm>
            <a:off x="8400574" y="2645331"/>
            <a:ext cx="3601641" cy="947261"/>
          </a:xfrm>
          <a:prstGeom prst="rect">
            <a:avLst/>
          </a:prstGeom>
          <a:noFill/>
          <a:ln/>
        </p:spPr>
        <p:txBody>
          <a:bodyPr wrap="square" rtlCol="0" anchor="t"/>
          <a:lstStyle/>
          <a:p>
            <a:pPr algn="l" indent="0" marL="0">
              <a:lnSpc>
                <a:spcPts val="2486"/>
              </a:lnSpc>
              <a:buNone/>
            </a:pPr>
            <a:r>
              <a:rPr lang="en-US" sz="1554" spc="-31" kern="0" dirty="0">
                <a:solidFill>
                  <a:srgbClr val="E5E0DF"/>
                </a:solidFill>
                <a:latin typeface="Inter" pitchFamily="34" charset="0"/>
                <a:ea typeface="Inter" pitchFamily="34" charset="-122"/>
                <a:cs typeface="Inter" pitchFamily="34" charset="-120"/>
              </a:rPr>
              <a:t>Henry Ford's first major attempt at car manufacturing failed in 1901 due to poor financial skills and a lack of experience.</a:t>
            </a:r>
            <a:endParaRPr lang="en-US" sz="1554" dirty="0"/>
          </a:p>
        </p:txBody>
      </p:sp>
      <p:sp>
        <p:nvSpPr>
          <p:cNvPr id="11" name="Shape 9"/>
          <p:cNvSpPr/>
          <p:nvPr/>
        </p:nvSpPr>
        <p:spPr>
          <a:xfrm>
            <a:off x="6402526" y="3055918"/>
            <a:ext cx="690682" cy="39410"/>
          </a:xfrm>
          <a:prstGeom prst="roundRect">
            <a:avLst>
              <a:gd name="adj" fmla="val 225340"/>
            </a:avLst>
          </a:prstGeom>
          <a:solidFill>
            <a:srgbClr val="140099"/>
          </a:solidFill>
          <a:ln/>
        </p:spPr>
      </p:sp>
      <p:sp>
        <p:nvSpPr>
          <p:cNvPr id="12" name="Shape 10"/>
          <p:cNvSpPr/>
          <p:nvPr/>
        </p:nvSpPr>
        <p:spPr>
          <a:xfrm>
            <a:off x="7093208" y="2853690"/>
            <a:ext cx="443984" cy="443984"/>
          </a:xfrm>
          <a:prstGeom prst="roundRect">
            <a:avLst>
              <a:gd name="adj" fmla="val 20002"/>
            </a:avLst>
          </a:prstGeom>
          <a:solidFill>
            <a:srgbClr val="110080"/>
          </a:solidFill>
          <a:ln w="12263">
            <a:solidFill>
              <a:srgbClr val="140099"/>
            </a:solidFill>
            <a:prstDash val="solid"/>
          </a:ln>
        </p:spPr>
      </p:sp>
      <p:sp>
        <p:nvSpPr>
          <p:cNvPr id="13" name="Text 11"/>
          <p:cNvSpPr/>
          <p:nvPr/>
        </p:nvSpPr>
        <p:spPr>
          <a:xfrm>
            <a:off x="7228106" y="2890718"/>
            <a:ext cx="174069" cy="369927"/>
          </a:xfrm>
          <a:prstGeom prst="rect">
            <a:avLst/>
          </a:prstGeom>
          <a:noFill/>
          <a:ln/>
        </p:spPr>
        <p:txBody>
          <a:bodyPr wrap="none" rtlCol="0" anchor="t"/>
          <a:lstStyle/>
          <a:p>
            <a:pPr algn="ctr" indent="0" marL="0">
              <a:lnSpc>
                <a:spcPts val="2914"/>
              </a:lnSpc>
              <a:buNone/>
            </a:pPr>
            <a:r>
              <a:rPr lang="en-US" sz="2331" b="1" spc="-70" kern="0" dirty="0">
                <a:solidFill>
                  <a:srgbClr val="E5E0DF"/>
                </a:solidFill>
                <a:latin typeface="Inter" pitchFamily="34" charset="0"/>
                <a:ea typeface="Inter" pitchFamily="34" charset="-122"/>
                <a:cs typeface="Inter" pitchFamily="34" charset="-120"/>
              </a:rPr>
              <a:t>2</a:t>
            </a:r>
            <a:endParaRPr lang="en-US" sz="2331" dirty="0"/>
          </a:p>
        </p:txBody>
      </p:sp>
      <p:sp>
        <p:nvSpPr>
          <p:cNvPr id="14" name="Text 12"/>
          <p:cNvSpPr/>
          <p:nvPr/>
        </p:nvSpPr>
        <p:spPr>
          <a:xfrm>
            <a:off x="2993588" y="2896910"/>
            <a:ext cx="3236238" cy="308372"/>
          </a:xfrm>
          <a:prstGeom prst="rect">
            <a:avLst/>
          </a:prstGeom>
          <a:noFill/>
          <a:ln/>
        </p:spPr>
        <p:txBody>
          <a:bodyPr wrap="none" rtlCol="0" anchor="t"/>
          <a:lstStyle/>
          <a:p>
            <a:pPr algn="r" indent="0" marL="0">
              <a:lnSpc>
                <a:spcPts val="2428"/>
              </a:lnSpc>
              <a:buNone/>
            </a:pPr>
            <a:r>
              <a:rPr lang="en-US" sz="1942" b="1" spc="-58" kern="0" dirty="0">
                <a:solidFill>
                  <a:srgbClr val="E5E0DF"/>
                </a:solidFill>
                <a:latin typeface="Inter" pitchFamily="34" charset="0"/>
                <a:ea typeface="Inter" pitchFamily="34" charset="-122"/>
                <a:cs typeface="Inter" pitchFamily="34" charset="-120"/>
              </a:rPr>
              <a:t>The Henry Ford Company </a:t>
            </a:r>
            <a:pPr algn="r" indent="0" marL="0">
              <a:lnSpc>
                <a:spcPts val="2428"/>
              </a:lnSpc>
              <a:buNone/>
            </a:pPr>
            <a:r>
              <a:rPr lang="en-US" sz="1942" b="1" spc="-58" kern="0" dirty="0">
                <a:solidFill>
                  <a:srgbClr val="000000"/>
                </a:solidFill>
                <a:latin typeface="Inter" pitchFamily="34" charset="0"/>
                <a:ea typeface="Inter" pitchFamily="34" charset="-122"/>
                <a:cs typeface="Inter" pitchFamily="34" charset="-120"/>
              </a:rPr>
              <a:t>🔧</a:t>
            </a:r>
            <a:endParaRPr lang="en-US" sz="1942" dirty="0"/>
          </a:p>
        </p:txBody>
      </p:sp>
      <p:sp>
        <p:nvSpPr>
          <p:cNvPr id="15" name="Text 13"/>
          <p:cNvSpPr/>
          <p:nvPr/>
        </p:nvSpPr>
        <p:spPr>
          <a:xfrm>
            <a:off x="2628186" y="3323630"/>
            <a:ext cx="3601641" cy="1263015"/>
          </a:xfrm>
          <a:prstGeom prst="rect">
            <a:avLst/>
          </a:prstGeom>
          <a:noFill/>
          <a:ln/>
        </p:spPr>
        <p:txBody>
          <a:bodyPr wrap="square" rtlCol="0" anchor="t"/>
          <a:lstStyle/>
          <a:p>
            <a:pPr algn="r" indent="0" marL="0">
              <a:lnSpc>
                <a:spcPts val="2486"/>
              </a:lnSpc>
              <a:buNone/>
            </a:pPr>
            <a:r>
              <a:rPr lang="en-US" sz="1554" spc="-31" kern="0" dirty="0">
                <a:solidFill>
                  <a:srgbClr val="E5E0DF"/>
                </a:solidFill>
                <a:latin typeface="Inter" pitchFamily="34" charset="0"/>
                <a:ea typeface="Inter" pitchFamily="34" charset="-122"/>
                <a:cs typeface="Inter" pitchFamily="34" charset="-120"/>
              </a:rPr>
              <a:t>Ford left the company after only one year due to contractual disagreements. It was later renamed to Cadillac Automobile Company.</a:t>
            </a:r>
            <a:endParaRPr lang="en-US" sz="1554" dirty="0"/>
          </a:p>
        </p:txBody>
      </p:sp>
      <p:sp>
        <p:nvSpPr>
          <p:cNvPr id="16" name="Shape 14"/>
          <p:cNvSpPr/>
          <p:nvPr/>
        </p:nvSpPr>
        <p:spPr>
          <a:xfrm>
            <a:off x="7537192" y="4343460"/>
            <a:ext cx="690682" cy="39410"/>
          </a:xfrm>
          <a:prstGeom prst="roundRect">
            <a:avLst>
              <a:gd name="adj" fmla="val 225340"/>
            </a:avLst>
          </a:prstGeom>
          <a:solidFill>
            <a:srgbClr val="140099"/>
          </a:solidFill>
          <a:ln/>
        </p:spPr>
      </p:sp>
      <p:sp>
        <p:nvSpPr>
          <p:cNvPr id="17" name="Shape 15"/>
          <p:cNvSpPr/>
          <p:nvPr/>
        </p:nvSpPr>
        <p:spPr>
          <a:xfrm>
            <a:off x="7093208" y="4141232"/>
            <a:ext cx="443984" cy="443984"/>
          </a:xfrm>
          <a:prstGeom prst="roundRect">
            <a:avLst>
              <a:gd name="adj" fmla="val 20002"/>
            </a:avLst>
          </a:prstGeom>
          <a:solidFill>
            <a:srgbClr val="110080"/>
          </a:solidFill>
          <a:ln w="12263">
            <a:solidFill>
              <a:srgbClr val="140099"/>
            </a:solidFill>
            <a:prstDash val="solid"/>
          </a:ln>
        </p:spPr>
      </p:sp>
      <p:sp>
        <p:nvSpPr>
          <p:cNvPr id="18" name="Text 16"/>
          <p:cNvSpPr/>
          <p:nvPr/>
        </p:nvSpPr>
        <p:spPr>
          <a:xfrm>
            <a:off x="7224296" y="4178260"/>
            <a:ext cx="181689" cy="369927"/>
          </a:xfrm>
          <a:prstGeom prst="rect">
            <a:avLst/>
          </a:prstGeom>
          <a:noFill/>
          <a:ln/>
        </p:spPr>
        <p:txBody>
          <a:bodyPr wrap="none" rtlCol="0" anchor="t"/>
          <a:lstStyle/>
          <a:p>
            <a:pPr algn="ctr" indent="0" marL="0">
              <a:lnSpc>
                <a:spcPts val="2914"/>
              </a:lnSpc>
              <a:buNone/>
            </a:pPr>
            <a:r>
              <a:rPr lang="en-US" sz="2331" b="1" spc="-70" kern="0" dirty="0">
                <a:solidFill>
                  <a:srgbClr val="E5E0DF"/>
                </a:solidFill>
                <a:latin typeface="Inter" pitchFamily="34" charset="0"/>
                <a:ea typeface="Inter" pitchFamily="34" charset="-122"/>
                <a:cs typeface="Inter" pitchFamily="34" charset="-120"/>
              </a:rPr>
              <a:t>3</a:t>
            </a:r>
            <a:endParaRPr lang="en-US" sz="2331" dirty="0"/>
          </a:p>
        </p:txBody>
      </p:sp>
      <p:sp>
        <p:nvSpPr>
          <p:cNvPr id="19" name="Text 17"/>
          <p:cNvSpPr/>
          <p:nvPr/>
        </p:nvSpPr>
        <p:spPr>
          <a:xfrm>
            <a:off x="8400574" y="4184452"/>
            <a:ext cx="2549723" cy="308372"/>
          </a:xfrm>
          <a:prstGeom prst="rect">
            <a:avLst/>
          </a:prstGeom>
          <a:noFill/>
          <a:ln/>
        </p:spPr>
        <p:txBody>
          <a:bodyPr wrap="none" rtlCol="0" anchor="t"/>
          <a:lstStyle/>
          <a:p>
            <a:pPr algn="l" indent="0" marL="0">
              <a:lnSpc>
                <a:spcPts val="2428"/>
              </a:lnSpc>
              <a:buNone/>
            </a:pPr>
            <a:r>
              <a:rPr lang="en-US" sz="1942" b="1" spc="-58" kern="0" dirty="0">
                <a:solidFill>
                  <a:srgbClr val="E5E0DF"/>
                </a:solidFill>
                <a:latin typeface="Inter" pitchFamily="34" charset="0"/>
                <a:ea typeface="Inter" pitchFamily="34" charset="-122"/>
                <a:cs typeface="Inter" pitchFamily="34" charset="-120"/>
              </a:rPr>
              <a:t>Decline in Business </a:t>
            </a:r>
            <a:pPr algn="l" indent="0" marL="0">
              <a:lnSpc>
                <a:spcPts val="2428"/>
              </a:lnSpc>
              <a:buNone/>
            </a:pPr>
            <a:r>
              <a:rPr lang="en-US" sz="1942" b="1" spc="-58" kern="0" dirty="0">
                <a:solidFill>
                  <a:srgbClr val="000000"/>
                </a:solidFill>
                <a:latin typeface="Inter" pitchFamily="34" charset="0"/>
                <a:ea typeface="Inter" pitchFamily="34" charset="-122"/>
                <a:cs typeface="Inter" pitchFamily="34" charset="-120"/>
              </a:rPr>
              <a:t>💸</a:t>
            </a:r>
            <a:endParaRPr lang="en-US" sz="1942" dirty="0"/>
          </a:p>
        </p:txBody>
      </p:sp>
      <p:sp>
        <p:nvSpPr>
          <p:cNvPr id="20" name="Text 18"/>
          <p:cNvSpPr/>
          <p:nvPr/>
        </p:nvSpPr>
        <p:spPr>
          <a:xfrm>
            <a:off x="8400574" y="4611172"/>
            <a:ext cx="3601641" cy="1263015"/>
          </a:xfrm>
          <a:prstGeom prst="rect">
            <a:avLst/>
          </a:prstGeom>
          <a:noFill/>
          <a:ln/>
        </p:spPr>
        <p:txBody>
          <a:bodyPr wrap="square" rtlCol="0" anchor="t"/>
          <a:lstStyle/>
          <a:p>
            <a:pPr algn="l" indent="0" marL="0">
              <a:lnSpc>
                <a:spcPts val="2486"/>
              </a:lnSpc>
              <a:buNone/>
            </a:pPr>
            <a:r>
              <a:rPr lang="en-US" sz="1554" spc="-31" kern="0" dirty="0">
                <a:solidFill>
                  <a:srgbClr val="E5E0DF"/>
                </a:solidFill>
                <a:latin typeface="Inter" pitchFamily="34" charset="0"/>
                <a:ea typeface="Inter" pitchFamily="34" charset="-122"/>
                <a:cs typeface="Inter" pitchFamily="34" charset="-120"/>
              </a:rPr>
              <a:t>In the late 1920s, Ford faced criticism for not updating the Model T design and declining sales pushed the company to the brink of bankruptcy.</a:t>
            </a:r>
            <a:endParaRPr lang="en-US" sz="1554" dirty="0"/>
          </a:p>
        </p:txBody>
      </p:sp>
      <p:sp>
        <p:nvSpPr>
          <p:cNvPr id="21" name="Shape 19"/>
          <p:cNvSpPr/>
          <p:nvPr/>
        </p:nvSpPr>
        <p:spPr>
          <a:xfrm>
            <a:off x="6402526" y="5484316"/>
            <a:ext cx="690682" cy="39410"/>
          </a:xfrm>
          <a:prstGeom prst="roundRect">
            <a:avLst>
              <a:gd name="adj" fmla="val 225340"/>
            </a:avLst>
          </a:prstGeom>
          <a:solidFill>
            <a:srgbClr val="140099"/>
          </a:solidFill>
          <a:ln/>
        </p:spPr>
      </p:sp>
      <p:sp>
        <p:nvSpPr>
          <p:cNvPr id="22" name="Shape 20"/>
          <p:cNvSpPr/>
          <p:nvPr/>
        </p:nvSpPr>
        <p:spPr>
          <a:xfrm>
            <a:off x="7093208" y="5282089"/>
            <a:ext cx="443984" cy="443984"/>
          </a:xfrm>
          <a:prstGeom prst="roundRect">
            <a:avLst>
              <a:gd name="adj" fmla="val 20002"/>
            </a:avLst>
          </a:prstGeom>
          <a:solidFill>
            <a:srgbClr val="110080"/>
          </a:solidFill>
          <a:ln w="12263">
            <a:solidFill>
              <a:srgbClr val="140099"/>
            </a:solidFill>
            <a:prstDash val="solid"/>
          </a:ln>
        </p:spPr>
      </p:sp>
      <p:sp>
        <p:nvSpPr>
          <p:cNvPr id="23" name="Text 21"/>
          <p:cNvSpPr/>
          <p:nvPr/>
        </p:nvSpPr>
        <p:spPr>
          <a:xfrm>
            <a:off x="7220486" y="5319117"/>
            <a:ext cx="189309" cy="369927"/>
          </a:xfrm>
          <a:prstGeom prst="rect">
            <a:avLst/>
          </a:prstGeom>
          <a:noFill/>
          <a:ln/>
        </p:spPr>
        <p:txBody>
          <a:bodyPr wrap="none" rtlCol="0" anchor="t"/>
          <a:lstStyle/>
          <a:p>
            <a:pPr algn="ctr" indent="0" marL="0">
              <a:lnSpc>
                <a:spcPts val="2914"/>
              </a:lnSpc>
              <a:buNone/>
            </a:pPr>
            <a:r>
              <a:rPr lang="en-US" sz="2331" b="1" spc="-70" kern="0" dirty="0">
                <a:solidFill>
                  <a:srgbClr val="E5E0DF"/>
                </a:solidFill>
                <a:latin typeface="Inter" pitchFamily="34" charset="0"/>
                <a:ea typeface="Inter" pitchFamily="34" charset="-122"/>
                <a:cs typeface="Inter" pitchFamily="34" charset="-120"/>
              </a:rPr>
              <a:t>4</a:t>
            </a:r>
            <a:endParaRPr lang="en-US" sz="2331" dirty="0"/>
          </a:p>
        </p:txBody>
      </p:sp>
      <p:sp>
        <p:nvSpPr>
          <p:cNvPr id="24" name="Text 22"/>
          <p:cNvSpPr/>
          <p:nvPr/>
        </p:nvSpPr>
        <p:spPr>
          <a:xfrm>
            <a:off x="2939653" y="5325308"/>
            <a:ext cx="3290173" cy="308372"/>
          </a:xfrm>
          <a:prstGeom prst="rect">
            <a:avLst/>
          </a:prstGeom>
          <a:noFill/>
          <a:ln/>
        </p:spPr>
        <p:txBody>
          <a:bodyPr wrap="none" rtlCol="0" anchor="t"/>
          <a:lstStyle/>
          <a:p>
            <a:pPr algn="r" indent="0" marL="0">
              <a:lnSpc>
                <a:spcPts val="2428"/>
              </a:lnSpc>
              <a:buNone/>
            </a:pPr>
            <a:r>
              <a:rPr lang="en-US" sz="1942" b="1" spc="-58" kern="0" dirty="0">
                <a:solidFill>
                  <a:srgbClr val="E5E0DF"/>
                </a:solidFill>
                <a:latin typeface="Inter" pitchFamily="34" charset="0"/>
                <a:ea typeface="Inter" pitchFamily="34" charset="-122"/>
                <a:cs typeface="Inter" pitchFamily="34" charset="-120"/>
              </a:rPr>
              <a:t>Rethinking and Innovating </a:t>
            </a:r>
            <a:pPr algn="r" indent="0" marL="0">
              <a:lnSpc>
                <a:spcPts val="2428"/>
              </a:lnSpc>
              <a:buNone/>
            </a:pPr>
            <a:r>
              <a:rPr lang="en-US" sz="1942" b="1" spc="-58" kern="0" dirty="0">
                <a:solidFill>
                  <a:srgbClr val="000000"/>
                </a:solidFill>
                <a:latin typeface="Inter" pitchFamily="34" charset="0"/>
                <a:ea typeface="Inter" pitchFamily="34" charset="-122"/>
                <a:cs typeface="Inter" pitchFamily="34" charset="-120"/>
              </a:rPr>
              <a:t>🔍</a:t>
            </a:r>
            <a:endParaRPr lang="en-US" sz="1942" dirty="0"/>
          </a:p>
        </p:txBody>
      </p:sp>
      <p:sp>
        <p:nvSpPr>
          <p:cNvPr id="25" name="Text 23"/>
          <p:cNvSpPr/>
          <p:nvPr/>
        </p:nvSpPr>
        <p:spPr>
          <a:xfrm>
            <a:off x="2628186" y="5752028"/>
            <a:ext cx="3601641" cy="1578769"/>
          </a:xfrm>
          <a:prstGeom prst="rect">
            <a:avLst/>
          </a:prstGeom>
          <a:noFill/>
          <a:ln/>
        </p:spPr>
        <p:txBody>
          <a:bodyPr wrap="square" rtlCol="0" anchor="t"/>
          <a:lstStyle/>
          <a:p>
            <a:pPr algn="r" indent="0" marL="0">
              <a:lnSpc>
                <a:spcPts val="2486"/>
              </a:lnSpc>
              <a:buNone/>
            </a:pPr>
            <a:r>
              <a:rPr lang="en-US" sz="1554" spc="-31" kern="0" dirty="0">
                <a:solidFill>
                  <a:srgbClr val="E5E0DF"/>
                </a:solidFill>
                <a:latin typeface="Inter" pitchFamily="34" charset="0"/>
                <a:ea typeface="Inter" pitchFamily="34" charset="-122"/>
                <a:cs typeface="Inter" pitchFamily="34" charset="-120"/>
              </a:rPr>
              <a:t>Ford took steps to resolve the company's issues by creating new models and using innovative ideas. In 1932, he introduced a new car model, the Ford V-8 and sales quickly increased.</a:t>
            </a:r>
            <a:endParaRPr lang="en-US" sz="1554" dirty="0"/>
          </a:p>
        </p:txBody>
      </p:sp>
      <p:pic>
        <p:nvPicPr>
          <p:cNvPr id="26"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sp>
        <p:nvSpPr>
          <p:cNvPr id="4" name="Text 2"/>
          <p:cNvSpPr/>
          <p:nvPr/>
        </p:nvSpPr>
        <p:spPr>
          <a:xfrm>
            <a:off x="2037993" y="1651754"/>
            <a:ext cx="4608790" cy="694373"/>
          </a:xfrm>
          <a:prstGeom prst="rect">
            <a:avLst/>
          </a:prstGeom>
          <a:noFill/>
          <a:ln/>
        </p:spPr>
        <p:txBody>
          <a:bodyPr wrap="none" rtlCol="0" anchor="t"/>
          <a:lstStyle/>
          <a:p>
            <a:pPr indent="0" marL="0">
              <a:lnSpc>
                <a:spcPts val="5468"/>
              </a:lnSpc>
              <a:buNone/>
            </a:pPr>
            <a:r>
              <a:rPr lang="en-US" sz="4374" b="1" spc="-131" kern="0" dirty="0">
                <a:solidFill>
                  <a:srgbClr val="FFFFFF"/>
                </a:solidFill>
                <a:latin typeface="Inter" pitchFamily="34" charset="0"/>
                <a:ea typeface="Inter" pitchFamily="34" charset="-122"/>
                <a:cs typeface="Inter" pitchFamily="34" charset="-120"/>
              </a:rPr>
              <a:t>Impact on Society</a:t>
            </a:r>
            <a:endParaRPr lang="en-US" sz="4374" dirty="0"/>
          </a:p>
        </p:txBody>
      </p:sp>
      <p:sp>
        <p:nvSpPr>
          <p:cNvPr id="5" name="Shape 3"/>
          <p:cNvSpPr/>
          <p:nvPr/>
        </p:nvSpPr>
        <p:spPr>
          <a:xfrm>
            <a:off x="2037993" y="2790468"/>
            <a:ext cx="3370064" cy="3787378"/>
          </a:xfrm>
          <a:prstGeom prst="roundRect">
            <a:avLst>
              <a:gd name="adj" fmla="val 2967"/>
            </a:avLst>
          </a:prstGeom>
          <a:solidFill>
            <a:srgbClr val="110080"/>
          </a:solidFill>
          <a:ln w="13811">
            <a:solidFill>
              <a:srgbClr val="140099"/>
            </a:solidFill>
            <a:prstDash val="solid"/>
          </a:ln>
        </p:spPr>
      </p:sp>
      <p:sp>
        <p:nvSpPr>
          <p:cNvPr id="6" name="Text 4"/>
          <p:cNvSpPr/>
          <p:nvPr/>
        </p:nvSpPr>
        <p:spPr>
          <a:xfrm>
            <a:off x="2273975" y="3026450"/>
            <a:ext cx="2898100" cy="694373"/>
          </a:xfrm>
          <a:prstGeom prst="rect">
            <a:avLst/>
          </a:prstGeom>
          <a:noFill/>
          <a:ln/>
        </p:spPr>
        <p:txBody>
          <a:bodyPr wrap="square" rtlCol="0" anchor="t"/>
          <a:lstStyle/>
          <a:p>
            <a:pPr indent="0" marL="0">
              <a:lnSpc>
                <a:spcPts val="2734"/>
              </a:lnSpc>
              <a:buNone/>
            </a:pPr>
            <a:r>
              <a:rPr lang="en-US" sz="2187" b="1" spc="-66" kern="0" dirty="0">
                <a:solidFill>
                  <a:srgbClr val="E5E0DF"/>
                </a:solidFill>
                <a:latin typeface="Inter" pitchFamily="34" charset="0"/>
                <a:ea typeface="Inter" pitchFamily="34" charset="-122"/>
                <a:cs typeface="Inter" pitchFamily="34" charset="-120"/>
              </a:rPr>
              <a:t>Innovative Manufacturing </a:t>
            </a:r>
            <a:pPr indent="0" marL="0">
              <a:lnSpc>
                <a:spcPts val="2734"/>
              </a:lnSpc>
              <a:buNone/>
            </a:pPr>
            <a:r>
              <a:rPr lang="en-US" sz="2187" b="1" spc="-66" kern="0" dirty="0">
                <a:solidFill>
                  <a:srgbClr val="000000"/>
                </a:solidFill>
                <a:latin typeface="Inter" pitchFamily="34" charset="0"/>
                <a:ea typeface="Inter" pitchFamily="34" charset="-122"/>
                <a:cs typeface="Inter" pitchFamily="34" charset="-120"/>
              </a:rPr>
              <a:t>✨</a:t>
            </a:r>
            <a:endParaRPr lang="en-US" sz="2187" dirty="0"/>
          </a:p>
        </p:txBody>
      </p:sp>
      <p:sp>
        <p:nvSpPr>
          <p:cNvPr id="7" name="Text 5"/>
          <p:cNvSpPr/>
          <p:nvPr/>
        </p:nvSpPr>
        <p:spPr>
          <a:xfrm>
            <a:off x="2273975" y="3854053"/>
            <a:ext cx="2898100" cy="1777008"/>
          </a:xfrm>
          <a:prstGeom prst="rect">
            <a:avLst/>
          </a:prstGeom>
          <a:noFill/>
          <a:ln/>
        </p:spPr>
        <p:txBody>
          <a:bodyPr wrap="square" rtlCol="0" anchor="t"/>
          <a:lstStyle/>
          <a:p>
            <a:pPr indent="0" marL="0">
              <a:lnSpc>
                <a:spcPts val="2799"/>
              </a:lnSpc>
              <a:buNone/>
            </a:pPr>
            <a:r>
              <a:rPr lang="en-US" sz="1750" spc="-35" kern="0" dirty="0">
                <a:solidFill>
                  <a:srgbClr val="E5E0DF"/>
                </a:solidFill>
                <a:latin typeface="Inter" pitchFamily="34" charset="0"/>
                <a:ea typeface="Inter" pitchFamily="34" charset="-122"/>
                <a:cs typeface="Inter" pitchFamily="34" charset="-120"/>
              </a:rPr>
              <a:t>Henry Ford's assembly line innovation revolutionized manufacturing and made mass production more efficient and cost-effective.</a:t>
            </a:r>
            <a:endParaRPr lang="en-US" sz="1750" dirty="0"/>
          </a:p>
        </p:txBody>
      </p:sp>
      <p:sp>
        <p:nvSpPr>
          <p:cNvPr id="8" name="Shape 6"/>
          <p:cNvSpPr/>
          <p:nvPr/>
        </p:nvSpPr>
        <p:spPr>
          <a:xfrm>
            <a:off x="5630228" y="2790468"/>
            <a:ext cx="3370064" cy="3787378"/>
          </a:xfrm>
          <a:prstGeom prst="roundRect">
            <a:avLst>
              <a:gd name="adj" fmla="val 2967"/>
            </a:avLst>
          </a:prstGeom>
          <a:solidFill>
            <a:srgbClr val="110080"/>
          </a:solidFill>
          <a:ln w="13811">
            <a:solidFill>
              <a:srgbClr val="140099"/>
            </a:solidFill>
            <a:prstDash val="solid"/>
          </a:ln>
        </p:spPr>
      </p:sp>
      <p:sp>
        <p:nvSpPr>
          <p:cNvPr id="9" name="Text 7"/>
          <p:cNvSpPr/>
          <p:nvPr/>
        </p:nvSpPr>
        <p:spPr>
          <a:xfrm>
            <a:off x="5866209" y="3026450"/>
            <a:ext cx="2898100" cy="694373"/>
          </a:xfrm>
          <a:prstGeom prst="rect">
            <a:avLst/>
          </a:prstGeom>
          <a:noFill/>
          <a:ln/>
        </p:spPr>
        <p:txBody>
          <a:bodyPr wrap="square" rtlCol="0" anchor="t"/>
          <a:lstStyle/>
          <a:p>
            <a:pPr indent="0" marL="0">
              <a:lnSpc>
                <a:spcPts val="2734"/>
              </a:lnSpc>
              <a:buNone/>
            </a:pPr>
            <a:r>
              <a:rPr lang="en-US" sz="2187" b="1" spc="-66" kern="0" dirty="0">
                <a:solidFill>
                  <a:srgbClr val="E5E0DF"/>
                </a:solidFill>
                <a:latin typeface="Inter" pitchFamily="34" charset="0"/>
                <a:ea typeface="Inter" pitchFamily="34" charset="-122"/>
                <a:cs typeface="Inter" pitchFamily="34" charset="-120"/>
              </a:rPr>
              <a:t>Affordable Transportation </a:t>
            </a:r>
            <a:pPr indent="0" marL="0">
              <a:lnSpc>
                <a:spcPts val="2734"/>
              </a:lnSpc>
              <a:buNone/>
            </a:pPr>
            <a:r>
              <a:rPr lang="en-US" sz="2187" b="1" spc="-66" kern="0" dirty="0">
                <a:solidFill>
                  <a:srgbClr val="000000"/>
                </a:solidFill>
                <a:latin typeface="Inter" pitchFamily="34" charset="0"/>
                <a:ea typeface="Inter" pitchFamily="34" charset="-122"/>
                <a:cs typeface="Inter" pitchFamily="34" charset="-120"/>
              </a:rPr>
              <a:t>🏁</a:t>
            </a:r>
            <a:endParaRPr lang="en-US" sz="2187" dirty="0"/>
          </a:p>
        </p:txBody>
      </p:sp>
      <p:sp>
        <p:nvSpPr>
          <p:cNvPr id="10" name="Text 8"/>
          <p:cNvSpPr/>
          <p:nvPr/>
        </p:nvSpPr>
        <p:spPr>
          <a:xfrm>
            <a:off x="5866209" y="3854053"/>
            <a:ext cx="2898100" cy="1777008"/>
          </a:xfrm>
          <a:prstGeom prst="rect">
            <a:avLst/>
          </a:prstGeom>
          <a:noFill/>
          <a:ln/>
        </p:spPr>
        <p:txBody>
          <a:bodyPr wrap="square" rtlCol="0" anchor="t"/>
          <a:lstStyle/>
          <a:p>
            <a:pPr indent="0" marL="0">
              <a:lnSpc>
                <a:spcPts val="2799"/>
              </a:lnSpc>
              <a:buNone/>
            </a:pPr>
            <a:r>
              <a:rPr lang="en-US" sz="1750" spc="-35" kern="0" dirty="0">
                <a:solidFill>
                  <a:srgbClr val="E5E0DF"/>
                </a:solidFill>
                <a:latin typeface="Inter" pitchFamily="34" charset="0"/>
                <a:ea typeface="Inter" pitchFamily="34" charset="-122"/>
                <a:cs typeface="Inter" pitchFamily="34" charset="-120"/>
              </a:rPr>
              <a:t>The Model T was an affordable car and it allowed many Americans to buy a car for the first time and change the way they travelled.</a:t>
            </a:r>
            <a:endParaRPr lang="en-US" sz="1750" dirty="0"/>
          </a:p>
        </p:txBody>
      </p:sp>
      <p:sp>
        <p:nvSpPr>
          <p:cNvPr id="11" name="Shape 9"/>
          <p:cNvSpPr/>
          <p:nvPr/>
        </p:nvSpPr>
        <p:spPr>
          <a:xfrm>
            <a:off x="9222462" y="2790468"/>
            <a:ext cx="3370064" cy="3787378"/>
          </a:xfrm>
          <a:prstGeom prst="roundRect">
            <a:avLst>
              <a:gd name="adj" fmla="val 2967"/>
            </a:avLst>
          </a:prstGeom>
          <a:solidFill>
            <a:srgbClr val="110080"/>
          </a:solidFill>
          <a:ln w="13811">
            <a:solidFill>
              <a:srgbClr val="140099"/>
            </a:solidFill>
            <a:prstDash val="solid"/>
          </a:ln>
        </p:spPr>
      </p:sp>
      <p:sp>
        <p:nvSpPr>
          <p:cNvPr id="12" name="Text 10"/>
          <p:cNvSpPr/>
          <p:nvPr/>
        </p:nvSpPr>
        <p:spPr>
          <a:xfrm>
            <a:off x="9458444" y="3026450"/>
            <a:ext cx="2898100" cy="694373"/>
          </a:xfrm>
          <a:prstGeom prst="rect">
            <a:avLst/>
          </a:prstGeom>
          <a:noFill/>
          <a:ln/>
        </p:spPr>
        <p:txBody>
          <a:bodyPr wrap="square" rtlCol="0" anchor="t"/>
          <a:lstStyle/>
          <a:p>
            <a:pPr indent="0" marL="0">
              <a:lnSpc>
                <a:spcPts val="2734"/>
              </a:lnSpc>
              <a:buNone/>
            </a:pPr>
            <a:r>
              <a:rPr lang="en-US" sz="2187" b="1" spc="-66" kern="0" dirty="0">
                <a:solidFill>
                  <a:srgbClr val="E5E0DF"/>
                </a:solidFill>
                <a:latin typeface="Inter" pitchFamily="34" charset="0"/>
                <a:ea typeface="Inter" pitchFamily="34" charset="-122"/>
                <a:cs typeface="Inter" pitchFamily="34" charset="-120"/>
              </a:rPr>
              <a:t>Legacy of Entrepreneurship </a:t>
            </a:r>
            <a:pPr indent="0" marL="0">
              <a:lnSpc>
                <a:spcPts val="2734"/>
              </a:lnSpc>
              <a:buNone/>
            </a:pPr>
            <a:r>
              <a:rPr lang="en-US" sz="2187" b="1" spc="-66" kern="0" dirty="0">
                <a:solidFill>
                  <a:srgbClr val="000000"/>
                </a:solidFill>
                <a:latin typeface="Inter" pitchFamily="34" charset="0"/>
                <a:ea typeface="Inter" pitchFamily="34" charset="-122"/>
                <a:cs typeface="Inter" pitchFamily="34" charset="-120"/>
              </a:rPr>
              <a:t>🚀</a:t>
            </a:r>
            <a:endParaRPr lang="en-US" sz="2187" dirty="0"/>
          </a:p>
        </p:txBody>
      </p:sp>
      <p:sp>
        <p:nvSpPr>
          <p:cNvPr id="13" name="Text 11"/>
          <p:cNvSpPr/>
          <p:nvPr/>
        </p:nvSpPr>
        <p:spPr>
          <a:xfrm>
            <a:off x="9458444" y="3854053"/>
            <a:ext cx="2898100" cy="2487811"/>
          </a:xfrm>
          <a:prstGeom prst="rect">
            <a:avLst/>
          </a:prstGeom>
          <a:noFill/>
          <a:ln/>
        </p:spPr>
        <p:txBody>
          <a:bodyPr wrap="square" rtlCol="0" anchor="t"/>
          <a:lstStyle/>
          <a:p>
            <a:pPr indent="0" marL="0">
              <a:lnSpc>
                <a:spcPts val="2799"/>
              </a:lnSpc>
              <a:buNone/>
            </a:pPr>
            <a:r>
              <a:rPr lang="en-US" sz="1750" spc="-35" kern="0" dirty="0">
                <a:solidFill>
                  <a:srgbClr val="E5E0DF"/>
                </a:solidFill>
                <a:latin typeface="Inter" pitchFamily="34" charset="0"/>
                <a:ea typeface="Inter" pitchFamily="34" charset="-122"/>
                <a:cs typeface="Inter" pitchFamily="34" charset="-120"/>
              </a:rPr>
              <a:t>Henry Ford's business methods and ideas are still studied and admired by modern entrepreneurs, and his vision helped make the United States a leader in innovation and industry.</a:t>
            </a:r>
            <a:endParaRPr lang="en-US" sz="1750" dirty="0"/>
          </a:p>
        </p:txBody>
      </p:sp>
      <p:pic>
        <p:nvPicPr>
          <p:cNvPr id="14"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272525">
              <a:alpha val="80000"/>
            </a:srgbClr>
          </a:solidFill>
          <a:ln/>
        </p:spPr>
      </p:sp>
      <p:sp>
        <p:nvSpPr>
          <p:cNvPr id="6" name="Text 3"/>
          <p:cNvSpPr/>
          <p:nvPr/>
        </p:nvSpPr>
        <p:spPr>
          <a:xfrm>
            <a:off x="2037993" y="2890123"/>
            <a:ext cx="4572119" cy="694373"/>
          </a:xfrm>
          <a:prstGeom prst="rect">
            <a:avLst/>
          </a:prstGeom>
          <a:noFill/>
          <a:ln/>
        </p:spPr>
        <p:txBody>
          <a:bodyPr wrap="none" rtlCol="0" anchor="t"/>
          <a:lstStyle/>
          <a:p>
            <a:pPr indent="0" marL="0">
              <a:lnSpc>
                <a:spcPts val="5468"/>
              </a:lnSpc>
              <a:buNone/>
            </a:pPr>
            <a:r>
              <a:rPr lang="en-US" sz="4374" b="1" spc="-131" kern="0" dirty="0">
                <a:solidFill>
                  <a:srgbClr val="FFFFFF"/>
                </a:solidFill>
                <a:latin typeface="Inter" pitchFamily="34" charset="0"/>
                <a:ea typeface="Inter" pitchFamily="34" charset="-122"/>
                <a:cs typeface="Inter" pitchFamily="34" charset="-120"/>
              </a:rPr>
              <a:t>Closing Thoughts</a:t>
            </a:r>
            <a:endParaRPr lang="en-US" sz="4374" dirty="0"/>
          </a:p>
        </p:txBody>
      </p:sp>
      <p:sp>
        <p:nvSpPr>
          <p:cNvPr id="7" name="Text 4"/>
          <p:cNvSpPr/>
          <p:nvPr/>
        </p:nvSpPr>
        <p:spPr>
          <a:xfrm>
            <a:off x="2037993" y="3917752"/>
            <a:ext cx="10554414" cy="1421606"/>
          </a:xfrm>
          <a:prstGeom prst="rect">
            <a:avLst/>
          </a:prstGeom>
          <a:noFill/>
          <a:ln/>
        </p:spPr>
        <p:txBody>
          <a:bodyPr wrap="square" rtlCol="0" anchor="t"/>
          <a:lstStyle/>
          <a:p>
            <a:pPr indent="0" marL="0">
              <a:lnSpc>
                <a:spcPts val="2799"/>
              </a:lnSpc>
              <a:buNone/>
            </a:pPr>
            <a:r>
              <a:rPr lang="en-US" sz="1750" spc="-35" kern="0" dirty="0">
                <a:solidFill>
                  <a:srgbClr val="E5E0DF"/>
                </a:solidFill>
                <a:latin typeface="Inter" pitchFamily="34" charset="0"/>
                <a:ea typeface="Inter" pitchFamily="34" charset="-122"/>
                <a:cs typeface="Inter" pitchFamily="34" charset="-120"/>
              </a:rPr>
              <a:t>Henry Ford's legacy as an entrepreneur and inventor is undeniable. From humble beginnings to changing the world with new ideas and innovative manufacturing methods, his contribution to the automotive industry, manufacturing and American society continues to inspire entrepreneurs and shape the world today.</a:t>
            </a:r>
            <a:endParaRPr lang="en-US" sz="1750" dirty="0"/>
          </a:p>
        </p:txBody>
      </p:sp>
      <p:pic>
        <p:nvPicPr>
          <p:cNvPr id="8"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Slide 1</vt:lpstr>
      <vt:lpstr>Slide 2</vt:lpstr>
      <vt:lpstr>Slide 3</vt:lpstr>
      <vt:lpstr>Slide 4</vt:lpstr>
      <vt:lpstr>Slide 5</vt:lpstr>
      <vt:lpstr>Slide 6</vt:lpstr>
      <vt:lpstr>Slide 7</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2024-01-04T22:11:17Z</dcterms:created>
  <dcterms:modified xsi:type="dcterms:W3CDTF">2024-01-04T22:11:17Z</dcterms:modified>
</cp:coreProperties>
</file>