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8" r:id="rId3"/>
    <p:sldId id="258" r:id="rId4"/>
    <p:sldId id="264" r:id="rId5"/>
    <p:sldId id="263" r:id="rId6"/>
    <p:sldId id="262" r:id="rId7"/>
    <p:sldId id="267" r:id="rId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8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15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09.02.24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33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09.02.24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19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09.02.24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109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09.02.24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46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09.02.24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35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09.02.24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29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09.02.24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54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09.02.24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662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09.02.24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03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09.02.24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40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09.02.24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64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5AD63-41A2-A646-AEE6-95E64B73BB29}" type="datetimeFigureOut">
              <a:rPr lang="de-DE" smtClean="0"/>
              <a:t>09.02.24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05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feld 3">
            <a:extLst>
              <a:ext uri="{FF2B5EF4-FFF2-40B4-BE49-F238E27FC236}">
                <a16:creationId xmlns:a16="http://schemas.microsoft.com/office/drawing/2014/main" id="{53ADE248-A5A4-57C6-B0B1-919CD64A1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0"/>
            <a:ext cx="2541587" cy="32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500" b="1"/>
              <a:t>Ein Blick in Unternehmen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4502114-64EE-F3DF-EA3C-090673D187A1}"/>
              </a:ext>
            </a:extLst>
          </p:cNvPr>
          <p:cNvSpPr txBox="1"/>
          <p:nvPr/>
        </p:nvSpPr>
        <p:spPr>
          <a:xfrm>
            <a:off x="2555875" y="-1588"/>
            <a:ext cx="6588125" cy="338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Ziele/Kompetenzen: </a:t>
            </a:r>
            <a:r>
              <a:rPr lang="de-AT" altLang="de-DE" sz="800"/>
              <a:t>Makroumfeld (PEST + N) und Mikroumfeld (Anspruchsgruppen) von Unternehmen beschreiben können, zentrale Prozesse im Unternehmen beschreiben können, Bedeutung von Produktionsfaktoren erläutern können, Bedeutung von Nachhaltigkeit für Unternehmen </a:t>
            </a:r>
          </a:p>
        </p:txBody>
      </p:sp>
      <p:sp>
        <p:nvSpPr>
          <p:cNvPr id="13315" name="Textfeld 42">
            <a:extLst>
              <a:ext uri="{FF2B5EF4-FFF2-40B4-BE49-F238E27FC236}">
                <a16:creationId xmlns:a16="http://schemas.microsoft.com/office/drawing/2014/main" id="{87B14801-EEDA-EDA2-0002-29A77D13D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75"/>
            <a:ext cx="1116013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000" b="1"/>
              <a:t>Umfeld: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1000" b="1"/>
              <a:t>Makroumfeld bzw. -umwelt</a:t>
            </a:r>
          </a:p>
          <a:p>
            <a:pPr eaLnBrk="1" hangingPunct="1"/>
            <a:r>
              <a:rPr lang="de-AT" altLang="de-DE" sz="1000"/>
              <a:t>P (Politics)</a:t>
            </a:r>
          </a:p>
          <a:p>
            <a:pPr eaLnBrk="1" hangingPunct="1"/>
            <a:r>
              <a:rPr lang="de-AT" altLang="de-DE" sz="1000"/>
              <a:t>E (Economics)</a:t>
            </a:r>
          </a:p>
          <a:p>
            <a:pPr eaLnBrk="1" hangingPunct="1"/>
            <a:r>
              <a:rPr lang="de-AT" altLang="de-DE" sz="1000"/>
              <a:t>S (Social)</a:t>
            </a:r>
          </a:p>
          <a:p>
            <a:pPr eaLnBrk="1" hangingPunct="1"/>
            <a:r>
              <a:rPr lang="de-AT" altLang="de-DE" sz="1000"/>
              <a:t>T (Technology)</a:t>
            </a:r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 b="1"/>
              <a:t>+ </a:t>
            </a:r>
            <a:r>
              <a:rPr lang="de-AT" altLang="de-DE" sz="1000"/>
              <a:t>N (Nature)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1000" b="1"/>
              <a:t>Mikroumfeld</a:t>
            </a:r>
          </a:p>
          <a:p>
            <a:pPr eaLnBrk="1" hangingPunct="1"/>
            <a:r>
              <a:rPr lang="de-AT" altLang="de-DE" sz="1000"/>
              <a:t>(Stakeholder od. Anspruchs-gruppen)</a:t>
            </a:r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/>
              <a:t>Interessen und Ziele (potentielle Konflikte)</a:t>
            </a:r>
          </a:p>
          <a:p>
            <a:pPr eaLnBrk="1" hangingPunct="1"/>
            <a:endParaRPr lang="de-AT" altLang="de-DE" sz="1000"/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 b="1"/>
              <a:t>Prozesse im Unternehmen:</a:t>
            </a:r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/>
              <a:t>Beschaffungs-markt</a:t>
            </a:r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/>
              <a:t>Prozesse im Betrieb</a:t>
            </a:r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/>
              <a:t>Absatzmarkt</a:t>
            </a:r>
          </a:p>
          <a:p>
            <a:pPr eaLnBrk="1" hangingPunct="1"/>
            <a:endParaRPr lang="de-AT" altLang="de-DE" sz="1000"/>
          </a:p>
          <a:p>
            <a:pPr eaLnBrk="1" hangingPunct="1"/>
            <a:endParaRPr lang="de-AT" altLang="de-DE" sz="1000"/>
          </a:p>
          <a:p>
            <a:pPr eaLnBrk="1" hangingPunct="1"/>
            <a:endParaRPr lang="de-AT" altLang="de-DE" sz="1000"/>
          </a:p>
          <a:p>
            <a:pPr eaLnBrk="1" hangingPunct="1"/>
            <a:r>
              <a:rPr lang="de-AT" altLang="de-DE" sz="1000" b="1"/>
              <a:t>Nachhaltigkeit</a:t>
            </a:r>
          </a:p>
          <a:p>
            <a:pPr eaLnBrk="1" hangingPunct="1"/>
            <a:endParaRPr lang="de-AT" altLang="de-DE" sz="1000" b="1"/>
          </a:p>
          <a:p>
            <a:pPr eaLnBrk="1" hangingPunct="1"/>
            <a:r>
              <a:rPr lang="de-AT" altLang="de-DE" sz="1000"/>
              <a:t>Bedeutung für Unternehmen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55649D09-607F-53D4-C46F-AE7A230C2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33375"/>
            <a:ext cx="8027987" cy="2590800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0E60ADA9-D140-508A-863E-6FB5EB29B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2924175"/>
            <a:ext cx="3995737" cy="3922713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B27449DC-3B2A-EBDD-66D5-AD2F8DAE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924175"/>
            <a:ext cx="4032250" cy="3933825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3319" name="Textfeld 32">
            <a:extLst>
              <a:ext uri="{FF2B5EF4-FFF2-40B4-BE49-F238E27FC236}">
                <a16:creationId xmlns:a16="http://schemas.microsoft.com/office/drawing/2014/main" id="{C8ABD55A-F99C-460A-E919-6D37B6308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879725"/>
            <a:ext cx="3889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Zentrale Prozesse im Unternehmen: Wertschöpfung (Verkäufe </a:t>
            </a:r>
            <a:r>
              <a:rPr lang="mr-IN" altLang="de-DE" sz="800" b="1"/>
              <a:t>–</a:t>
            </a:r>
            <a:r>
              <a:rPr lang="de-AT" altLang="de-DE" sz="800" b="1"/>
              <a:t> Vorleistungen) S. 32,33 </a:t>
            </a:r>
            <a:endParaRPr lang="de-AT" altLang="de-DE" sz="800"/>
          </a:p>
        </p:txBody>
      </p:sp>
      <p:pic>
        <p:nvPicPr>
          <p:cNvPr id="13339" name="Bild 33">
            <a:extLst>
              <a:ext uri="{FF2B5EF4-FFF2-40B4-BE49-F238E27FC236}">
                <a16:creationId xmlns:a16="http://schemas.microsoft.com/office/drawing/2014/main" id="{F642C7E3-936D-AF92-122B-A3A45C558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644900"/>
            <a:ext cx="7191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feld 87">
            <a:extLst>
              <a:ext uri="{FF2B5EF4-FFF2-40B4-BE49-F238E27FC236}">
                <a16:creationId xmlns:a16="http://schemas.microsoft.com/office/drawing/2014/main" id="{DCA71414-735C-5216-7E13-3E2ECD128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33375"/>
            <a:ext cx="4464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/>
              <a:t>Makroumfeld: PEST Modell: Analyse verschiedener für Unternehmen bedeutender Umweltsphären</a:t>
            </a:r>
          </a:p>
          <a:p>
            <a:pPr eaLnBrk="1" hangingPunct="1"/>
            <a:r>
              <a:rPr lang="de-AT" altLang="de-DE" sz="800" b="1" dirty="0"/>
              <a:t>P (Politics):</a:t>
            </a:r>
            <a:r>
              <a:rPr lang="de-AT" altLang="de-DE" sz="800" dirty="0"/>
              <a:t> Wahlen, Gesetze, Entwicklungen in der EU,  Globale Entwicklungen, </a:t>
            </a:r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E (Economics): </a:t>
            </a:r>
            <a:r>
              <a:rPr lang="de-AT" altLang="de-DE" sz="800" dirty="0"/>
              <a:t>Konjunktur, Aufschwung versus Abschwung, Arbeitslosigkeit, Inflation</a:t>
            </a:r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S (</a:t>
            </a:r>
            <a:r>
              <a:rPr lang="de-AT" altLang="de-DE" sz="800" b="1" dirty="0" err="1"/>
              <a:t>Social</a:t>
            </a:r>
            <a:r>
              <a:rPr lang="de-AT" altLang="de-DE" sz="800" b="1" dirty="0"/>
              <a:t>):</a:t>
            </a:r>
            <a:r>
              <a:rPr lang="de-AT" altLang="de-DE" sz="800" dirty="0"/>
              <a:t> Änderung der Gesellschaft, Singlehaushalte, Lebenserwartung, Bedeutung Gesundheit</a:t>
            </a:r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T (Technology): </a:t>
            </a:r>
            <a:r>
              <a:rPr lang="de-AT" altLang="de-DE" sz="800" dirty="0"/>
              <a:t>neue Software, Maschinen zur Gütererstellung, Neue Technologien, E-Autos</a:t>
            </a:r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+ + N (Nature): </a:t>
            </a:r>
            <a:r>
              <a:rPr lang="de-AT" altLang="de-DE" sz="800" dirty="0"/>
              <a:t>Umweltschonung, Vermeidung von Müll, regionale Produkte</a:t>
            </a:r>
          </a:p>
        </p:txBody>
      </p:sp>
      <p:sp>
        <p:nvSpPr>
          <p:cNvPr id="35" name="Textfeld 87">
            <a:extLst>
              <a:ext uri="{FF2B5EF4-FFF2-40B4-BE49-F238E27FC236}">
                <a16:creationId xmlns:a16="http://schemas.microsoft.com/office/drawing/2014/main" id="{19D7E7F2-E86A-BDF1-FA1E-D08CCC986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050232"/>
            <a:ext cx="43926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 dirty="0"/>
              <a:t>Mikroumfeld: </a:t>
            </a:r>
            <a:r>
              <a:rPr lang="de-AT" altLang="de-DE" sz="800" b="1" dirty="0" err="1"/>
              <a:t>Stakeholderanalyse</a:t>
            </a:r>
            <a:r>
              <a:rPr lang="de-AT" altLang="de-DE" sz="800" b="1" dirty="0"/>
              <a:t> (Interessen/Ziele der wichtigsten Anspruchsgruppen)</a:t>
            </a:r>
          </a:p>
          <a:p>
            <a:pPr eaLnBrk="1" hangingPunct="1"/>
            <a:r>
              <a:rPr lang="de-AT" altLang="de-DE" sz="800" b="1" dirty="0"/>
              <a:t>1) Kunden: </a:t>
            </a:r>
            <a:r>
              <a:rPr lang="de-AT" altLang="de-DE" sz="800" dirty="0"/>
              <a:t>hohe Qualität, günstige Preise, </a:t>
            </a:r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2) Kapitalgeber</a:t>
            </a:r>
            <a:r>
              <a:rPr lang="de-AT" altLang="de-DE" sz="800" dirty="0"/>
              <a:t>: hohe Gewinne, hohen Unternehmenswert (z.B. Aktienkurse), Rückzahlung</a:t>
            </a:r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3) Mitarbeiter</a:t>
            </a:r>
            <a:r>
              <a:rPr lang="de-AT" altLang="de-DE" sz="800" dirty="0"/>
              <a:t>: sicheren Arbeitsplatz, höhere Löhne, Ausbildung</a:t>
            </a:r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4) Lieferanten</a:t>
            </a:r>
            <a:r>
              <a:rPr lang="de-AT" altLang="de-DE" sz="800" dirty="0"/>
              <a:t>: sichere Abnehmer, hohe Preise für Rohstoffe</a:t>
            </a:r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5) Konkurrenten</a:t>
            </a:r>
            <a:r>
              <a:rPr lang="de-AT" altLang="de-DE" sz="800" dirty="0"/>
              <a:t>: Schwächung des Unternehmens, selber mehr verkaufen</a:t>
            </a:r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6) Staat</a:t>
            </a:r>
            <a:r>
              <a:rPr lang="de-AT" altLang="de-DE" sz="800" dirty="0"/>
              <a:t>: Steuern, Arbeitsplätze</a:t>
            </a:r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7) Öffentlichkeit</a:t>
            </a:r>
            <a:r>
              <a:rPr lang="de-AT" altLang="de-DE" sz="800" dirty="0"/>
              <a:t>: saubere Umwelt, Versorgung mit Gütern und Dienstleistungen, Steuern</a:t>
            </a:r>
            <a:endParaRPr lang="de-AT" altLang="de-DE" sz="800" b="1" dirty="0"/>
          </a:p>
          <a:p>
            <a:pPr eaLnBrk="1" hangingPunct="1"/>
            <a:endParaRPr lang="de-AT" altLang="de-DE" sz="800" b="1" dirty="0"/>
          </a:p>
          <a:p>
            <a:pPr eaLnBrk="1" hangingPunct="1"/>
            <a:r>
              <a:rPr lang="de-AT" altLang="de-DE" sz="800" b="1" dirty="0"/>
              <a:t>Zielkonflikte </a:t>
            </a:r>
            <a:r>
              <a:rPr lang="de-AT" altLang="de-DE" sz="800" dirty="0"/>
              <a:t>(2 od. mehrere Anspruchsgruppen haben sich widersprechende Interessen)</a:t>
            </a:r>
            <a:r>
              <a:rPr lang="de-AT" altLang="de-DE" sz="800" b="1" dirty="0"/>
              <a:t>: </a:t>
            </a:r>
          </a:p>
          <a:p>
            <a:pPr eaLnBrk="1" hangingPunct="1"/>
            <a:r>
              <a:rPr lang="de-AT" altLang="de-DE" sz="800" dirty="0"/>
              <a:t>Kapitalgeber wollen Gewinn, Mitarbeiter wollen höhere Löhne (Kollektivertrag)</a:t>
            </a:r>
          </a:p>
          <a:p>
            <a:pPr eaLnBrk="1" hangingPunct="1"/>
            <a:r>
              <a:rPr lang="de-AT" altLang="de-DE" sz="800" dirty="0"/>
              <a:t>Lieferanten wollen hohe Preise für Rohstoffe, Kunden wollen niedrige Preise für Produkte</a:t>
            </a:r>
          </a:p>
          <a:p>
            <a:pPr eaLnBrk="1" hangingPunct="1"/>
            <a:r>
              <a:rPr lang="de-AT" altLang="de-DE" sz="800" dirty="0"/>
              <a:t>Staat und Unternehmen wollen wachsen, Öffentlichkeit will intakte Umwelt</a:t>
            </a:r>
          </a:p>
          <a:p>
            <a:pPr eaLnBrk="1" hangingPunct="1"/>
            <a:r>
              <a:rPr lang="de-AT" altLang="de-DE" sz="800" b="1" dirty="0"/>
              <a:t>Zielharmonie</a:t>
            </a:r>
            <a:r>
              <a:rPr lang="de-AT" altLang="de-DE" sz="800" dirty="0"/>
              <a:t>: z.B. Staat will Arbeitsplätze, Mitarbeiter wollen Arbeitsplätze, etc.</a:t>
            </a:r>
          </a:p>
          <a:p>
            <a:pPr eaLnBrk="1" hangingPunct="1"/>
            <a:r>
              <a:rPr lang="de-AT" altLang="de-DE" sz="800" b="1" dirty="0"/>
              <a:t>Ziele (</a:t>
            </a:r>
            <a:r>
              <a:rPr lang="de-AT" altLang="de-DE" sz="800" b="1" dirty="0" err="1"/>
              <a:t>vlg</a:t>
            </a:r>
            <a:r>
              <a:rPr lang="de-AT" altLang="de-DE" sz="800" b="1" dirty="0"/>
              <a:t>. </a:t>
            </a:r>
            <a:r>
              <a:rPr lang="de-AT" altLang="de-DE" sz="800" b="1" dirty="0" err="1"/>
              <a:t>Balanced</a:t>
            </a:r>
            <a:r>
              <a:rPr lang="de-AT" altLang="de-DE" sz="800" b="1" dirty="0"/>
              <a:t> </a:t>
            </a:r>
            <a:r>
              <a:rPr lang="de-AT" altLang="de-DE" sz="800" b="1" dirty="0" err="1"/>
              <a:t>Scorecard</a:t>
            </a:r>
            <a:r>
              <a:rPr lang="de-AT" altLang="de-DE" sz="800" b="1" dirty="0"/>
              <a:t>): strategische </a:t>
            </a:r>
            <a:r>
              <a:rPr lang="de-AT" altLang="de-DE" sz="800" dirty="0"/>
              <a:t>(langfristige) </a:t>
            </a:r>
            <a:r>
              <a:rPr lang="de-AT" altLang="de-DE" sz="800" b="1" dirty="0"/>
              <a:t>operative</a:t>
            </a:r>
            <a:r>
              <a:rPr lang="de-AT" altLang="de-DE" sz="800" dirty="0"/>
              <a:t> (kurzfristige) </a:t>
            </a:r>
            <a:r>
              <a:rPr lang="de-AT" altLang="de-DE" sz="800" b="1" dirty="0"/>
              <a:t>SMART Kriterien</a:t>
            </a:r>
          </a:p>
        </p:txBody>
      </p:sp>
      <p:pic>
        <p:nvPicPr>
          <p:cNvPr id="13323" name="Bild 7">
            <a:extLst>
              <a:ext uri="{FF2B5EF4-FFF2-40B4-BE49-F238E27FC236}">
                <a16:creationId xmlns:a16="http://schemas.microsoft.com/office/drawing/2014/main" id="{6D671923-28B1-F4FD-D190-FA6AFA41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6250"/>
            <a:ext cx="38211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feld 87">
            <a:extLst>
              <a:ext uri="{FF2B5EF4-FFF2-40B4-BE49-F238E27FC236}">
                <a16:creationId xmlns:a16="http://schemas.microsoft.com/office/drawing/2014/main" id="{E4BAEDD7-DED5-B112-12D4-9A3BF1AAF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294188"/>
            <a:ext cx="1366837" cy="1922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700" b="1"/>
              <a:t>Prozess der Verarbeitung im Unternehmen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/>
              <a:t>Kombination von eigenen Ideen + Produktionsfaktoren nach ökonomischen Prinzipien und innerbetrieblicher Arbeitsteilung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 b="1"/>
              <a:t>Managementprozesse</a:t>
            </a:r>
            <a:r>
              <a:rPr lang="de-AT" altLang="de-DE" sz="700"/>
              <a:t> (Leitung)</a:t>
            </a:r>
          </a:p>
          <a:p>
            <a:pPr eaLnBrk="1" hangingPunct="1"/>
            <a:r>
              <a:rPr lang="de-AT" altLang="de-DE" sz="700"/>
              <a:t>Planen + Entscheiden + Org + Kontrolle.</a:t>
            </a:r>
          </a:p>
          <a:p>
            <a:pPr eaLnBrk="1" hangingPunct="1"/>
            <a:r>
              <a:rPr lang="de-AT" altLang="de-DE" sz="700" b="1"/>
              <a:t>Geschäftsprozesse</a:t>
            </a:r>
          </a:p>
          <a:p>
            <a:pPr eaLnBrk="1" hangingPunct="1"/>
            <a:r>
              <a:rPr lang="de-AT" altLang="de-DE" sz="700"/>
              <a:t>Forschen &amp; Entwickeln, Leistung erstellen, Kunden gewinnen</a:t>
            </a:r>
          </a:p>
          <a:p>
            <a:pPr eaLnBrk="1" hangingPunct="1"/>
            <a:r>
              <a:rPr lang="de-AT" altLang="de-DE" sz="700" b="1"/>
              <a:t>Unterstützungsprozesse</a:t>
            </a:r>
          </a:p>
          <a:p>
            <a:pPr eaLnBrk="1" hangingPunct="1"/>
            <a:r>
              <a:rPr lang="de-AT" altLang="de-DE" sz="700"/>
              <a:t>z.B. RWCO, Personalabteilung, Logistik &amp; Transport, etc.</a:t>
            </a:r>
          </a:p>
        </p:txBody>
      </p:sp>
      <p:sp>
        <p:nvSpPr>
          <p:cNvPr id="41" name="Textfeld 87">
            <a:extLst>
              <a:ext uri="{FF2B5EF4-FFF2-40B4-BE49-F238E27FC236}">
                <a16:creationId xmlns:a16="http://schemas.microsoft.com/office/drawing/2014/main" id="{A21E736F-8098-417F-4575-961D938F9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294188"/>
            <a:ext cx="1296988" cy="1924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700" b="1"/>
              <a:t>Absatz: Output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 b="1"/>
              <a:t>Verkauf</a:t>
            </a:r>
            <a:r>
              <a:rPr lang="de-AT" altLang="de-DE" sz="700"/>
              <a:t> der Produkte und Dienstleistungen an Kunden aufgrund von Vereinbarungen (Kaufverträgen) an </a:t>
            </a:r>
            <a:r>
              <a:rPr lang="de-AT" altLang="de-DE" sz="700" b="1"/>
              <a:t>Kunden</a:t>
            </a:r>
            <a:r>
              <a:rPr lang="de-AT" altLang="de-DE" sz="700"/>
              <a:t>: Haushalte </a:t>
            </a:r>
          </a:p>
          <a:p>
            <a:pPr eaLnBrk="1" hangingPunct="1"/>
            <a:r>
              <a:rPr lang="de-AT" altLang="de-DE" sz="700"/>
              <a:t>HH (Consumer </a:t>
            </a:r>
            <a:r>
              <a:rPr lang="de-AT" altLang="de-DE" sz="700" b="1"/>
              <a:t>B2C)</a:t>
            </a:r>
            <a:r>
              <a:rPr lang="de-AT" altLang="de-DE" sz="700"/>
              <a:t>, Unternehmen (Business </a:t>
            </a:r>
            <a:r>
              <a:rPr lang="de-AT" altLang="de-DE" sz="700" b="1"/>
              <a:t>B2B), </a:t>
            </a:r>
            <a:r>
              <a:rPr lang="de-AT" altLang="de-DE" sz="700"/>
              <a:t>Staat, ...</a:t>
            </a:r>
          </a:p>
          <a:p>
            <a:pPr eaLnBrk="1" hangingPunct="1"/>
            <a:endParaRPr lang="de-AT" altLang="de-DE" sz="700"/>
          </a:p>
          <a:p>
            <a:pPr eaLnBrk="1" hangingPunct="1"/>
            <a:endParaRPr lang="de-AT" altLang="de-DE" sz="700"/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/>
              <a:t>zur </a:t>
            </a:r>
            <a:r>
              <a:rPr lang="de-AT" altLang="de-DE" sz="700" b="1"/>
              <a:t>Befriedigung von </a:t>
            </a:r>
          </a:p>
          <a:p>
            <a:pPr eaLnBrk="1" hangingPunct="1"/>
            <a:r>
              <a:rPr lang="de-AT" altLang="de-DE" sz="700" b="1"/>
              <a:t>Bedürfnissen</a:t>
            </a:r>
          </a:p>
          <a:p>
            <a:pPr eaLnBrk="1" hangingPunct="1"/>
            <a:endParaRPr lang="de-AT" altLang="de-DE" sz="700" b="1"/>
          </a:p>
          <a:p>
            <a:pPr eaLnBrk="1" hangingPunct="1"/>
            <a:endParaRPr lang="de-AT" altLang="de-DE" sz="700" b="1"/>
          </a:p>
        </p:txBody>
      </p:sp>
      <p:sp>
        <p:nvSpPr>
          <p:cNvPr id="39" name="Textfeld 87">
            <a:extLst>
              <a:ext uri="{FF2B5EF4-FFF2-40B4-BE49-F238E27FC236}">
                <a16:creationId xmlns:a16="http://schemas.microsoft.com/office/drawing/2014/main" id="{0F7D9326-BEB7-6D8A-0669-446124841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294188"/>
            <a:ext cx="1223962" cy="1922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700" b="1"/>
              <a:t>Beschaffungsmarkt: Input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 b="1"/>
              <a:t>Einkauf </a:t>
            </a:r>
            <a:r>
              <a:rPr lang="de-AT" altLang="de-DE" sz="700"/>
              <a:t>von Produktions-faktoren aufgrund Vereinbarungen (Kaufvertrag)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/>
              <a:t>Traditionelle P-Faktoren:</a:t>
            </a:r>
          </a:p>
          <a:p>
            <a:pPr eaLnBrk="1" hangingPunct="1"/>
            <a:r>
              <a:rPr lang="de-AT" altLang="de-DE" sz="700"/>
              <a:t>1) Boden (z.B. Büro)</a:t>
            </a:r>
          </a:p>
          <a:p>
            <a:pPr eaLnBrk="1" hangingPunct="1"/>
            <a:r>
              <a:rPr lang="de-AT" altLang="de-DE" sz="700"/>
              <a:t>2) Arbeit (Mitarbeiter)</a:t>
            </a:r>
          </a:p>
          <a:p>
            <a:pPr eaLnBrk="1" hangingPunct="1"/>
            <a:r>
              <a:rPr lang="de-AT" altLang="de-DE" sz="700"/>
              <a:t>3) Kapital (Maschinen)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/>
              <a:t>Moderne: P-Faktoren</a:t>
            </a:r>
          </a:p>
          <a:p>
            <a:pPr eaLnBrk="1" hangingPunct="1"/>
            <a:r>
              <a:rPr lang="de-AT" altLang="de-DE" sz="700"/>
              <a:t>4) Informationen </a:t>
            </a:r>
          </a:p>
          <a:p>
            <a:pPr eaLnBrk="1" hangingPunct="1"/>
            <a:r>
              <a:rPr lang="de-AT" altLang="de-DE" sz="700"/>
              <a:t>5) Innovationen</a:t>
            </a:r>
          </a:p>
          <a:p>
            <a:pPr eaLnBrk="1" hangingPunct="1"/>
            <a:endParaRPr lang="de-AT" altLang="de-DE" sz="700"/>
          </a:p>
          <a:p>
            <a:pPr eaLnBrk="1" hangingPunct="1">
              <a:buFontTx/>
              <a:buAutoNum type="arabicParenR"/>
            </a:pPr>
            <a:endParaRPr lang="de-AT" altLang="de-DE" sz="700"/>
          </a:p>
        </p:txBody>
      </p:sp>
      <p:pic>
        <p:nvPicPr>
          <p:cNvPr id="13327" name="Bild 8">
            <a:extLst>
              <a:ext uri="{FF2B5EF4-FFF2-40B4-BE49-F238E27FC236}">
                <a16:creationId xmlns:a16="http://schemas.microsoft.com/office/drawing/2014/main" id="{88B3A4C5-3E84-694C-F7C6-ED5988ADA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805488"/>
            <a:ext cx="360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Bild 9">
            <a:extLst>
              <a:ext uri="{FF2B5EF4-FFF2-40B4-BE49-F238E27FC236}">
                <a16:creationId xmlns:a16="http://schemas.microsoft.com/office/drawing/2014/main" id="{97DF41DE-6628-ABB3-76E9-6DC9D1CD4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589588"/>
            <a:ext cx="3603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Bild 10">
            <a:extLst>
              <a:ext uri="{FF2B5EF4-FFF2-40B4-BE49-F238E27FC236}">
                <a16:creationId xmlns:a16="http://schemas.microsoft.com/office/drawing/2014/main" id="{23D3DC46-A242-8E49-2CAB-7CBF96B89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3603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Textfeld 32">
            <a:extLst>
              <a:ext uri="{FF2B5EF4-FFF2-40B4-BE49-F238E27FC236}">
                <a16:creationId xmlns:a16="http://schemas.microsoft.com/office/drawing/2014/main" id="{00A66DBF-26A0-9F8A-E65B-45E983C3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33375"/>
            <a:ext cx="3816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Analyse eines Unternehmens: PEST Modell + Natur, Stakeholder (Anspruchsgruppen)</a:t>
            </a:r>
          </a:p>
          <a:p>
            <a:pPr eaLnBrk="1" hangingPunct="1"/>
            <a:r>
              <a:rPr lang="de-AT" altLang="de-DE" sz="800" b="1"/>
              <a:t>(S18-19)</a:t>
            </a:r>
            <a:endParaRPr lang="de-AT" altLang="de-DE" sz="800"/>
          </a:p>
        </p:txBody>
      </p:sp>
      <p:sp>
        <p:nvSpPr>
          <p:cNvPr id="47" name="Richtungspfeil 46">
            <a:extLst>
              <a:ext uri="{FF2B5EF4-FFF2-40B4-BE49-F238E27FC236}">
                <a16:creationId xmlns:a16="http://schemas.microsoft.com/office/drawing/2014/main" id="{5C56959B-BBDF-73CA-E0DA-521632906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862388"/>
            <a:ext cx="865187" cy="287337"/>
          </a:xfrm>
          <a:prstGeom prst="homePlate">
            <a:avLst>
              <a:gd name="adj" fmla="val 50003"/>
            </a:avLst>
          </a:prstGeom>
          <a:solidFill>
            <a:srgbClr val="DDD9C3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e-DE" sz="800" b="1" dirty="0">
                <a:solidFill>
                  <a:srgbClr val="000000"/>
                </a:solidFill>
                <a:latin typeface="+mn-lt"/>
                <a:ea typeface="+mn-ea"/>
              </a:rPr>
              <a:t>Beschaffung:</a:t>
            </a:r>
          </a:p>
          <a:p>
            <a:pPr algn="ctr">
              <a:defRPr/>
            </a:pPr>
            <a:r>
              <a:rPr lang="de-DE" sz="800" dirty="0">
                <a:solidFill>
                  <a:srgbClr val="000000"/>
                </a:solidFill>
                <a:latin typeface="+mn-lt"/>
                <a:ea typeface="+mn-ea"/>
              </a:rPr>
              <a:t>Lieferanten</a:t>
            </a: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B62FB80C-2EDA-CE8A-2DA2-42BCD9EAB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862388"/>
            <a:ext cx="792163" cy="287337"/>
          </a:xfrm>
          <a:prstGeom prst="homePlate">
            <a:avLst>
              <a:gd name="adj" fmla="val 49995"/>
            </a:avLst>
          </a:prstGeom>
          <a:solidFill>
            <a:srgbClr val="DDD9C3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e-DE" sz="800" b="1" dirty="0">
                <a:solidFill>
                  <a:srgbClr val="000000"/>
                </a:solidFill>
                <a:latin typeface="+mn-lt"/>
                <a:ea typeface="+mn-ea"/>
              </a:rPr>
              <a:t>Absatz:</a:t>
            </a:r>
          </a:p>
          <a:p>
            <a:pPr algn="ctr">
              <a:defRPr/>
            </a:pPr>
            <a:r>
              <a:rPr lang="de-DE" sz="800" dirty="0">
                <a:solidFill>
                  <a:srgbClr val="000000"/>
                </a:solidFill>
                <a:latin typeface="+mn-lt"/>
                <a:ea typeface="+mn-ea"/>
              </a:rPr>
              <a:t>Kunden</a:t>
            </a:r>
          </a:p>
        </p:txBody>
      </p:sp>
      <p:pic>
        <p:nvPicPr>
          <p:cNvPr id="13333" name="Bild 48">
            <a:extLst>
              <a:ext uri="{FF2B5EF4-FFF2-40B4-BE49-F238E27FC236}">
                <a16:creationId xmlns:a16="http://schemas.microsoft.com/office/drawing/2014/main" id="{C9DD7758-8E80-D85F-1D10-722F8123F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89363"/>
            <a:ext cx="5048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87">
            <a:extLst>
              <a:ext uri="{FF2B5EF4-FFF2-40B4-BE49-F238E27FC236}">
                <a16:creationId xmlns:a16="http://schemas.microsoft.com/office/drawing/2014/main" id="{C6B43EC0-B702-902F-AFE2-E7BA99D13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024188"/>
            <a:ext cx="39608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Unternehmen können 3 Sektoren zugeordnet werden (Arbeitsteilung)</a:t>
            </a:r>
          </a:p>
          <a:p>
            <a:pPr eaLnBrk="1" hangingPunct="1">
              <a:buFontTx/>
              <a:buAutoNum type="arabicParenR"/>
            </a:pPr>
            <a:r>
              <a:rPr lang="de-AT" altLang="de-DE" sz="800"/>
              <a:t>Primär: Bergbau, Land- und Forstwirtschaft</a:t>
            </a:r>
          </a:p>
          <a:p>
            <a:pPr eaLnBrk="1" hangingPunct="1">
              <a:buFontTx/>
              <a:buAutoNum type="arabicParenR"/>
            </a:pPr>
            <a:r>
              <a:rPr lang="de-AT" altLang="de-DE" sz="800"/>
              <a:t>Sekundär: Industrie &amp; Gewerbe &gt; Herstellung und Verarbeitung</a:t>
            </a:r>
          </a:p>
          <a:p>
            <a:pPr eaLnBrk="1" hangingPunct="1">
              <a:buFontTx/>
              <a:buAutoNum type="arabicParenR"/>
            </a:pPr>
            <a:r>
              <a:rPr lang="de-AT" altLang="de-DE" sz="800"/>
              <a:t>Tertiär: Dienstleistungen, Tourismus Handel, Gesundheit, Banken, etc.</a:t>
            </a:r>
          </a:p>
          <a:p>
            <a:pPr eaLnBrk="1" hangingPunct="1"/>
            <a:r>
              <a:rPr lang="de-AT" altLang="de-DE" sz="800" b="1"/>
              <a:t>Hauptaufgabe: </a:t>
            </a:r>
            <a:r>
              <a:rPr lang="de-AT" altLang="de-DE" sz="800"/>
              <a:t>Bereitstellung von Gütern und Dienstleistungen zur Bedürfnisbefriedigung</a:t>
            </a:r>
          </a:p>
          <a:p>
            <a:pPr eaLnBrk="1" hangingPunct="1"/>
            <a:r>
              <a:rPr lang="de-AT" altLang="de-DE" sz="800"/>
              <a:t>                             </a:t>
            </a:r>
            <a:r>
              <a:rPr lang="de-AT" altLang="de-DE" sz="800" b="1"/>
              <a:t>Wertschöpfung: </a:t>
            </a:r>
            <a:r>
              <a:rPr lang="de-AT" altLang="de-DE" sz="800"/>
              <a:t> Unternehmensleistung </a:t>
            </a:r>
            <a:r>
              <a:rPr lang="mr-IN" altLang="de-DE" sz="800"/>
              <a:t>–</a:t>
            </a:r>
            <a:r>
              <a:rPr lang="de-AT" altLang="de-DE" sz="800"/>
              <a:t> Vorleistungen </a:t>
            </a:r>
            <a:r>
              <a:rPr lang="de-AT" altLang="de-DE" sz="800" b="1"/>
              <a:t>&gt; BIP Beitrag 	</a:t>
            </a:r>
            <a:r>
              <a:rPr lang="de-AT" altLang="de-DE" sz="800"/>
              <a:t> </a:t>
            </a:r>
          </a:p>
        </p:txBody>
      </p:sp>
      <p:sp>
        <p:nvSpPr>
          <p:cNvPr id="25" name="Textfeld 87">
            <a:extLst>
              <a:ext uri="{FF2B5EF4-FFF2-40B4-BE49-F238E27FC236}">
                <a16:creationId xmlns:a16="http://schemas.microsoft.com/office/drawing/2014/main" id="{DADBC6D9-2598-0D28-14D3-AC3B16785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186488"/>
            <a:ext cx="41036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Nebenergebnisse der Unternehmensprozesse:          Abfall, Risiken, Schadstoffemissionen</a:t>
            </a:r>
          </a:p>
          <a:p>
            <a:pPr eaLnBrk="1" hangingPunct="1"/>
            <a:r>
              <a:rPr lang="de-AT" altLang="de-DE" sz="800" b="1"/>
              <a:t>Rückkoppelung  &lt;-   Wiederverwertung  </a:t>
            </a:r>
            <a:r>
              <a:rPr lang="de-AT" altLang="de-DE" sz="800"/>
              <a:t>(Recycling, Upcycling, Downcycling)   </a:t>
            </a:r>
            <a:r>
              <a:rPr lang="de-AT" altLang="de-DE" sz="800" b="1"/>
              <a:t>&lt;-   Vermeidung</a:t>
            </a:r>
          </a:p>
          <a:p>
            <a:pPr eaLnBrk="1" hangingPunct="1"/>
            <a:endParaRPr lang="de-AT" altLang="de-DE" sz="800" b="1"/>
          </a:p>
          <a:p>
            <a:pPr eaLnBrk="1" hangingPunct="1"/>
            <a:r>
              <a:rPr lang="de-AT" altLang="de-DE" sz="800" b="1"/>
              <a:t>Produktivität: </a:t>
            </a:r>
            <a:r>
              <a:rPr lang="de-AT" altLang="de-DE" sz="800"/>
              <a:t>Jedes Unternehmen möchte wirtschaftlich/produktiv mit Ressourcen umgehen</a:t>
            </a:r>
          </a:p>
          <a:p>
            <a:pPr eaLnBrk="1" hangingPunct="1"/>
            <a:r>
              <a:rPr lang="de-AT" altLang="de-DE" sz="800" b="1"/>
              <a:t>Berechnung: Output/Input z.B. </a:t>
            </a:r>
            <a:r>
              <a:rPr lang="de-AT" altLang="de-DE" sz="800"/>
              <a:t>Produktionsmenge/Arbeitsstunden, Menge / Materialinput...</a:t>
            </a:r>
          </a:p>
        </p:txBody>
      </p:sp>
      <p:sp>
        <p:nvSpPr>
          <p:cNvPr id="26" name="Textfeld 87">
            <a:extLst>
              <a:ext uri="{FF2B5EF4-FFF2-40B4-BE49-F238E27FC236}">
                <a16:creationId xmlns:a16="http://schemas.microsoft.com/office/drawing/2014/main" id="{2A9443B6-BC74-85A7-2266-AEBB29099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933825"/>
            <a:ext cx="2087563" cy="1168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700" b="1"/>
              <a:t>Ökonomische Dimension 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 b="1"/>
              <a:t>Umsatzziele:</a:t>
            </a:r>
          </a:p>
          <a:p>
            <a:pPr eaLnBrk="1" hangingPunct="1"/>
            <a:r>
              <a:rPr lang="de-AT" altLang="de-DE" sz="700"/>
              <a:t>Verkäufe, Marktanteile,...</a:t>
            </a:r>
          </a:p>
          <a:p>
            <a:pPr eaLnBrk="1" hangingPunct="1"/>
            <a:r>
              <a:rPr lang="de-AT" altLang="de-DE" sz="700" b="1"/>
              <a:t>Gewinnorientierung:</a:t>
            </a:r>
          </a:p>
          <a:p>
            <a:pPr eaLnBrk="1" hangingPunct="1"/>
            <a:r>
              <a:rPr lang="de-AT" altLang="de-DE" sz="700"/>
              <a:t>Erträge </a:t>
            </a:r>
            <a:r>
              <a:rPr lang="mr-IN" altLang="de-DE" sz="700"/>
              <a:t>–</a:t>
            </a:r>
            <a:r>
              <a:rPr lang="de-AT" altLang="de-DE" sz="700"/>
              <a:t> Aufwendungen = Gewinn od. Verlust</a:t>
            </a:r>
          </a:p>
          <a:p>
            <a:pPr eaLnBrk="1" hangingPunct="1"/>
            <a:r>
              <a:rPr lang="de-AT" altLang="de-DE" sz="700" b="1"/>
              <a:t>Produktivität: Output / Input </a:t>
            </a:r>
          </a:p>
          <a:p>
            <a:pPr eaLnBrk="1" hangingPunct="1"/>
            <a:r>
              <a:rPr lang="de-AT" altLang="de-DE" sz="700"/>
              <a:t>z.B. 100 Stück pro Mitarbeiter,...</a:t>
            </a:r>
          </a:p>
          <a:p>
            <a:pPr eaLnBrk="1" hangingPunct="1"/>
            <a:r>
              <a:rPr lang="de-AT" altLang="de-DE" sz="700" b="1"/>
              <a:t>Wettbewerbsfähigkeit</a:t>
            </a:r>
            <a:endParaRPr lang="de-AT" altLang="de-DE" sz="700"/>
          </a:p>
          <a:p>
            <a:pPr eaLnBrk="1" hangingPunct="1"/>
            <a:r>
              <a:rPr lang="de-AT" altLang="de-DE" sz="700"/>
              <a:t>Lohnstückkosten gegenüber der Konkurrenz</a:t>
            </a:r>
          </a:p>
        </p:txBody>
      </p:sp>
      <p:sp>
        <p:nvSpPr>
          <p:cNvPr id="13337" name="Textfeld 32">
            <a:extLst>
              <a:ext uri="{FF2B5EF4-FFF2-40B4-BE49-F238E27FC236}">
                <a16:creationId xmlns:a16="http://schemas.microsoft.com/office/drawing/2014/main" id="{3957F164-B950-A7BD-B257-8F4D9886B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3068638"/>
            <a:ext cx="3995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 b="1"/>
              <a:t>Nachhaltigkeit (Planet für zukünftige Generationen erhalten) durch Interessensausgleich:</a:t>
            </a:r>
          </a:p>
          <a:p>
            <a:pPr eaLnBrk="1" hangingPunct="1"/>
            <a:r>
              <a:rPr lang="de-AT" altLang="de-DE" sz="800" b="1"/>
              <a:t>S 46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57BFA366-18A9-F982-C62F-ACBF53DBDC01}"/>
              </a:ext>
            </a:extLst>
          </p:cNvPr>
          <p:cNvCxnSpPr>
            <a:cxnSpLocks noChangeShapeType="1"/>
            <a:stCxn id="13330" idx="3"/>
          </p:cNvCxnSpPr>
          <p:nvPr/>
        </p:nvCxnSpPr>
        <p:spPr bwMode="auto">
          <a:xfrm flipH="1">
            <a:off x="4067175" y="503238"/>
            <a:ext cx="865188" cy="4048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DD3BA3BC-B953-6ECD-2B25-962061EAF83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348038" y="1268413"/>
            <a:ext cx="1584325" cy="2159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feld 87">
            <a:extLst>
              <a:ext uri="{FF2B5EF4-FFF2-40B4-BE49-F238E27FC236}">
                <a16:creationId xmlns:a16="http://schemas.microsoft.com/office/drawing/2014/main" id="{D54660E4-557D-DE86-01B7-EB127D1CC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300663"/>
            <a:ext cx="1871663" cy="12779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700" b="1"/>
              <a:t>Ökologische Dimension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 b="1"/>
              <a:t>Naturschonung</a:t>
            </a:r>
          </a:p>
          <a:p>
            <a:pPr eaLnBrk="1" hangingPunct="1"/>
            <a:endParaRPr lang="de-AT" altLang="de-DE" sz="700"/>
          </a:p>
          <a:p>
            <a:pPr eaLnBrk="1" hangingPunct="1"/>
            <a:r>
              <a:rPr lang="de-AT" altLang="de-DE" sz="700" b="1"/>
              <a:t>Rohstoffschonung</a:t>
            </a:r>
          </a:p>
          <a:p>
            <a:pPr eaLnBrk="1" hangingPunct="1"/>
            <a:r>
              <a:rPr lang="de-AT" altLang="de-DE" sz="700"/>
              <a:t>beim Input z.B. auf lokale Rohstoffe setzen</a:t>
            </a:r>
          </a:p>
          <a:p>
            <a:pPr eaLnBrk="1" hangingPunct="1"/>
            <a:r>
              <a:rPr lang="de-AT" altLang="de-DE" sz="700" b="1"/>
              <a:t>Emissionsminderung</a:t>
            </a:r>
          </a:p>
          <a:p>
            <a:pPr eaLnBrk="1" hangingPunct="1"/>
            <a:r>
              <a:rPr lang="de-AT" altLang="de-DE" sz="700"/>
              <a:t>z.B. Vermeidung von Schadstoffausstoß, Filter</a:t>
            </a:r>
          </a:p>
          <a:p>
            <a:pPr eaLnBrk="1" hangingPunct="1"/>
            <a:r>
              <a:rPr lang="de-AT" altLang="de-DE" sz="700" b="1"/>
              <a:t>Wahrung der Lebensgrundlagen &amp; Lebensqualität</a:t>
            </a:r>
          </a:p>
          <a:p>
            <a:pPr eaLnBrk="1" hangingPunct="1"/>
            <a:endParaRPr lang="de-AT" altLang="de-DE" sz="700"/>
          </a:p>
        </p:txBody>
      </p:sp>
      <p:sp>
        <p:nvSpPr>
          <p:cNvPr id="33" name="Textfeld 87">
            <a:extLst>
              <a:ext uri="{FF2B5EF4-FFF2-40B4-BE49-F238E27FC236}">
                <a16:creationId xmlns:a16="http://schemas.microsoft.com/office/drawing/2014/main" id="{49D4CB61-6F46-B817-ABFF-E6CA0AA8C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300663"/>
            <a:ext cx="1655762" cy="1169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AT" sz="700" b="1" dirty="0"/>
              <a:t>Soziale Dimension</a:t>
            </a:r>
          </a:p>
          <a:p>
            <a:pPr eaLnBrk="1" hangingPunct="1">
              <a:defRPr/>
            </a:pPr>
            <a:endParaRPr lang="de-AT" sz="700" dirty="0"/>
          </a:p>
          <a:p>
            <a:pPr eaLnBrk="1" hangingPunct="1">
              <a:defRPr/>
            </a:pPr>
            <a:r>
              <a:rPr lang="de-AT" sz="700" b="1" dirty="0"/>
              <a:t>Faire Arbeitsbedingungen</a:t>
            </a:r>
          </a:p>
          <a:p>
            <a:pPr eaLnBrk="1" hangingPunct="1">
              <a:defRPr/>
            </a:pPr>
            <a:r>
              <a:rPr lang="de-AT" sz="700" dirty="0"/>
              <a:t>Keine Ausbeutung</a:t>
            </a:r>
          </a:p>
          <a:p>
            <a:pPr eaLnBrk="1" hangingPunct="1">
              <a:defRPr/>
            </a:pPr>
            <a:r>
              <a:rPr lang="de-AT" sz="700" b="1" dirty="0"/>
              <a:t>Mitbestimmung</a:t>
            </a:r>
          </a:p>
          <a:p>
            <a:pPr eaLnBrk="1" hangingPunct="1">
              <a:defRPr/>
            </a:pPr>
            <a:endParaRPr lang="de-AT" sz="700" b="1" dirty="0"/>
          </a:p>
          <a:p>
            <a:pPr eaLnBrk="1" hangingPunct="1">
              <a:defRPr/>
            </a:pPr>
            <a:r>
              <a:rPr lang="de-AT" sz="700" b="1" dirty="0"/>
              <a:t>Arbeitsplatzsicherheit</a:t>
            </a:r>
          </a:p>
          <a:p>
            <a:pPr eaLnBrk="1" hangingPunct="1">
              <a:defRPr/>
            </a:pPr>
            <a:endParaRPr lang="de-AT" sz="700" b="1" dirty="0"/>
          </a:p>
          <a:p>
            <a:pPr eaLnBrk="1" hangingPunct="1">
              <a:defRPr/>
            </a:pPr>
            <a:r>
              <a:rPr lang="de-AT" sz="700" b="1" dirty="0"/>
              <a:t>Gesellschaftliche Verantwortung</a:t>
            </a:r>
          </a:p>
          <a:p>
            <a:pPr eaLnBrk="1" hangingPunct="1">
              <a:defRPr/>
            </a:pPr>
            <a:endParaRPr lang="de-AT" sz="700" dirty="0"/>
          </a:p>
        </p:txBody>
      </p:sp>
      <p:sp>
        <p:nvSpPr>
          <p:cNvPr id="36" name="Textfeld 87">
            <a:extLst>
              <a:ext uri="{FF2B5EF4-FFF2-40B4-BE49-F238E27FC236}">
                <a16:creationId xmlns:a16="http://schemas.microsoft.com/office/drawing/2014/main" id="{D967AC39-215E-88F7-F0B8-4EE2C492F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050" y="3284538"/>
            <a:ext cx="3889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800"/>
              <a:t>3 Dimensionen der Nachhaltigkeit</a:t>
            </a:r>
          </a:p>
          <a:p>
            <a:pPr eaLnBrk="1" hangingPunct="1">
              <a:buFontTx/>
              <a:buAutoNum type="arabicParenR"/>
            </a:pPr>
            <a:r>
              <a:rPr lang="de-AT" altLang="de-DE" sz="800"/>
              <a:t>Ökonomie (Wirtschaft)</a:t>
            </a:r>
          </a:p>
          <a:p>
            <a:pPr eaLnBrk="1" hangingPunct="1">
              <a:buFontTx/>
              <a:buAutoNum type="arabicParenR"/>
            </a:pPr>
            <a:r>
              <a:rPr lang="de-AT" altLang="de-DE" sz="800"/>
              <a:t>Ökologie (Umwelt)</a:t>
            </a:r>
          </a:p>
          <a:p>
            <a:pPr eaLnBrk="1" hangingPunct="1">
              <a:buFontTx/>
              <a:buAutoNum type="arabicParenR"/>
            </a:pPr>
            <a:r>
              <a:rPr lang="de-AT" altLang="de-DE" sz="800"/>
              <a:t>Sozial (Gesellschaft)</a:t>
            </a:r>
          </a:p>
        </p:txBody>
      </p:sp>
      <p:sp>
        <p:nvSpPr>
          <p:cNvPr id="37" name="Textfeld 87">
            <a:extLst>
              <a:ext uri="{FF2B5EF4-FFF2-40B4-BE49-F238E27FC236}">
                <a16:creationId xmlns:a16="http://schemas.microsoft.com/office/drawing/2014/main" id="{75E3FF0D-40DD-0C45-804E-74938A276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425" y="2349500"/>
            <a:ext cx="388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AT" sz="800" b="1" dirty="0"/>
              <a:t>Unternehmen / Begriffe S 30</a:t>
            </a:r>
          </a:p>
          <a:p>
            <a:pPr marL="228600" indent="-228600" eaLnBrk="1" hangingPunct="1">
              <a:buFontTx/>
              <a:buAutoNum type="arabicParenR"/>
              <a:defRPr/>
            </a:pPr>
            <a:r>
              <a:rPr lang="de-AT" sz="800" dirty="0"/>
              <a:t>Firma: Name </a:t>
            </a:r>
          </a:p>
          <a:p>
            <a:pPr marL="228600" indent="-228600" eaLnBrk="1" hangingPunct="1">
              <a:buFontTx/>
              <a:buAutoNum type="arabicParenR"/>
              <a:defRPr/>
            </a:pPr>
            <a:r>
              <a:rPr lang="de-AT" sz="800" dirty="0"/>
              <a:t>Betrieb: Produktionseinheit d.h. ein Unternehmen kann mehrere Betriebe haben</a:t>
            </a:r>
          </a:p>
          <a:p>
            <a:pPr marL="228600" indent="-228600" eaLnBrk="1" hangingPunct="1">
              <a:buFontTx/>
              <a:buAutoNum type="arabicParenR"/>
              <a:defRPr/>
            </a:pPr>
            <a:r>
              <a:rPr lang="de-AT" sz="800" dirty="0"/>
              <a:t>Unternehmen: umfasst alles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0" grpId="0" animBg="1"/>
      <p:bldP spid="41" grpId="0" animBg="1"/>
      <p:bldP spid="39" grpId="0" animBg="1"/>
      <p:bldP spid="47" grpId="0" animBg="1"/>
      <p:bldP spid="48" grpId="0" animBg="1"/>
      <p:bldP spid="24" grpId="0"/>
      <p:bldP spid="25" grpId="0"/>
      <p:bldP spid="26" grpId="0" animBg="1"/>
      <p:bldP spid="32" grpId="0" animBg="1"/>
      <p:bldP spid="33" grpId="0" animBg="1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24"/>
          <p:cNvSpPr txBox="1"/>
          <p:nvPr/>
        </p:nvSpPr>
        <p:spPr>
          <a:xfrm>
            <a:off x="0" y="5784"/>
            <a:ext cx="396762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Unternehmensgründung Chancen Risiken, Geschäftsmodell 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967629" y="5784"/>
            <a:ext cx="517637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  <a:r>
              <a:rPr lang="de-AT" sz="900" dirty="0">
                <a:cs typeface="Chalkduster"/>
              </a:rPr>
              <a:t>Chancen und Risiken der Unternehmensgründung einander gegenüberstellen können,</a:t>
            </a:r>
          </a:p>
          <a:p>
            <a:r>
              <a:rPr lang="de-AT" sz="900" dirty="0">
                <a:latin typeface="+mj-lt"/>
                <a:cs typeface="Chalkduster"/>
              </a:rPr>
              <a:t>wesentliche Fragen für ein nachhaltiges Geschäftsmodell stellen können, Standortfaktoren und persönliche Voraussetzungen beschreiben können, wesentliche Elemente eines Businessplans beschreiben können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965" y="735531"/>
            <a:ext cx="3288867" cy="1080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299" y="1841577"/>
            <a:ext cx="4114800" cy="4952723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" y="898862"/>
            <a:ext cx="3670300" cy="1152238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000" y="759149"/>
            <a:ext cx="1471900" cy="1082428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-25402" y="4041028"/>
            <a:ext cx="43353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/>
              <a:t>3) Welche Fragen sind bei der Analyse eines nachhaltigen Geschäftsmodells zu stellen?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12700" y="2009183"/>
            <a:ext cx="3185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/>
              <a:t>2) Was ist Franchising und wer hat welche Vor- und Nachteile?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25400" y="672317"/>
            <a:ext cx="35888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/>
              <a:t>1) Welche Chancen und Risiken bietet das Gründen von Unternehmen?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4615193" y="535266"/>
            <a:ext cx="446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/>
              <a:t>6) Was sind die Bausteine eines Business Planes und warum benötigt man einen solchen?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2700" y="6024063"/>
            <a:ext cx="39549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5) Welche Voraussetzungen (persönlich, fachlich, familiär, sollte ein Gründer mitbringen?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-1" y="6149201"/>
            <a:ext cx="13945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dirty="0"/>
              <a:t>Persönlich</a:t>
            </a:r>
          </a:p>
          <a:p>
            <a:r>
              <a:rPr lang="de-DE" sz="600" dirty="0"/>
              <a:t>Selbstvertrauen, Entscheidungsfreude,</a:t>
            </a:r>
          </a:p>
          <a:p>
            <a:r>
              <a:rPr lang="de-DE" sz="600" dirty="0"/>
              <a:t>Risikobereitschaft</a:t>
            </a:r>
          </a:p>
          <a:p>
            <a:r>
              <a:rPr lang="de-DE" sz="600" dirty="0"/>
              <a:t>Einsatzbereitschaft, Fleiß</a:t>
            </a:r>
          </a:p>
          <a:p>
            <a:r>
              <a:rPr lang="de-DE" sz="600" dirty="0"/>
              <a:t>Flexibilität, Ausdauer, </a:t>
            </a:r>
            <a:r>
              <a:rPr lang="de-DE" sz="600" dirty="0" err="1"/>
              <a:t>Resilienz</a:t>
            </a:r>
            <a:endParaRPr lang="de-DE" sz="600" dirty="0"/>
          </a:p>
          <a:p>
            <a:r>
              <a:rPr lang="de-DE" sz="600" dirty="0"/>
              <a:t>Kontaktfähigkeit</a:t>
            </a:r>
          </a:p>
          <a:p>
            <a:r>
              <a:rPr lang="de-DE" sz="600" dirty="0"/>
              <a:t>Lust an Eigenständigkeit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636" y="6293350"/>
            <a:ext cx="355601" cy="428670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101" y="6302227"/>
            <a:ext cx="338234" cy="419793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2126" y="6170991"/>
            <a:ext cx="384318" cy="419793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>
            <a:off x="2605602" y="6699850"/>
            <a:ext cx="53354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Henry Ford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138997" y="6661750"/>
            <a:ext cx="4667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Ray </a:t>
            </a:r>
            <a:r>
              <a:rPr lang="de-DE" sz="600" dirty="0" err="1"/>
              <a:t>Kroc</a:t>
            </a:r>
            <a:endParaRPr lang="de-DE" sz="600" dirty="0"/>
          </a:p>
        </p:txBody>
      </p:sp>
      <p:sp>
        <p:nvSpPr>
          <p:cNvPr id="50" name="Textfeld 49"/>
          <p:cNvSpPr txBox="1"/>
          <p:nvPr/>
        </p:nvSpPr>
        <p:spPr>
          <a:xfrm>
            <a:off x="3519989" y="6543216"/>
            <a:ext cx="564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Maria Fuchs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4060088" y="6538580"/>
            <a:ext cx="406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Renate </a:t>
            </a:r>
          </a:p>
          <a:p>
            <a:r>
              <a:rPr lang="de-DE" sz="600" dirty="0"/>
              <a:t>Steger</a:t>
            </a:r>
          </a:p>
        </p:txBody>
      </p:sp>
      <p:pic>
        <p:nvPicPr>
          <p:cNvPr id="53" name="Bild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4112" y="6489079"/>
            <a:ext cx="252808" cy="189606"/>
          </a:xfrm>
          <a:prstGeom prst="rect">
            <a:avLst/>
          </a:prstGeom>
        </p:spPr>
      </p:pic>
      <p:pic>
        <p:nvPicPr>
          <p:cNvPr id="54" name="Bild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8480" y="6731894"/>
            <a:ext cx="456424" cy="115706"/>
          </a:xfrm>
          <a:prstGeom prst="rect">
            <a:avLst/>
          </a:prstGeom>
        </p:spPr>
      </p:pic>
      <p:pic>
        <p:nvPicPr>
          <p:cNvPr id="55" name="Bild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9932" y="6706007"/>
            <a:ext cx="468531" cy="139293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60" y="4233759"/>
            <a:ext cx="3238647" cy="1842849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3297908" y="4239819"/>
            <a:ext cx="1719457" cy="18312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b="1" dirty="0"/>
              <a:t>4) Was ist der ideale Standort, was muss beachtet werden?</a:t>
            </a:r>
          </a:p>
          <a:p>
            <a:endParaRPr lang="de-DE" sz="900" b="1" dirty="0"/>
          </a:p>
          <a:p>
            <a:endParaRPr lang="de-DE" sz="900" b="1" dirty="0"/>
          </a:p>
          <a:p>
            <a:pPr marL="171450" indent="-171450">
              <a:buFont typeface="Arial"/>
              <a:buChar char="•"/>
            </a:pPr>
            <a:r>
              <a:rPr lang="de-DE" sz="700" dirty="0"/>
              <a:t>Kennzeichnung (Adresse)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Suche (freie Lokale, Nachfolgebörse)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Mietkosten (Mietrecht, etc.)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Betriebsanlagengenehmigung (Auflagen,  Umweltschutz)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Kundenfrequenz</a:t>
            </a:r>
            <a:r>
              <a:rPr lang="de-DE" sz="700"/>
              <a:t>, richtige </a:t>
            </a:r>
            <a:r>
              <a:rPr lang="de-DE" sz="700" dirty="0"/>
              <a:t>Zielgruppe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Konkurrenzsituation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Erreichbarkeit (eigene, Lieferanten, Rohstoffe,...)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Möglichkeit der Erweiterung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Verfügbare qualifizierte Arbeitskräfte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9574" y="4580467"/>
            <a:ext cx="470645" cy="29633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2532" y="6127889"/>
            <a:ext cx="467863" cy="410691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4495305" y="6556916"/>
            <a:ext cx="53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Johannes</a:t>
            </a:r>
          </a:p>
          <a:p>
            <a:r>
              <a:rPr lang="de-DE" sz="600" dirty="0"/>
              <a:t>Wesemann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9690" y="6127923"/>
            <a:ext cx="312153" cy="38989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3199" y="6203598"/>
            <a:ext cx="234968" cy="197257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05640" y="6451657"/>
            <a:ext cx="307960" cy="165179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1219199" y="6170991"/>
            <a:ext cx="6976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dirty="0"/>
              <a:t>Fachlich</a:t>
            </a:r>
          </a:p>
          <a:p>
            <a:r>
              <a:rPr lang="de-DE" sz="600" dirty="0"/>
              <a:t>Fachwissen</a:t>
            </a:r>
          </a:p>
          <a:p>
            <a:r>
              <a:rPr lang="de-DE" sz="600" dirty="0"/>
              <a:t>Branchenwissen</a:t>
            </a:r>
          </a:p>
          <a:p>
            <a:r>
              <a:rPr lang="de-DE" sz="600" dirty="0"/>
              <a:t>Kaufmännische </a:t>
            </a:r>
          </a:p>
          <a:p>
            <a:r>
              <a:rPr lang="de-DE" sz="600" dirty="0"/>
              <a:t>Fähigkeiten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1854604" y="6150422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dirty="0"/>
              <a:t>Familiär</a:t>
            </a:r>
          </a:p>
          <a:p>
            <a:r>
              <a:rPr lang="de-DE" sz="600" dirty="0"/>
              <a:t>Bejahen der Entscheidung</a:t>
            </a:r>
          </a:p>
          <a:p>
            <a:r>
              <a:rPr lang="de-DE" sz="600" dirty="0"/>
              <a:t>Unterstützung der Umsetzung</a:t>
            </a:r>
          </a:p>
          <a:p>
            <a:endParaRPr lang="de-DE" sz="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77909EC-50D4-F343-9FDE-424546EA7A5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8741" y="2237952"/>
            <a:ext cx="2739603" cy="18512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8F6E1E5-1CA5-5F43-B5A1-8B80D66ADC2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3519" y="3004925"/>
            <a:ext cx="1691085" cy="1091713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58798B45-D724-8A41-A7F9-99B656BB5C04}"/>
              </a:ext>
            </a:extLst>
          </p:cNvPr>
          <p:cNvSpPr txBox="1"/>
          <p:nvPr/>
        </p:nvSpPr>
        <p:spPr>
          <a:xfrm>
            <a:off x="51272" y="2195430"/>
            <a:ext cx="2231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b="1" dirty="0"/>
              <a:t>Franchise </a:t>
            </a:r>
            <a:r>
              <a:rPr lang="de-DE" sz="600" dirty="0"/>
              <a:t>ist ein partnerschaftliches Geschäftskonzept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600" dirty="0"/>
              <a:t>Kooperation zwischen rechtliche selbstständigen Unternehmen (Franchise Geber u. Franchise Nehmer)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600" dirty="0"/>
              <a:t>Ein bestehendes Unternehmen erlaubt anderen gegen Lizenzgebühr die Nutzung von Geschäftsidee, Marketing, Rezeptur, etc. … geregelt in einem Franchisevertrag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600" dirty="0"/>
              <a:t>Ziel: </a:t>
            </a:r>
            <a:r>
              <a:rPr lang="de-DE" sz="600" dirty="0" err="1"/>
              <a:t>Win-Win</a:t>
            </a:r>
            <a:r>
              <a:rPr lang="de-DE" sz="600" dirty="0"/>
              <a:t> Situation, wo beide profitieren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600" dirty="0"/>
              <a:t>Beispiele: MC Donalds, Fressnapf, Lernquadrat,…</a:t>
            </a:r>
          </a:p>
        </p:txBody>
      </p:sp>
    </p:spTree>
    <p:extLst>
      <p:ext uri="{BB962C8B-B14F-4D97-AF65-F5344CB8AC3E}">
        <p14:creationId xmlns:p14="http://schemas.microsoft.com/office/powerpoint/2010/main" val="30939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  <p:bldP spid="41" grpId="0"/>
      <p:bldP spid="42" grpId="0"/>
      <p:bldP spid="43" grpId="0"/>
      <p:bldP spid="19" grpId="0"/>
      <p:bldP spid="48" grpId="0"/>
      <p:bldP spid="49" grpId="0"/>
      <p:bldP spid="50" grpId="0"/>
      <p:bldP spid="51" grpId="0"/>
      <p:bldP spid="37" grpId="0" animBg="1"/>
      <p:bldP spid="36" grpId="0"/>
      <p:bldP spid="38" grpId="0"/>
      <p:bldP spid="39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4999" y="-686"/>
            <a:ext cx="304483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b="1" dirty="0">
                <a:cs typeface="Chalkduster"/>
              </a:rPr>
              <a:t>Geschäftsideen, Kreativität, Geschäftsmodell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059832" y="-1014"/>
            <a:ext cx="608416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Ideen einordnen und auf Erfolg überprüfen können, Methoden zur Auswahl anwenden können, Kreativitätstechniken anwenden können, einfache Geschäftsmodelle aufstellen bzw. analysieren können.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0" y="188640"/>
            <a:ext cx="3131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de-AT" sz="1200" b="1" dirty="0"/>
              <a:t>Ideen: </a:t>
            </a:r>
            <a:r>
              <a:rPr lang="de-AT" sz="1000" dirty="0" err="1"/>
              <a:t>Entrepreneure</a:t>
            </a:r>
            <a:r>
              <a:rPr lang="de-AT" sz="1000" dirty="0"/>
              <a:t> setzen Ideen um</a:t>
            </a:r>
            <a:endParaRPr lang="de-AT" sz="1200" b="1" dirty="0"/>
          </a:p>
        </p:txBody>
      </p:sp>
      <p:sp>
        <p:nvSpPr>
          <p:cNvPr id="14" name="Rechteck 13"/>
          <p:cNvSpPr/>
          <p:nvPr/>
        </p:nvSpPr>
        <p:spPr>
          <a:xfrm>
            <a:off x="5930652" y="4221088"/>
            <a:ext cx="3213348" cy="129614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 43"/>
          <p:cNvSpPr/>
          <p:nvPr/>
        </p:nvSpPr>
        <p:spPr>
          <a:xfrm>
            <a:off x="2339752" y="4221088"/>
            <a:ext cx="3528392" cy="129614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hteck 58"/>
          <p:cNvSpPr/>
          <p:nvPr/>
        </p:nvSpPr>
        <p:spPr>
          <a:xfrm>
            <a:off x="3275856" y="476672"/>
            <a:ext cx="2448272" cy="20162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/>
          <p:cNvSpPr/>
          <p:nvPr/>
        </p:nvSpPr>
        <p:spPr>
          <a:xfrm>
            <a:off x="3275856" y="2708920"/>
            <a:ext cx="2448272" cy="10801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347864" y="476672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Geschäftsideen auf Erfolg überprüfen</a:t>
            </a:r>
          </a:p>
          <a:p>
            <a:pPr marL="228600" indent="-228600">
              <a:buAutoNum type="arabicParenR"/>
            </a:pPr>
            <a:r>
              <a:rPr lang="de-DE" sz="800" dirty="0"/>
              <a:t>Ist die Idee für Kunden interessant </a:t>
            </a:r>
            <a:r>
              <a:rPr lang="de-DE" sz="800" b="1" dirty="0"/>
              <a:t>(Nutzen)</a:t>
            </a:r>
            <a:r>
              <a:rPr lang="de-DE" sz="800" dirty="0"/>
              <a:t>?</a:t>
            </a:r>
          </a:p>
          <a:p>
            <a:pPr marL="228600" indent="-228600">
              <a:buAutoNum type="arabicParenR"/>
            </a:pPr>
            <a:r>
              <a:rPr lang="de-DE" sz="800" dirty="0"/>
              <a:t>Wird sie in diesem Geschäftsumfeld funktionieren (Makro und Mikroumfeld)?</a:t>
            </a:r>
          </a:p>
          <a:p>
            <a:pPr marL="228600" indent="-228600">
              <a:buAutoNum type="arabicParenR"/>
            </a:pPr>
            <a:r>
              <a:rPr lang="de-DE" sz="800" dirty="0"/>
              <a:t>Ist die derzeitige Marktsituation interessant für die Realisierung? (</a:t>
            </a:r>
            <a:r>
              <a:rPr lang="de-DE" sz="800" b="1" dirty="0"/>
              <a:t>Innovation, Konkurrenz)</a:t>
            </a:r>
          </a:p>
          <a:p>
            <a:pPr marL="228600" indent="-228600">
              <a:buAutoNum type="arabicParenR"/>
            </a:pPr>
            <a:r>
              <a:rPr lang="de-DE" sz="800" dirty="0"/>
              <a:t>Hat man die Fähigkeiten und Ressourcen die Idee umzusetzen? </a:t>
            </a:r>
          </a:p>
          <a:p>
            <a:pPr marL="228600" indent="-228600">
              <a:buAutoNum type="arabicParenR"/>
            </a:pPr>
            <a:r>
              <a:rPr lang="de-DE" sz="800" dirty="0"/>
              <a:t>Wenn nicht, kennt man jemand, der diese besitzt und mit dem man kooperieren will? (Idee und Umsetzung ist </a:t>
            </a:r>
            <a:r>
              <a:rPr lang="de-DE" sz="800" b="1" dirty="0"/>
              <a:t>klar und durchdacht.</a:t>
            </a:r>
            <a:r>
              <a:rPr lang="de-DE" sz="800" dirty="0"/>
              <a:t>)</a:t>
            </a:r>
          </a:p>
          <a:p>
            <a:pPr marL="228600" indent="-228600">
              <a:buAutoNum type="arabicParenR"/>
            </a:pPr>
            <a:r>
              <a:rPr lang="de-DE" sz="800" dirty="0"/>
              <a:t>Glaubt man, dass man die Dienstleistung oder das Produkt zu einem profitablen Preis anbieten kann? </a:t>
            </a:r>
            <a:r>
              <a:rPr lang="de-DE" sz="800" b="1" dirty="0"/>
              <a:t>(Rentabel)</a:t>
            </a:r>
          </a:p>
        </p:txBody>
      </p:sp>
      <p:sp>
        <p:nvSpPr>
          <p:cNvPr id="76" name="Rechteck 75"/>
          <p:cNvSpPr/>
          <p:nvPr/>
        </p:nvSpPr>
        <p:spPr>
          <a:xfrm>
            <a:off x="5940152" y="5589239"/>
            <a:ext cx="3203848" cy="123629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Rechteck 76"/>
          <p:cNvSpPr/>
          <p:nvPr/>
        </p:nvSpPr>
        <p:spPr>
          <a:xfrm>
            <a:off x="2339752" y="5589239"/>
            <a:ext cx="3528392" cy="123629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Textfeld 77"/>
          <p:cNvSpPr txBox="1"/>
          <p:nvPr/>
        </p:nvSpPr>
        <p:spPr>
          <a:xfrm>
            <a:off x="0" y="3789040"/>
            <a:ext cx="471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4) Erstellung und Analyse eines </a:t>
            </a:r>
          </a:p>
          <a:p>
            <a:r>
              <a:rPr lang="de-AT" sz="1200" b="1" dirty="0"/>
              <a:t>nachhaltiges Geschäftsmodells:</a:t>
            </a:r>
          </a:p>
        </p:txBody>
      </p:sp>
      <p:sp>
        <p:nvSpPr>
          <p:cNvPr id="80" name="Rechteck 79"/>
          <p:cNvSpPr/>
          <p:nvPr/>
        </p:nvSpPr>
        <p:spPr>
          <a:xfrm>
            <a:off x="5796136" y="2708920"/>
            <a:ext cx="3344516" cy="10801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Textfeld 81"/>
          <p:cNvSpPr txBox="1"/>
          <p:nvPr/>
        </p:nvSpPr>
        <p:spPr>
          <a:xfrm>
            <a:off x="5796136" y="2708920"/>
            <a:ext cx="27164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6 Hüte Methode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3"/>
            <a:ext cx="3203848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Textfeld 44"/>
          <p:cNvSpPr txBox="1"/>
          <p:nvPr/>
        </p:nvSpPr>
        <p:spPr>
          <a:xfrm>
            <a:off x="3275856" y="2636912"/>
            <a:ext cx="237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Morphologischer Kasten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020382"/>
            <a:ext cx="1576874" cy="69665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2996952"/>
            <a:ext cx="456203" cy="758484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2924944"/>
            <a:ext cx="432048" cy="854675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2996952"/>
            <a:ext cx="360040" cy="777548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221088"/>
            <a:ext cx="2267744" cy="1172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984" y="4293096"/>
            <a:ext cx="1368152" cy="1189641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8344" y="4293096"/>
            <a:ext cx="1440160" cy="1191361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5976" y="5661248"/>
            <a:ext cx="1440160" cy="1082902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0352" y="5661248"/>
            <a:ext cx="1368152" cy="1148516"/>
          </a:xfrm>
          <a:prstGeom prst="rect">
            <a:avLst/>
          </a:prstGeom>
        </p:spPr>
      </p:pic>
      <p:sp>
        <p:nvSpPr>
          <p:cNvPr id="51" name="Rechteck 50"/>
          <p:cNvSpPr/>
          <p:nvPr/>
        </p:nvSpPr>
        <p:spPr>
          <a:xfrm>
            <a:off x="5796136" y="476672"/>
            <a:ext cx="3347864" cy="20162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/>
          <p:cNvSpPr txBox="1"/>
          <p:nvPr/>
        </p:nvSpPr>
        <p:spPr>
          <a:xfrm>
            <a:off x="5796136" y="476672"/>
            <a:ext cx="3347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Scoring Methode: Quantifizierung von qualitativen Eigenschafften</a:t>
            </a:r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5696" y="2780928"/>
            <a:ext cx="1296144" cy="986714"/>
          </a:xfrm>
          <a:prstGeom prst="rect">
            <a:avLst/>
          </a:prstGeom>
        </p:spPr>
      </p:pic>
      <p:sp>
        <p:nvSpPr>
          <p:cNvPr id="56" name="Rechteck 55"/>
          <p:cNvSpPr/>
          <p:nvPr/>
        </p:nvSpPr>
        <p:spPr>
          <a:xfrm>
            <a:off x="90760" y="2708920"/>
            <a:ext cx="3113088" cy="10801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feld 56"/>
          <p:cNvSpPr txBox="1"/>
          <p:nvPr/>
        </p:nvSpPr>
        <p:spPr>
          <a:xfrm>
            <a:off x="107504" y="270892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 err="1"/>
              <a:t>Mind</a:t>
            </a:r>
            <a:r>
              <a:rPr lang="de-AT" sz="1000" b="1" dirty="0"/>
              <a:t> </a:t>
            </a:r>
            <a:r>
              <a:rPr lang="de-AT" sz="1000" b="1" dirty="0" err="1"/>
              <a:t>Map</a:t>
            </a:r>
            <a:r>
              <a:rPr lang="de-AT" sz="1000" b="1" dirty="0"/>
              <a:t> (T. </a:t>
            </a:r>
            <a:r>
              <a:rPr lang="de-AT" sz="1000" b="1" dirty="0" err="1"/>
              <a:t>Buzan</a:t>
            </a:r>
            <a:r>
              <a:rPr lang="de-AT" sz="1000" b="1" dirty="0"/>
              <a:t>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5796136" y="620688"/>
            <a:ext cx="3255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Punktebewertungsmethode zur systematischen Bewertung von </a:t>
            </a:r>
          </a:p>
          <a:p>
            <a:r>
              <a:rPr lang="de-DE" sz="800" dirty="0"/>
              <a:t>Produktideen, etc. Qualitative Kriterien werden quantifiziert und damit</a:t>
            </a:r>
          </a:p>
          <a:p>
            <a:r>
              <a:rPr lang="de-DE" sz="800" dirty="0"/>
              <a:t>werden Alternativen vergleichbar gemacht.</a:t>
            </a:r>
          </a:p>
          <a:p>
            <a:r>
              <a:rPr lang="de-DE" sz="800" b="1" dirty="0"/>
              <a:t>Vorgangsweise: </a:t>
            </a:r>
          </a:p>
          <a:p>
            <a:r>
              <a:rPr lang="de-DE" sz="800" dirty="0"/>
              <a:t>1) Festlegung Kriterien, 2) Gewichtung, 3) Punktevergabe, 4) Bewertung</a:t>
            </a:r>
          </a:p>
          <a:p>
            <a:endParaRPr lang="de-DE" sz="800" dirty="0"/>
          </a:p>
          <a:p>
            <a:r>
              <a:rPr lang="de-DE" sz="800" dirty="0"/>
              <a:t>Andere Anwendungen: Bewertung von Hotels, Restaurants, etc. </a:t>
            </a:r>
          </a:p>
        </p:txBody>
      </p:sp>
      <p:pic>
        <p:nvPicPr>
          <p:cNvPr id="60" name="Bild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0152" y="1628800"/>
            <a:ext cx="2491912" cy="720080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107504" y="2924944"/>
            <a:ext cx="1877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Vergleich mit dem Aufbau des Gehirns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Zentraler Begriff: Ausgangspunkt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Äste für Unterthemen (1 Wort)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Zusammensetzung von Worten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Farben (gleiche Farben pro Thema)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Bilder &amp; Symbole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3275856" y="2780928"/>
            <a:ext cx="223224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Analytische (zerlegende)Methode zur Ideen-entwicklung</a:t>
            </a:r>
          </a:p>
          <a:p>
            <a:endParaRPr lang="de-DE" sz="700" dirty="0"/>
          </a:p>
          <a:p>
            <a:r>
              <a:rPr lang="de-DE" sz="700" dirty="0"/>
              <a:t> horizontal</a:t>
            </a:r>
          </a:p>
          <a:p>
            <a:r>
              <a:rPr lang="de-DE" sz="700" dirty="0"/>
              <a:t> Ausprägungen </a:t>
            </a:r>
            <a:r>
              <a:rPr lang="de-DE" sz="7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de-DE" sz="700" dirty="0"/>
          </a:p>
          <a:p>
            <a:endParaRPr lang="de-DE" sz="700" dirty="0"/>
          </a:p>
          <a:p>
            <a:r>
              <a:rPr lang="de-DE" sz="700" dirty="0"/>
              <a:t>Vertikal:</a:t>
            </a:r>
            <a:r>
              <a:rPr lang="de-DE" sz="700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de-DE" sz="700" dirty="0"/>
          </a:p>
          <a:p>
            <a:r>
              <a:rPr lang="de-DE" sz="700" dirty="0"/>
              <a:t>Dimensionen</a:t>
            </a:r>
          </a:p>
          <a:p>
            <a:endParaRPr lang="de-DE" sz="700" dirty="0"/>
          </a:p>
          <a:p>
            <a:r>
              <a:rPr lang="de-DE" sz="700" dirty="0"/>
              <a:t>Kombinationen...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6948264" y="2924944"/>
            <a:ext cx="219573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Jeder Hut steht für bestimmte Denkrichtung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700" dirty="0"/>
              <a:t>Weiß: (Objektivität) Was sind die Fakten...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700" dirty="0"/>
              <a:t>Rot (Empfinden): Was sagt mein Bauch?...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700" dirty="0"/>
              <a:t>Schwarz (Zweifel): Was sind die Fehler?...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700" dirty="0"/>
              <a:t>Gelb (Positives): Wo liegen die Vorteile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700" dirty="0"/>
              <a:t>Grün (Ideen): Welche kreativen Ideen haben wir?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700" dirty="0"/>
              <a:t>Blau (Kontrolle): Wann soll was getan werden?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6732240" y="2708920"/>
            <a:ext cx="24117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Methode zur systematischen Weiterentwicklung von Ideen</a:t>
            </a:r>
          </a:p>
        </p:txBody>
      </p:sp>
      <p:pic>
        <p:nvPicPr>
          <p:cNvPr id="67" name="Bild 6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60432" y="1628800"/>
            <a:ext cx="564860" cy="345993"/>
          </a:xfrm>
          <a:prstGeom prst="rect">
            <a:avLst/>
          </a:prstGeom>
        </p:spPr>
      </p:pic>
      <p:pic>
        <p:nvPicPr>
          <p:cNvPr id="68" name="Bild 6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60432" y="1988840"/>
            <a:ext cx="576064" cy="382620"/>
          </a:xfrm>
          <a:prstGeom prst="rect">
            <a:avLst/>
          </a:prstGeom>
        </p:spPr>
      </p:pic>
      <p:sp>
        <p:nvSpPr>
          <p:cNvPr id="69" name="Textfeld 68"/>
          <p:cNvSpPr txBox="1"/>
          <p:nvPr/>
        </p:nvSpPr>
        <p:spPr>
          <a:xfrm>
            <a:off x="0" y="249289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2) Kreativitätstechniken: </a:t>
            </a:r>
            <a:r>
              <a:rPr lang="de-AT" sz="800" dirty="0"/>
              <a:t>Kreativität ist Denken in Möglichkeiten und Alternativen, flexibler spielerischer Umgang mit Denkmustern, Neu-kombinieren von bekannten Elementen eines Problems </a:t>
            </a:r>
            <a:endParaRPr lang="de-AT" sz="1200" b="1" dirty="0"/>
          </a:p>
        </p:txBody>
      </p:sp>
      <p:pic>
        <p:nvPicPr>
          <p:cNvPr id="70" name="Bild 6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5277" y="5445224"/>
            <a:ext cx="2273021" cy="14052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1" name="Textfeld 70"/>
          <p:cNvSpPr txBox="1"/>
          <p:nvPr/>
        </p:nvSpPr>
        <p:spPr>
          <a:xfrm>
            <a:off x="2267744" y="3789040"/>
            <a:ext cx="68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Ein Geschäftsmodell ist die </a:t>
            </a:r>
            <a:r>
              <a:rPr lang="de-DE" sz="800" b="1" dirty="0"/>
              <a:t>Beschreibung eines Geschäftes </a:t>
            </a:r>
            <a:r>
              <a:rPr lang="de-DE" sz="800" dirty="0"/>
              <a:t>(</a:t>
            </a:r>
            <a:r>
              <a:rPr lang="de-DE" sz="800" dirty="0" err="1"/>
              <a:t>business</a:t>
            </a:r>
            <a:r>
              <a:rPr lang="de-DE" sz="800" dirty="0"/>
              <a:t>). 4 Hauptkomponenten: Nutzen (Value Proposition), Architektur der Umsetzung, Ertragsmodell und soziale u. ökologische Verantwortung; </a:t>
            </a:r>
            <a:r>
              <a:rPr lang="de-DE" sz="800" b="1" dirty="0"/>
              <a:t>Strategische Dimension</a:t>
            </a:r>
            <a:r>
              <a:rPr lang="de-DE" sz="800" dirty="0"/>
              <a:t>: Denken in Alternativen, Wie kann mein Ziel erreicht werden? </a:t>
            </a:r>
          </a:p>
          <a:p>
            <a:r>
              <a:rPr lang="de-DE" sz="800" dirty="0"/>
              <a:t>Ist </a:t>
            </a:r>
            <a:r>
              <a:rPr lang="de-DE" sz="800" b="1" dirty="0"/>
              <a:t>Skalierbarkeit </a:t>
            </a:r>
            <a:r>
              <a:rPr lang="de-DE" sz="800" dirty="0"/>
              <a:t>(Größenanpassung) möglich? Ist das </a:t>
            </a:r>
            <a:r>
              <a:rPr lang="de-DE" sz="800" b="1" dirty="0"/>
              <a:t>Ertragsmodell direkt </a:t>
            </a:r>
            <a:r>
              <a:rPr lang="de-DE" sz="800" dirty="0"/>
              <a:t>(Kunden zahlen an Unternehmen direkt) </a:t>
            </a:r>
            <a:r>
              <a:rPr lang="de-DE" sz="800" b="1" dirty="0"/>
              <a:t>oder indirekt </a:t>
            </a:r>
            <a:r>
              <a:rPr lang="de-DE" sz="800" dirty="0"/>
              <a:t>(Google, Facebook,...)</a:t>
            </a:r>
          </a:p>
        </p:txBody>
      </p:sp>
      <p:sp>
        <p:nvSpPr>
          <p:cNvPr id="72" name="Textfeld 71"/>
          <p:cNvSpPr txBox="1"/>
          <p:nvPr/>
        </p:nvSpPr>
        <p:spPr>
          <a:xfrm>
            <a:off x="2411760" y="4221088"/>
            <a:ext cx="25186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Beispiele für Nutzenversprechen Kunden: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Design und Funktion: Apple, Samsung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Naturverbundenheit: Sonnentor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Bequemlichkeit: Biohof </a:t>
            </a:r>
            <a:r>
              <a:rPr lang="de-DE" sz="800" dirty="0" err="1"/>
              <a:t>Adamah</a:t>
            </a:r>
            <a:endParaRPr lang="de-DE" sz="800" dirty="0"/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Preis: Hofer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Marke &amp; Status: Nike, </a:t>
            </a:r>
            <a:r>
              <a:rPr lang="de-DE" sz="800" dirty="0" err="1"/>
              <a:t>Addidas</a:t>
            </a:r>
            <a:r>
              <a:rPr lang="de-DE" sz="800" dirty="0"/>
              <a:t>,...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Kostenreduktion: Steuerberater...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Beispiel: Innocent &gt;</a:t>
            </a:r>
          </a:p>
          <a:p>
            <a:r>
              <a:rPr lang="de-DE" sz="800" b="1" dirty="0"/>
              <a:t>für Gründer</a:t>
            </a:r>
            <a:r>
              <a:rPr lang="de-DE" sz="800" dirty="0"/>
              <a:t>: Selbstverwirklichung, Freude, Arbeitsplatz, </a:t>
            </a:r>
          </a:p>
          <a:p>
            <a:r>
              <a:rPr lang="de-DE" sz="800" b="1" dirty="0"/>
              <a:t>für Investoren</a:t>
            </a:r>
            <a:r>
              <a:rPr lang="de-DE" sz="800" dirty="0"/>
              <a:t>: Verzinsung des Kapitals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5940152" y="4221088"/>
            <a:ext cx="17912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Architektur der Umsetzung </a:t>
            </a:r>
            <a:r>
              <a:rPr lang="de-DE" sz="800" dirty="0"/>
              <a:t>umfasst:</a:t>
            </a:r>
          </a:p>
          <a:p>
            <a:r>
              <a:rPr lang="de-DE" sz="800" b="1" dirty="0"/>
              <a:t>1) Strategie: </a:t>
            </a:r>
            <a:r>
              <a:rPr lang="de-DE" sz="800" dirty="0"/>
              <a:t>Wie kann man seine Ziele </a:t>
            </a:r>
          </a:p>
          <a:p>
            <a:r>
              <a:rPr lang="de-DE" sz="800" dirty="0"/>
              <a:t>erreichen, Denken in Alternativen,...</a:t>
            </a:r>
          </a:p>
          <a:p>
            <a:r>
              <a:rPr lang="de-DE" sz="800" b="1" dirty="0"/>
              <a:t>2) Gründen mit Komponenten: </a:t>
            </a:r>
          </a:p>
          <a:p>
            <a:r>
              <a:rPr lang="de-DE" sz="800" dirty="0"/>
              <a:t>Was muss man selber machen?</a:t>
            </a:r>
          </a:p>
          <a:p>
            <a:r>
              <a:rPr lang="de-DE" sz="800" dirty="0"/>
              <a:t>Was können Partner machen?</a:t>
            </a:r>
          </a:p>
          <a:p>
            <a:r>
              <a:rPr lang="de-DE" sz="800" b="1" dirty="0"/>
              <a:t>3) Skalierbarkeit (Größenanpassung)</a:t>
            </a:r>
          </a:p>
          <a:p>
            <a:r>
              <a:rPr lang="de-DE" sz="800" dirty="0"/>
              <a:t>Möglichkeit von Wachstum bei der </a:t>
            </a:r>
          </a:p>
          <a:p>
            <a:r>
              <a:rPr lang="de-DE" sz="800" dirty="0"/>
              <a:t>Umsetzung mitzudenken</a:t>
            </a:r>
          </a:p>
          <a:p>
            <a:r>
              <a:rPr lang="de-DE" sz="800" dirty="0"/>
              <a:t>Beispiel Innocent &gt;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2339752" y="5552817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Ertragsmodelle:</a:t>
            </a:r>
          </a:p>
          <a:p>
            <a:r>
              <a:rPr lang="de-DE" sz="800" b="1" dirty="0"/>
              <a:t>Direkte Ertragsmodelle</a:t>
            </a:r>
          </a:p>
          <a:p>
            <a:r>
              <a:rPr lang="de-DE" sz="800" dirty="0"/>
              <a:t>Einnahmen: direkten </a:t>
            </a:r>
            <a:r>
              <a:rPr lang="de-DE" sz="800" dirty="0" err="1"/>
              <a:t>Verkaufan</a:t>
            </a:r>
            <a:r>
              <a:rPr lang="de-DE" sz="800" dirty="0"/>
              <a:t> Kunden</a:t>
            </a:r>
          </a:p>
          <a:p>
            <a:r>
              <a:rPr lang="de-DE" sz="800" b="1" dirty="0"/>
              <a:t>Indirekte Ertragsmodelle</a:t>
            </a:r>
          </a:p>
          <a:p>
            <a:r>
              <a:rPr lang="de-DE" sz="800" dirty="0"/>
              <a:t>Unternehmen, die Einnahmen indirekt </a:t>
            </a:r>
          </a:p>
          <a:p>
            <a:r>
              <a:rPr lang="de-DE" sz="800" dirty="0"/>
              <a:t>meist über Werbung erzielen.</a:t>
            </a:r>
          </a:p>
          <a:p>
            <a:r>
              <a:rPr lang="de-DE" sz="800" dirty="0"/>
              <a:t>z.B. Internetbezogenen Geschäftsideen wie</a:t>
            </a:r>
          </a:p>
          <a:p>
            <a:r>
              <a:rPr lang="de-DE" sz="800" dirty="0"/>
              <a:t>Facebook, Wikipedia</a:t>
            </a:r>
          </a:p>
          <a:p>
            <a:r>
              <a:rPr lang="de-DE" sz="800" b="1" dirty="0"/>
              <a:t>Ertragsmodelle Frei</a:t>
            </a:r>
            <a:r>
              <a:rPr lang="de-DE" sz="800" dirty="0"/>
              <a:t>: Nimm2 zahl 1, </a:t>
            </a:r>
          </a:p>
          <a:p>
            <a:r>
              <a:rPr lang="de-DE" sz="800" dirty="0"/>
              <a:t>Subvention von Kundengruppe, Basisprodukt...</a:t>
            </a:r>
          </a:p>
        </p:txBody>
      </p:sp>
      <p:sp>
        <p:nvSpPr>
          <p:cNvPr id="87" name="Textfeld 86"/>
          <p:cNvSpPr txBox="1"/>
          <p:nvPr/>
        </p:nvSpPr>
        <p:spPr>
          <a:xfrm>
            <a:off x="5940152" y="5589240"/>
            <a:ext cx="21327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3 Dimensionen der Nachhaltigkeit</a:t>
            </a:r>
          </a:p>
          <a:p>
            <a:r>
              <a:rPr lang="de-DE" sz="800" b="1" dirty="0"/>
              <a:t>Wirtschaftlich, ökologisch und sozial</a:t>
            </a:r>
          </a:p>
          <a:p>
            <a:r>
              <a:rPr lang="de-DE" sz="800" b="1" dirty="0"/>
              <a:t>Soziale Sensibilität</a:t>
            </a:r>
          </a:p>
          <a:p>
            <a:r>
              <a:rPr lang="de-DE" sz="800" dirty="0"/>
              <a:t>Für gute Arbeitsbedingungen, faire Löhne</a:t>
            </a:r>
          </a:p>
          <a:p>
            <a:r>
              <a:rPr lang="de-DE" sz="800" dirty="0"/>
              <a:t>für die eigenen Mitarbeiter und Zulieferer</a:t>
            </a:r>
          </a:p>
          <a:p>
            <a:r>
              <a:rPr lang="de-DE" sz="800" b="1" dirty="0"/>
              <a:t>Ökologische Sensibilität</a:t>
            </a:r>
          </a:p>
          <a:p>
            <a:r>
              <a:rPr lang="de-DE" sz="800" dirty="0"/>
              <a:t>Umweltschonender und effizienter Ein-</a:t>
            </a:r>
          </a:p>
          <a:p>
            <a:r>
              <a:rPr lang="de-DE" sz="800" dirty="0" err="1"/>
              <a:t>satz</a:t>
            </a:r>
            <a:r>
              <a:rPr lang="de-DE" sz="800" dirty="0"/>
              <a:t> von Ressourcen</a:t>
            </a:r>
          </a:p>
          <a:p>
            <a:r>
              <a:rPr lang="de-DE" sz="800" dirty="0"/>
              <a:t>z.B. </a:t>
            </a:r>
            <a:r>
              <a:rPr lang="de-DE" sz="800" b="1" dirty="0" err="1"/>
              <a:t>Cradle</a:t>
            </a:r>
            <a:r>
              <a:rPr lang="de-DE" sz="800" b="1" dirty="0"/>
              <a:t> </a:t>
            </a:r>
            <a:r>
              <a:rPr lang="de-DE" sz="800" b="1" dirty="0" err="1"/>
              <a:t>to</a:t>
            </a:r>
            <a:r>
              <a:rPr lang="de-DE" sz="800" b="1" dirty="0"/>
              <a:t> </a:t>
            </a:r>
            <a:r>
              <a:rPr lang="de-DE" sz="800" b="1" dirty="0" err="1"/>
              <a:t>Cradle</a:t>
            </a:r>
            <a:r>
              <a:rPr lang="de-DE" sz="800" b="1" dirty="0"/>
              <a:t> </a:t>
            </a:r>
            <a:r>
              <a:rPr lang="de-DE" sz="800" dirty="0"/>
              <a:t>Ansatz (Wiege zur Wiege)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76056" y="4293096"/>
            <a:ext cx="629833" cy="22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6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4" grpId="0" animBg="1"/>
      <p:bldP spid="44" grpId="0" animBg="1"/>
      <p:bldP spid="59" grpId="0" animBg="1"/>
      <p:bldP spid="66" grpId="0" animBg="1"/>
      <p:bldP spid="8" grpId="0"/>
      <p:bldP spid="76" grpId="0" animBg="1"/>
      <p:bldP spid="77" grpId="0" animBg="1"/>
      <p:bldP spid="78" grpId="0"/>
      <p:bldP spid="80" grpId="0" animBg="1"/>
      <p:bldP spid="82" grpId="0"/>
      <p:bldP spid="45" grpId="0"/>
      <p:bldP spid="51" grpId="0" animBg="1"/>
      <p:bldP spid="52" grpId="0"/>
      <p:bldP spid="56" grpId="0" animBg="1"/>
      <p:bldP spid="57" grpId="0"/>
      <p:bldP spid="27" grpId="0"/>
      <p:bldP spid="29" grpId="0"/>
      <p:bldP spid="63" grpId="0"/>
      <p:bldP spid="64" grpId="0"/>
      <p:bldP spid="65" grpId="0"/>
      <p:bldP spid="69" grpId="0"/>
      <p:bldP spid="71" grpId="0"/>
      <p:bldP spid="72" grpId="0"/>
      <p:bldP spid="73" grpId="0"/>
      <p:bldP spid="74" grpId="0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998"/>
            <a:ext cx="4203700" cy="6220141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420" y="634998"/>
            <a:ext cx="4671098" cy="619274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-12700" y="-2682"/>
            <a:ext cx="3784599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Unternehmensgründung</a:t>
            </a:r>
          </a:p>
          <a:p>
            <a:r>
              <a:rPr lang="de-DE" sz="1400" dirty="0">
                <a:latin typeface="+mj-lt"/>
                <a:cs typeface="Chalkduster"/>
              </a:rPr>
              <a:t>Gewerbeordnung und andere rechtliche Fragen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784599" y="-2682"/>
            <a:ext cx="535940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</a:t>
            </a:r>
            <a:r>
              <a:rPr lang="de-DE" sz="900" dirty="0" err="1">
                <a:latin typeface="+mj-lt"/>
                <a:cs typeface="Chalkduster"/>
              </a:rPr>
              <a:t>Kompetenzen:Überblick</a:t>
            </a:r>
            <a:r>
              <a:rPr lang="de-DE" sz="900" dirty="0">
                <a:latin typeface="+mj-lt"/>
                <a:cs typeface="Chalkduster"/>
              </a:rPr>
              <a:t> über Gewerberecht geben können; Weitere rechtliche Fragen klären können:</a:t>
            </a:r>
          </a:p>
          <a:p>
            <a:r>
              <a:rPr lang="de-DE" sz="900" dirty="0">
                <a:latin typeface="+mj-lt"/>
                <a:cs typeface="Chalkduster"/>
              </a:rPr>
              <a:t>Wer ist Unternehmer?, Welche Firmennamen sind möglich? Wer muss im Firmenbuch eingetragen werden?</a:t>
            </a:r>
          </a:p>
          <a:p>
            <a:r>
              <a:rPr lang="de-AT" sz="900" dirty="0">
                <a:latin typeface="+mj-lt"/>
                <a:cs typeface="Chalkduster"/>
              </a:rPr>
              <a:t>Welche Formen von Aufzeichnungen gibt es? Welche Sozialversicherung ist zuständig? ...</a:t>
            </a:r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A55BECF-2269-EBA5-7288-B66C6DC754FB}"/>
              </a:ext>
            </a:extLst>
          </p:cNvPr>
          <p:cNvSpPr txBox="1"/>
          <p:nvPr/>
        </p:nvSpPr>
        <p:spPr>
          <a:xfrm>
            <a:off x="4333420" y="774551"/>
            <a:ext cx="1421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lt. UGB</a:t>
            </a:r>
          </a:p>
          <a:p>
            <a:r>
              <a:rPr lang="de-DE" sz="700" dirty="0"/>
              <a:t>Unternehmensgesetzbuh</a:t>
            </a:r>
          </a:p>
        </p:txBody>
      </p:sp>
    </p:spTree>
    <p:extLst>
      <p:ext uri="{BB962C8B-B14F-4D97-AF65-F5344CB8AC3E}">
        <p14:creationId xmlns:p14="http://schemas.microsoft.com/office/powerpoint/2010/main" val="1688706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-12700" y="35418"/>
            <a:ext cx="3784599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Unternehmensgründung</a:t>
            </a:r>
          </a:p>
          <a:p>
            <a:r>
              <a:rPr lang="de-DE" sz="1400" dirty="0">
                <a:latin typeface="+mj-lt"/>
                <a:cs typeface="Chalkduster"/>
              </a:rPr>
              <a:t>Rechtsformen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784599" y="35418"/>
            <a:ext cx="535940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</a:p>
          <a:p>
            <a:r>
              <a:rPr lang="de-AT" sz="900" dirty="0">
                <a:latin typeface="+mj-lt"/>
                <a:cs typeface="Chalkduster"/>
              </a:rPr>
              <a:t>Überblick über Rechtsformen geben, </a:t>
            </a:r>
          </a:p>
          <a:p>
            <a:r>
              <a:rPr lang="de-AT" sz="900" dirty="0">
                <a:latin typeface="+mj-lt"/>
                <a:cs typeface="Chalkduster"/>
              </a:rPr>
              <a:t>Vor- und Nachteile einzelner Rechtsformen gegenüberstellen können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32" y="670249"/>
            <a:ext cx="8813800" cy="617467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4" y="1114900"/>
            <a:ext cx="124378" cy="28479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8" y="1791498"/>
            <a:ext cx="210805" cy="25859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10" name="Textfeld 9"/>
          <p:cNvSpPr txBox="1"/>
          <p:nvPr/>
        </p:nvSpPr>
        <p:spPr>
          <a:xfrm>
            <a:off x="-12700" y="2068409"/>
            <a:ext cx="338554" cy="13268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sz="1000" dirty="0"/>
              <a:t>Personengesellschaften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-25400" y="4562561"/>
            <a:ext cx="369332" cy="141488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sz="1200" dirty="0"/>
              <a:t>Kapitalgesellschaften</a:t>
            </a: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660" y="3950198"/>
            <a:ext cx="501203" cy="30579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070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24"/>
          <p:cNvSpPr txBox="1"/>
          <p:nvPr/>
        </p:nvSpPr>
        <p:spPr>
          <a:xfrm>
            <a:off x="0" y="5784"/>
            <a:ext cx="2715259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Projektmanagement</a:t>
            </a:r>
          </a:p>
          <a:p>
            <a:r>
              <a:rPr lang="de-DE" sz="900" dirty="0">
                <a:latin typeface="+mj-lt"/>
                <a:cs typeface="Chalkduster"/>
              </a:rPr>
              <a:t> 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2730499" y="5784"/>
            <a:ext cx="641350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</a:t>
            </a:r>
          </a:p>
          <a:p>
            <a:r>
              <a:rPr lang="de-AT" sz="900" dirty="0">
                <a:latin typeface="+mj-lt"/>
                <a:cs typeface="Chalkduster"/>
              </a:rPr>
              <a:t>Projektmanagement definieren können, Projekte anhand von Merkmalen erkennen können</a:t>
            </a:r>
          </a:p>
          <a:p>
            <a:r>
              <a:rPr lang="de-AT" sz="900" dirty="0">
                <a:latin typeface="+mj-lt"/>
                <a:cs typeface="Chalkduster"/>
              </a:rPr>
              <a:t>11 Schritte des Projektmanagements beschreiben können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574800"/>
            <a:ext cx="4406124" cy="471387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723" y="1562100"/>
            <a:ext cx="4521977" cy="4082967"/>
          </a:xfrm>
          <a:prstGeom prst="rect">
            <a:avLst/>
          </a:prstGeom>
        </p:spPr>
      </p:pic>
      <p:pic>
        <p:nvPicPr>
          <p:cNvPr id="39" name="Bild 3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723" y="539014"/>
            <a:ext cx="4622513" cy="9976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45" name="Bild 4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" y="551715"/>
            <a:ext cx="4109403" cy="7055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000" y="5670467"/>
            <a:ext cx="1572960" cy="113369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660900" y="5778500"/>
            <a:ext cx="2582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Projektstrukturplan:  </a:t>
            </a:r>
            <a:r>
              <a:rPr lang="de-DE" sz="1000" dirty="0"/>
              <a:t>                  </a:t>
            </a:r>
          </a:p>
          <a:p>
            <a:pPr marL="171450" indent="-171450">
              <a:buFontTx/>
              <a:buChar char="-"/>
            </a:pPr>
            <a:r>
              <a:rPr lang="de-DE" sz="1000" dirty="0"/>
              <a:t>Hauptprojektphasen</a:t>
            </a:r>
          </a:p>
          <a:p>
            <a:pPr marL="171450" indent="-171450">
              <a:buFontTx/>
              <a:buChar char="-"/>
            </a:pPr>
            <a:r>
              <a:rPr lang="de-DE" sz="1000" dirty="0"/>
              <a:t>Arbeitspakete mit Verben und nummeriert</a:t>
            </a:r>
          </a:p>
          <a:p>
            <a:pPr marL="171450" indent="-171450">
              <a:buFontTx/>
              <a:buChar char="-"/>
            </a:pPr>
            <a:r>
              <a:rPr lang="de-DE" sz="1000" dirty="0"/>
              <a:t>Meilensteine </a:t>
            </a:r>
          </a:p>
          <a:p>
            <a:endParaRPr lang="de-DE" sz="1000" dirty="0"/>
          </a:p>
          <a:p>
            <a:endParaRPr lang="de-DE" sz="1000" dirty="0"/>
          </a:p>
        </p:txBody>
      </p:sp>
      <p:sp>
        <p:nvSpPr>
          <p:cNvPr id="12" name="Rechteck 11"/>
          <p:cNvSpPr/>
          <p:nvPr/>
        </p:nvSpPr>
        <p:spPr>
          <a:xfrm>
            <a:off x="4507723" y="5670467"/>
            <a:ext cx="4521977" cy="11336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057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-12700" y="-2682"/>
            <a:ext cx="3784599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Unternehmensgründung</a:t>
            </a:r>
          </a:p>
          <a:p>
            <a:r>
              <a:rPr lang="de-DE" sz="1400" dirty="0">
                <a:latin typeface="+mj-lt"/>
                <a:cs typeface="Chalkduster"/>
              </a:rPr>
              <a:t> Schutz von Ideen, Vollmachten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784599" y="-2682"/>
            <a:ext cx="53594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</a:p>
          <a:p>
            <a:r>
              <a:rPr lang="de-AT" sz="900" dirty="0">
                <a:latin typeface="+mj-lt"/>
                <a:cs typeface="Chalkduster"/>
              </a:rPr>
              <a:t>Erklären wie man Geschäftsideen schützen kann, Regelungen zu Vollmachten beschreiben können.</a:t>
            </a:r>
            <a:endParaRPr lang="de-DE" sz="900" dirty="0">
              <a:latin typeface="+mj-lt"/>
              <a:cs typeface="Chalkduster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765058"/>
            <a:ext cx="4683384" cy="323418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35" y="765058"/>
            <a:ext cx="4183140" cy="374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74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1770</Words>
  <Application>Microsoft Macintosh PowerPoint</Application>
  <PresentationFormat>Bildschirmpräsentation (4:3)</PresentationFormat>
  <Paragraphs>302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werner holzheu</dc:creator>
  <cp:lastModifiedBy>HOLZHEU Werner</cp:lastModifiedBy>
  <cp:revision>206</cp:revision>
  <cp:lastPrinted>2018-11-21T16:37:53Z</cp:lastPrinted>
  <dcterms:created xsi:type="dcterms:W3CDTF">2015-09-21T19:41:13Z</dcterms:created>
  <dcterms:modified xsi:type="dcterms:W3CDTF">2024-02-09T09:09:20Z</dcterms:modified>
</cp:coreProperties>
</file>