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/>
    <p:restoredTop sz="94536" autoAdjust="0"/>
  </p:normalViewPr>
  <p:slideViewPr>
    <p:cSldViewPr>
      <p:cViewPr varScale="1">
        <p:scale>
          <a:sx n="120" d="100"/>
          <a:sy n="120" d="100"/>
        </p:scale>
        <p:origin x="1648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22.02.24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35299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22.02.24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05592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22.02.24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3469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22.02.24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1314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22.02.24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17144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22.02.24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42853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22.02.24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44247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22.02.24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4434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22.02.24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26556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22.02.24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1834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8F121-4547-42BC-AC2A-A146FFF3E2C9}" type="datetimeFigureOut">
              <a:rPr lang="de-AT" smtClean="0"/>
              <a:t>22.02.24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1464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8F121-4547-42BC-AC2A-A146FFF3E2C9}" type="datetimeFigureOut">
              <a:rPr lang="de-AT" smtClean="0"/>
              <a:t>22.02.24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DC6CFE-CD4C-4057-AF6D-374268286A1A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54817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4999" y="-686"/>
            <a:ext cx="3188849" cy="5078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500" b="1" dirty="0">
                <a:cs typeface="Chalkduster"/>
              </a:rPr>
              <a:t>Sonstige laufende Buchungen</a:t>
            </a:r>
          </a:p>
          <a:p>
            <a:r>
              <a:rPr lang="de-AT" sz="1200" dirty="0">
                <a:cs typeface="Chalkduster"/>
              </a:rPr>
              <a:t>PKW u. LKW, Steuern, GWG, Privat</a:t>
            </a:r>
            <a:endParaRPr lang="de-DE" sz="1200" dirty="0">
              <a:cs typeface="Chalkduster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3203848" y="-1013"/>
            <a:ext cx="5904656" cy="55399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AT" sz="1000" b="1" dirty="0">
                <a:latin typeface="+mj-lt"/>
              </a:rPr>
              <a:t>Ziele/Kompetenzen: </a:t>
            </a:r>
            <a:r>
              <a:rPr lang="de-AT" sz="1000" dirty="0">
                <a:latin typeface="+mj-lt"/>
              </a:rPr>
              <a:t>sonstige laufende Buchungen durchführen können</a:t>
            </a:r>
          </a:p>
          <a:p>
            <a:r>
              <a:rPr lang="de-AT" sz="1000" dirty="0">
                <a:latin typeface="+mj-lt"/>
              </a:rPr>
              <a:t>PKW und LKW richtig behandeln können (kein Vorsteuerabzug bei PKW,</a:t>
            </a:r>
          </a:p>
          <a:p>
            <a:r>
              <a:rPr lang="de-AT" sz="1000" dirty="0">
                <a:latin typeface="+mj-lt"/>
              </a:rPr>
              <a:t>Steuern unterscheiden und richtig verbuchen können, GWG und Privatbuchungen durchführen können</a:t>
            </a:r>
          </a:p>
        </p:txBody>
      </p:sp>
      <p:sp>
        <p:nvSpPr>
          <p:cNvPr id="6" name="Textfeld 5"/>
          <p:cNvSpPr txBox="1"/>
          <p:nvPr/>
        </p:nvSpPr>
        <p:spPr>
          <a:xfrm>
            <a:off x="4900" y="1340768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2) Lesen der Angabe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596616" y="1412776"/>
            <a:ext cx="122413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a) Wer sind wir: 	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596616" y="170080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b) Beleg :</a:t>
            </a:r>
          </a:p>
          <a:p>
            <a:endParaRPr lang="de-AT" sz="800" dirty="0"/>
          </a:p>
        </p:txBody>
      </p:sp>
      <p:sp>
        <p:nvSpPr>
          <p:cNvPr id="7" name="Rechteck 6"/>
          <p:cNvSpPr/>
          <p:nvPr/>
        </p:nvSpPr>
        <p:spPr>
          <a:xfrm>
            <a:off x="2936368" y="1700808"/>
            <a:ext cx="4443944" cy="2880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>
                <a:solidFill>
                  <a:srgbClr val="FF0000"/>
                </a:solidFill>
              </a:rPr>
              <a:t>ER, K, S bei Bankomat oder Kreditkartenzahlungen, Bank bei Überweisungen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26" name="Rechteck 25"/>
          <p:cNvSpPr/>
          <p:nvPr/>
        </p:nvSpPr>
        <p:spPr>
          <a:xfrm>
            <a:off x="2936368" y="1340768"/>
            <a:ext cx="6098876" cy="360040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b="1" dirty="0">
                <a:solidFill>
                  <a:schemeClr val="tx1"/>
                </a:solidFill>
              </a:rPr>
              <a:t>Unternehmen, </a:t>
            </a:r>
            <a:r>
              <a:rPr lang="de-DE" sz="1200" dirty="0">
                <a:solidFill>
                  <a:schemeClr val="tx1"/>
                </a:solidFill>
              </a:rPr>
              <a:t>mit laufenden Geschäftsfällen </a:t>
            </a:r>
          </a:p>
          <a:p>
            <a:pPr algn="ctr"/>
            <a:r>
              <a:rPr lang="de-DE" sz="900" dirty="0">
                <a:solidFill>
                  <a:schemeClr val="tx1"/>
                </a:solidFill>
              </a:rPr>
              <a:t>Anschaffung od. laufender Aufwand für </a:t>
            </a:r>
            <a:r>
              <a:rPr lang="de-DE" sz="900" dirty="0" err="1">
                <a:solidFill>
                  <a:schemeClr val="tx1"/>
                </a:solidFill>
              </a:rPr>
              <a:t>PKW‘s</a:t>
            </a:r>
            <a:r>
              <a:rPr lang="de-DE" sz="900" dirty="0">
                <a:solidFill>
                  <a:schemeClr val="tx1"/>
                </a:solidFill>
              </a:rPr>
              <a:t> versus </a:t>
            </a:r>
            <a:r>
              <a:rPr lang="de-DE" sz="900" dirty="0" err="1">
                <a:solidFill>
                  <a:schemeClr val="tx1"/>
                </a:solidFill>
              </a:rPr>
              <a:t>LKW‘s</a:t>
            </a:r>
            <a:r>
              <a:rPr lang="de-DE" sz="900" dirty="0">
                <a:solidFill>
                  <a:schemeClr val="tx1"/>
                </a:solidFill>
              </a:rPr>
              <a:t>, Steuern, Anschaffung von Gütern &lt; 800,- netto, Privat</a:t>
            </a:r>
          </a:p>
        </p:txBody>
      </p:sp>
      <p:sp>
        <p:nvSpPr>
          <p:cNvPr id="28" name="Textfeld 27"/>
          <p:cNvSpPr txBox="1"/>
          <p:nvPr/>
        </p:nvSpPr>
        <p:spPr>
          <a:xfrm>
            <a:off x="1618420" y="1988840"/>
            <a:ext cx="13681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000" b="1" dirty="0"/>
              <a:t>c) Signalwörter</a:t>
            </a:r>
          </a:p>
        </p:txBody>
      </p:sp>
      <p:sp>
        <p:nvSpPr>
          <p:cNvPr id="29" name="Rechteck 28"/>
          <p:cNvSpPr/>
          <p:nvPr/>
        </p:nvSpPr>
        <p:spPr>
          <a:xfrm>
            <a:off x="2936368" y="1988840"/>
            <a:ext cx="6026868" cy="28803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>
                <a:solidFill>
                  <a:srgbClr val="FF0000"/>
                </a:solidFill>
              </a:rPr>
              <a:t>PKW (keine VOST), LKW, ... Steuern (privat, Aufwand oder 0,  GWG, weniger als 800,- netto,        „Privat“...; </a:t>
            </a:r>
          </a:p>
        </p:txBody>
      </p:sp>
      <p:sp>
        <p:nvSpPr>
          <p:cNvPr id="14" name="Rechteck 13"/>
          <p:cNvSpPr/>
          <p:nvPr/>
        </p:nvSpPr>
        <p:spPr>
          <a:xfrm>
            <a:off x="107504" y="2564904"/>
            <a:ext cx="8928992" cy="4176464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6" name="Rechteck 65"/>
          <p:cNvSpPr/>
          <p:nvPr/>
        </p:nvSpPr>
        <p:spPr>
          <a:xfrm>
            <a:off x="2842556" y="1340768"/>
            <a:ext cx="6192688" cy="100811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5" name="Textfeld 104"/>
          <p:cNvSpPr txBox="1"/>
          <p:nvPr/>
        </p:nvSpPr>
        <p:spPr>
          <a:xfrm>
            <a:off x="-24692" y="620688"/>
            <a:ext cx="2088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200" b="1" dirty="0"/>
              <a:t>1) Buchungsregeln &amp; Konten</a:t>
            </a:r>
          </a:p>
        </p:txBody>
      </p:sp>
      <p:pic>
        <p:nvPicPr>
          <p:cNvPr id="106" name="Bild 10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4564" y="692696"/>
            <a:ext cx="1571760" cy="576064"/>
          </a:xfrm>
          <a:prstGeom prst="rect">
            <a:avLst/>
          </a:prstGeom>
        </p:spPr>
      </p:pic>
      <p:pic>
        <p:nvPicPr>
          <p:cNvPr id="107" name="Bild 10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54924" y="692696"/>
            <a:ext cx="2102553" cy="576064"/>
          </a:xfrm>
          <a:prstGeom prst="rect">
            <a:avLst/>
          </a:prstGeom>
        </p:spPr>
      </p:pic>
      <p:pic>
        <p:nvPicPr>
          <p:cNvPr id="46" name="Bild 4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512" y="4437112"/>
            <a:ext cx="1880662" cy="660151"/>
          </a:xfrm>
          <a:prstGeom prst="rect">
            <a:avLst/>
          </a:prstGeom>
        </p:spPr>
      </p:pic>
      <p:cxnSp>
        <p:nvCxnSpPr>
          <p:cNvPr id="108" name="Gerade Verbindung mit Pfeil 107"/>
          <p:cNvCxnSpPr/>
          <p:nvPr/>
        </p:nvCxnSpPr>
        <p:spPr>
          <a:xfrm flipH="1" flipV="1">
            <a:off x="7091028" y="764704"/>
            <a:ext cx="288032" cy="432048"/>
          </a:xfrm>
          <a:prstGeom prst="straightConnector1">
            <a:avLst/>
          </a:prstGeom>
          <a:ln w="6350" cmpd="sng"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9" name="Rechteck 108"/>
          <p:cNvSpPr/>
          <p:nvPr/>
        </p:nvSpPr>
        <p:spPr>
          <a:xfrm>
            <a:off x="2842556" y="620688"/>
            <a:ext cx="5472608" cy="648072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30" name="Tabelle 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1852645"/>
              </p:ext>
            </p:extLst>
          </p:nvPr>
        </p:nvGraphicFramePr>
        <p:xfrm>
          <a:off x="5004047" y="5589240"/>
          <a:ext cx="3941441" cy="190500"/>
        </p:xfrm>
        <a:graphic>
          <a:graphicData uri="http://schemas.openxmlformats.org/drawingml/2006/table">
            <a:tbl>
              <a:tblPr/>
              <a:tblGrid>
                <a:gridCol w="145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Privateinlage bar</a:t>
                      </a:r>
                      <a:r>
                        <a:rPr lang="de-DE" sz="1000" b="0" i="0" u="none" strike="noStrike" baseline="0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(Bank)</a:t>
                      </a:r>
                      <a:endParaRPr lang="de-DE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 (2</a:t>
                      </a:r>
                      <a:r>
                        <a:rPr lang="de-DE" sz="10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Bank)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Privat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el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6492943"/>
              </p:ext>
            </p:extLst>
          </p:nvPr>
        </p:nvGraphicFramePr>
        <p:xfrm>
          <a:off x="5004047" y="5877272"/>
          <a:ext cx="3941441" cy="190500"/>
        </p:xfrm>
        <a:graphic>
          <a:graphicData uri="http://schemas.openxmlformats.org/drawingml/2006/table">
            <a:tbl>
              <a:tblPr/>
              <a:tblGrid>
                <a:gridCol w="145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Privatentnahme bar (B)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Privat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 (2 Bank)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0108178"/>
              </p:ext>
            </p:extLst>
          </p:nvPr>
        </p:nvGraphicFramePr>
        <p:xfrm>
          <a:off x="5004047" y="6237312"/>
          <a:ext cx="3941441" cy="381000"/>
        </p:xfrm>
        <a:graphic>
          <a:graphicData uri="http://schemas.openxmlformats.org/drawingml/2006/table">
            <a:tbl>
              <a:tblPr/>
              <a:tblGrid>
                <a:gridCol w="145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Privatentnahme Waren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Privat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4 Eigenverbrauch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3" name="Tabel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5329"/>
              </p:ext>
            </p:extLst>
          </p:nvPr>
        </p:nvGraphicFramePr>
        <p:xfrm>
          <a:off x="1115616" y="2996952"/>
          <a:ext cx="3581400" cy="1905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PKW Anschaffung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PKW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Bank, 330..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elle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352602"/>
              </p:ext>
            </p:extLst>
          </p:nvPr>
        </p:nvGraphicFramePr>
        <p:xfrm>
          <a:off x="1043608" y="4077072"/>
          <a:ext cx="3581400" cy="3810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LKW Anschaffung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LKW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Bank, 330..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Vost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5" name="Tabelle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450174"/>
              </p:ext>
            </p:extLst>
          </p:nvPr>
        </p:nvGraphicFramePr>
        <p:xfrm>
          <a:off x="1115616" y="3284984"/>
          <a:ext cx="3581400" cy="1905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PKW lauf. Aufwand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PKW </a:t>
                      </a:r>
                      <a:r>
                        <a:rPr lang="de-DE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Betr.aufw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Bank, 330..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elle 3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122165"/>
              </p:ext>
            </p:extLst>
          </p:nvPr>
        </p:nvGraphicFramePr>
        <p:xfrm>
          <a:off x="1043608" y="4509120"/>
          <a:ext cx="3581400" cy="3810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LKW lauf Aufwand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LKW Betr.aufw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Bank, 330..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Vost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7" name="Tabel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5731722"/>
              </p:ext>
            </p:extLst>
          </p:nvPr>
        </p:nvGraphicFramePr>
        <p:xfrm>
          <a:off x="1115616" y="5877272"/>
          <a:ext cx="3581400" cy="3810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GWG Einkauf bar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GWG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Kassa, 330..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Vost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38" name="Tabelle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494887"/>
              </p:ext>
            </p:extLst>
          </p:nvPr>
        </p:nvGraphicFramePr>
        <p:xfrm>
          <a:off x="5004047" y="2996952"/>
          <a:ext cx="3941441" cy="195580"/>
        </p:xfrm>
        <a:graphic>
          <a:graphicData uri="http://schemas.openxmlformats.org/drawingml/2006/table">
            <a:tbl>
              <a:tblPr/>
              <a:tblGrid>
                <a:gridCol w="145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Überweis. Zahllast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 UST Zahllast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9" name="Tabel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200672"/>
              </p:ext>
            </p:extLst>
          </p:nvPr>
        </p:nvGraphicFramePr>
        <p:xfrm>
          <a:off x="5004047" y="4869160"/>
          <a:ext cx="3941441" cy="195580"/>
        </p:xfrm>
        <a:graphic>
          <a:graphicData uri="http://schemas.openxmlformats.org/drawingml/2006/table">
            <a:tbl>
              <a:tblPr/>
              <a:tblGrid>
                <a:gridCol w="145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Einkommensteuer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Privat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0" name="Tabel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9325831"/>
              </p:ext>
            </p:extLst>
          </p:nvPr>
        </p:nvGraphicFramePr>
        <p:xfrm>
          <a:off x="5004047" y="3429000"/>
          <a:ext cx="3941441" cy="195580"/>
        </p:xfrm>
        <a:graphic>
          <a:graphicData uri="http://schemas.openxmlformats.org/drawingml/2006/table">
            <a:tbl>
              <a:tblPr/>
              <a:tblGrid>
                <a:gridCol w="145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Grundsteuer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Grundsteuer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1" name="Tabelle 4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0552179"/>
              </p:ext>
            </p:extLst>
          </p:nvPr>
        </p:nvGraphicFramePr>
        <p:xfrm>
          <a:off x="5004047" y="3717032"/>
          <a:ext cx="3941441" cy="195580"/>
        </p:xfrm>
        <a:graphic>
          <a:graphicData uri="http://schemas.openxmlformats.org/drawingml/2006/table">
            <a:tbl>
              <a:tblPr/>
              <a:tblGrid>
                <a:gridCol w="145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Kammerumlage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7 </a:t>
                      </a:r>
                      <a:r>
                        <a:rPr lang="tr-TR" sz="12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Kammerumlage</a:t>
                      </a:r>
                      <a:endParaRPr lang="tr-T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43" name="Tabelle 4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5368866"/>
              </p:ext>
            </p:extLst>
          </p:nvPr>
        </p:nvGraphicFramePr>
        <p:xfrm>
          <a:off x="5004047" y="4149080"/>
          <a:ext cx="3941441" cy="195580"/>
        </p:xfrm>
        <a:graphic>
          <a:graphicData uri="http://schemas.openxmlformats.org/drawingml/2006/table">
            <a:tbl>
              <a:tblPr/>
              <a:tblGrid>
                <a:gridCol w="145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 err="1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Gunderwerbsteuer</a:t>
                      </a:r>
                      <a:endParaRPr lang="de-DE" sz="12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Grundstücke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5" name="Bild 4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512" y="2996952"/>
            <a:ext cx="922193" cy="472920"/>
          </a:xfrm>
          <a:prstGeom prst="rect">
            <a:avLst/>
          </a:prstGeom>
        </p:spPr>
      </p:pic>
      <p:pic>
        <p:nvPicPr>
          <p:cNvPr id="47" name="Bild 4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9512" y="4077072"/>
            <a:ext cx="780502" cy="452884"/>
          </a:xfrm>
          <a:prstGeom prst="rect">
            <a:avLst/>
          </a:prstGeom>
        </p:spPr>
      </p:pic>
      <p:sp>
        <p:nvSpPr>
          <p:cNvPr id="48" name="Textfeld 47"/>
          <p:cNvSpPr txBox="1"/>
          <p:nvPr/>
        </p:nvSpPr>
        <p:spPr>
          <a:xfrm>
            <a:off x="91221" y="5884180"/>
            <a:ext cx="942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&lt;1.000€</a:t>
            </a:r>
          </a:p>
          <a:p>
            <a:r>
              <a:rPr lang="de-DE" dirty="0"/>
              <a:t>netto</a:t>
            </a:r>
          </a:p>
        </p:txBody>
      </p:sp>
      <p:cxnSp>
        <p:nvCxnSpPr>
          <p:cNvPr id="89" name="Gerade Verbindung 88"/>
          <p:cNvCxnSpPr/>
          <p:nvPr/>
        </p:nvCxnSpPr>
        <p:spPr>
          <a:xfrm>
            <a:off x="179512" y="5229200"/>
            <a:ext cx="8784976" cy="0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>
            <a:off x="6855697" y="2636912"/>
            <a:ext cx="10133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Steuern</a:t>
            </a:r>
          </a:p>
        </p:txBody>
      </p:sp>
      <p:sp>
        <p:nvSpPr>
          <p:cNvPr id="91" name="Textfeld 90"/>
          <p:cNvSpPr txBox="1"/>
          <p:nvPr/>
        </p:nvSpPr>
        <p:spPr>
          <a:xfrm>
            <a:off x="1763688" y="2636912"/>
            <a:ext cx="15197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PKW und LKW</a:t>
            </a:r>
          </a:p>
        </p:txBody>
      </p:sp>
      <p:sp>
        <p:nvSpPr>
          <p:cNvPr id="92" name="Textfeld 91"/>
          <p:cNvSpPr txBox="1"/>
          <p:nvPr/>
        </p:nvSpPr>
        <p:spPr>
          <a:xfrm>
            <a:off x="68549" y="5236168"/>
            <a:ext cx="4890441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Geringwertige Wirtschaftsgüter/Anlagevermögen</a:t>
            </a:r>
          </a:p>
          <a:p>
            <a:pPr algn="ctr"/>
            <a:r>
              <a:rPr lang="de-DE" sz="1000" dirty="0"/>
              <a:t>Güter des Anlagevermögens, die weniger als  €1.000 netto kosten</a:t>
            </a:r>
          </a:p>
          <a:p>
            <a:pPr algn="ctr"/>
            <a:r>
              <a:rPr lang="de-DE" sz="1000" dirty="0"/>
              <a:t>können sofort „abgeschrieben“ (als Aufwand verbucht) werden.</a:t>
            </a:r>
          </a:p>
        </p:txBody>
      </p:sp>
      <p:sp>
        <p:nvSpPr>
          <p:cNvPr id="93" name="Textfeld 92"/>
          <p:cNvSpPr txBox="1"/>
          <p:nvPr/>
        </p:nvSpPr>
        <p:spPr>
          <a:xfrm>
            <a:off x="6975736" y="5229200"/>
            <a:ext cx="12758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„Privat ...“</a:t>
            </a:r>
          </a:p>
        </p:txBody>
      </p:sp>
      <p:graphicFrame>
        <p:nvGraphicFramePr>
          <p:cNvPr id="50" name="Tabelle 4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2534084"/>
              </p:ext>
            </p:extLst>
          </p:nvPr>
        </p:nvGraphicFramePr>
        <p:xfrm>
          <a:off x="5004047" y="4581128"/>
          <a:ext cx="3941441" cy="195580"/>
        </p:xfrm>
        <a:graphic>
          <a:graphicData uri="http://schemas.openxmlformats.org/drawingml/2006/table">
            <a:tbl>
              <a:tblPr/>
              <a:tblGrid>
                <a:gridCol w="14535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32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01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Kirchenbeitrag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 Privat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95" name="Gerade Verbindung 94"/>
          <p:cNvCxnSpPr/>
          <p:nvPr/>
        </p:nvCxnSpPr>
        <p:spPr>
          <a:xfrm>
            <a:off x="4788024" y="2852936"/>
            <a:ext cx="0" cy="3744416"/>
          </a:xfrm>
          <a:prstGeom prst="line">
            <a:avLst/>
          </a:prstGeom>
          <a:ln w="63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" name="Tabelle 2">
            <a:extLst>
              <a:ext uri="{FF2B5EF4-FFF2-40B4-BE49-F238E27FC236}">
                <a16:creationId xmlns:a16="http://schemas.microsoft.com/office/drawing/2014/main" id="{71E4F025-75A1-5295-7BA5-715641CA45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599059"/>
              </p:ext>
            </p:extLst>
          </p:nvPr>
        </p:nvGraphicFramePr>
        <p:xfrm>
          <a:off x="1100772" y="6320883"/>
          <a:ext cx="3581400" cy="381000"/>
        </p:xfrm>
        <a:graphic>
          <a:graphicData uri="http://schemas.openxmlformats.org/drawingml/2006/table">
            <a:tbl>
              <a:tblPr/>
              <a:tblGrid>
                <a:gridCol w="132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13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z.B. Betriebs- und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 BGA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mr-IN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/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Bank, 330..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8E4B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Geschäftsausstattung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 Vost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56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" grpId="0" animBg="1"/>
    </p:bld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337</Words>
  <Application>Microsoft Macintosh PowerPoint</Application>
  <PresentationFormat>Bildschirmpräsentation (4:3)</PresentationFormat>
  <Paragraphs>88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MyCompany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Marina</dc:creator>
  <cp:lastModifiedBy>HOLZHEU Werner</cp:lastModifiedBy>
  <cp:revision>89</cp:revision>
  <cp:lastPrinted>2017-08-28T13:26:40Z</cp:lastPrinted>
  <dcterms:created xsi:type="dcterms:W3CDTF">2016-04-20T06:25:58Z</dcterms:created>
  <dcterms:modified xsi:type="dcterms:W3CDTF">2024-02-22T12:39:28Z</dcterms:modified>
</cp:coreProperties>
</file>