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embeddedFontLst>
    <p:embeddedFont>
      <p:font typeface="Ubuntu"/>
      <p:regular r:id="rId14"/>
      <p:bold r:id="rId15"/>
      <p:italic r:id="rId16"/>
      <p:boldItalic r:id="rId17"/>
    </p:embeddedFont>
    <p:embeddedFont>
      <p:font typeface="Caveat"/>
      <p:regular r:id="rId18"/>
      <p:bold r:id="rId19"/>
    </p:embeddedFont>
    <p:embeddedFont>
      <p:font typeface="Ubuntu Medium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Medium-regular.fntdata"/><Relationship Id="rId11" Type="http://schemas.openxmlformats.org/officeDocument/2006/relationships/slide" Target="slides/slide7.xml"/><Relationship Id="rId22" Type="http://schemas.openxmlformats.org/officeDocument/2006/relationships/font" Target="fonts/UbuntuMedium-italic.fntdata"/><Relationship Id="rId10" Type="http://schemas.openxmlformats.org/officeDocument/2006/relationships/slide" Target="slides/slide6.xml"/><Relationship Id="rId21" Type="http://schemas.openxmlformats.org/officeDocument/2006/relationships/font" Target="fonts/UbuntuMedium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Ubuntu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Ubuntu-bold.fntdata"/><Relationship Id="rId14" Type="http://schemas.openxmlformats.org/officeDocument/2006/relationships/font" Target="fonts/Ubuntu-regular.fntdata"/><Relationship Id="rId17" Type="http://schemas.openxmlformats.org/officeDocument/2006/relationships/font" Target="fonts/Ubuntu-boldItalic.fntdata"/><Relationship Id="rId16" Type="http://schemas.openxmlformats.org/officeDocument/2006/relationships/font" Target="fonts/Ubuntu-italic.fntdata"/><Relationship Id="rId5" Type="http://schemas.openxmlformats.org/officeDocument/2006/relationships/slide" Target="slides/slide1.xml"/><Relationship Id="rId19" Type="http://schemas.openxmlformats.org/officeDocument/2006/relationships/font" Target="fonts/Caveat-bold.fntdata"/><Relationship Id="rId6" Type="http://schemas.openxmlformats.org/officeDocument/2006/relationships/slide" Target="slides/slide2.xml"/><Relationship Id="rId18" Type="http://schemas.openxmlformats.org/officeDocument/2006/relationships/font" Target="fonts/Cave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be7db5a8c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g2be7db5a8c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" name="Google Shape;21;g2be7db5a8c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a326885ea6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" name="Google Shape;40;g2a326885ea6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" name="Google Shape;41;g2a326885ea6_0_1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be40287411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g2be40287411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" name="Google Shape;55;g2be40287411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be7dba5263_8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2be7dba5263_8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g2be7dba5263_8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e7dba5263_8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2be7dba5263_8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g2be7dba5263_8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e7dba5263_8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be7dba5263_8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2be7dba5263_8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e7db5a8c2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be7db5a8c2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2be7db5a8c2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e7dba5263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2be7dba5263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2be7dba5263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e7dba5263_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be7dba5263_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2be7dba5263_6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D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 amt="25000"/>
          </a:blip>
          <a:srcRect b="0" l="0" r="0" t="15604"/>
          <a:stretch/>
        </p:blipFill>
        <p:spPr>
          <a:xfrm>
            <a:off x="0" y="98"/>
            <a:ext cx="12192000" cy="6858000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3321775" y="609600"/>
            <a:ext cx="76965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6566"/>
              </a:buClr>
              <a:buSzPts val="4000"/>
              <a:buFont typeface="Ubuntu"/>
              <a:buNone/>
              <a:defRPr b="1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Ubuntu"/>
              <a:buNone/>
              <a:defRPr b="1" sz="4000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6561100" y="1965900"/>
            <a:ext cx="4755000" cy="30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Font typeface="Ubuntu"/>
              <a:buChar char="•"/>
              <a:defRPr sz="2600">
                <a:latin typeface="Ubuntu"/>
                <a:ea typeface="Ubuntu"/>
                <a:cs typeface="Ubuntu"/>
                <a:sym typeface="Ubuntu"/>
              </a:defRPr>
            </a:lvl1pPr>
            <a:lvl2pPr indent="-3302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Font typeface="Ubuntu"/>
              <a:buChar char="•"/>
              <a:defRPr sz="2000">
                <a:latin typeface="Ubuntu"/>
                <a:ea typeface="Ubuntu"/>
                <a:cs typeface="Ubuntu"/>
                <a:sym typeface="Ubuntu"/>
              </a:defRPr>
            </a:lvl2pPr>
            <a:lvl3pPr indent="-320039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Font typeface="Ubuntu"/>
              <a:buChar char="•"/>
              <a:defRPr sz="1800">
                <a:latin typeface="Ubuntu"/>
                <a:ea typeface="Ubuntu"/>
                <a:cs typeface="Ubuntu"/>
                <a:sym typeface="Ubuntu"/>
              </a:defRPr>
            </a:lvl3pPr>
            <a:lvl4pPr indent="-30988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4pPr>
            <a:lvl5pPr indent="-309879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5pPr>
            <a:lvl6pPr indent="-309879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6pPr>
            <a:lvl7pPr indent="-309879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7pPr>
            <a:lvl8pPr indent="-30987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8pPr>
            <a:lvl9pPr indent="-309879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Font typeface="Ubuntu"/>
              <a:buChar char="•"/>
              <a:defRPr sz="1600"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143000" y="609600"/>
            <a:ext cx="98754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143000" y="2057400"/>
            <a:ext cx="98730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rbe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0039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orbe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988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9879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9879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9879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987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987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80"/>
              <a:buFont typeface="Corbe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E46962"/>
          </p15:clr>
        </p15:guide>
        <p15:guide id="2" pos="383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340">
          <p15:clr>
            <a:srgbClr val="E46962"/>
          </p15:clr>
        </p15:guide>
        <p15:guide id="5" orient="horz" pos="3980">
          <p15:clr>
            <a:srgbClr val="E46962"/>
          </p15:clr>
        </p15:guide>
        <p15:guide id="6" pos="734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document/d/1AXS7vf-vlHRlKpA2Xv6niAHIwzVEJzWIOIVNaff1bmg/edit?usp=sharing" TargetMode="External"/><Relationship Id="rId4" Type="http://schemas.openxmlformats.org/officeDocument/2006/relationships/hyperlink" Target="https://docs.google.com/document/d/1AXS7vf-vlHRlKpA2Xv6niAHIwzVEJzWIOIVNaff1bmg/edit?usp=sharing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Relationship Id="rId10" Type="http://schemas.openxmlformats.org/officeDocument/2006/relationships/image" Target="../media/image35.png"/><Relationship Id="rId9" Type="http://schemas.openxmlformats.org/officeDocument/2006/relationships/hyperlink" Target="https://docs.google.com/document/d/1bZryWy0qZ8ExSZC1rYrfL7AbS5gk25Al96_8EjFxUkY/edit?usp=sharing" TargetMode="External"/><Relationship Id="rId5" Type="http://schemas.openxmlformats.org/officeDocument/2006/relationships/hyperlink" Target="http://www.youtube.com/watch?v=ziUqjlr8QEc" TargetMode="External"/><Relationship Id="rId6" Type="http://schemas.openxmlformats.org/officeDocument/2006/relationships/image" Target="../media/image28.png"/><Relationship Id="rId7" Type="http://schemas.openxmlformats.org/officeDocument/2006/relationships/hyperlink" Target="http://www.youtube.com/watch?v=ziUqjlr8QEc" TargetMode="External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hyperlink" Target="https://www.youtube.com/watch?v=SN5-DnOHQmE" TargetMode="External"/><Relationship Id="rId10" Type="http://schemas.openxmlformats.org/officeDocument/2006/relationships/hyperlink" Target="https://www.youtube.com/watch?v=SN5-DnOHQmE" TargetMode="External"/><Relationship Id="rId9" Type="http://schemas.openxmlformats.org/officeDocument/2006/relationships/image" Target="../media/image36.png"/><Relationship Id="rId5" Type="http://schemas.openxmlformats.org/officeDocument/2006/relationships/image" Target="../media/image34.jpg"/><Relationship Id="rId6" Type="http://schemas.openxmlformats.org/officeDocument/2006/relationships/hyperlink" Target="https://www.youtube.com/watch?v=SN5-DnOHQmEtp://www.youtube.com/watch?v=ziUqjlr8QEc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10" Type="http://schemas.openxmlformats.org/officeDocument/2006/relationships/image" Target="../media/image25.png"/><Relationship Id="rId9" Type="http://schemas.openxmlformats.org/officeDocument/2006/relationships/hyperlink" Target="http://drive.google.com/file/d/1Ufaj4sxeoEdsF7jEpCbrJNaQgY1QPRND/view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24.png"/><Relationship Id="rId7" Type="http://schemas.openxmlformats.org/officeDocument/2006/relationships/hyperlink" Target="http://drive.google.com/file/d/1Ufaj4sxeoEdsF7jEpCbrJNaQgY1QPRND/view" TargetMode="External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hyperlink" Target="https://www.youtube.com/watch?v=MC58rL52gl4" TargetMode="External"/><Relationship Id="rId11" Type="http://schemas.openxmlformats.org/officeDocument/2006/relationships/image" Target="../media/image25.png"/><Relationship Id="rId10" Type="http://schemas.openxmlformats.org/officeDocument/2006/relationships/hyperlink" Target="https://www.youtube.com/watch?v=MC58rL52gl4" TargetMode="External"/><Relationship Id="rId9" Type="http://schemas.openxmlformats.org/officeDocument/2006/relationships/image" Target="../media/image33.png"/><Relationship Id="rId5" Type="http://schemas.openxmlformats.org/officeDocument/2006/relationships/hyperlink" Target="https://pallyy.com/blog/instagram-story-tools" TargetMode="External"/><Relationship Id="rId6" Type="http://schemas.openxmlformats.org/officeDocument/2006/relationships/hyperlink" Target="https://de.cyberlink.com/blog/video-bearbeiten-instagram-tiktok/340/videos-bearbeiten-instagram#:~:text=Videos%20f%C3%BCr%20Instagram%20schneiden%3A%20-%205%20App-Empfehlungen%201,iMovie%20-%20InstaVideos%20auf%20dem%20iPhone%20bearbeiten%20" TargetMode="External"/><Relationship Id="rId7" Type="http://schemas.openxmlformats.org/officeDocument/2006/relationships/image" Target="../media/image24.png"/><Relationship Id="rId8" Type="http://schemas.openxmlformats.org/officeDocument/2006/relationships/hyperlink" Target="https://www.youtube.com/watch?v=MC58rL52gl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25" y="-38400"/>
            <a:ext cx="12192000" cy="6896400"/>
          </a:xfrm>
          <a:prstGeom prst="rect">
            <a:avLst/>
          </a:prstGeom>
          <a:solidFill>
            <a:srgbClr val="FBBD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/>
          <p:nvPr/>
        </p:nvSpPr>
        <p:spPr>
          <a:xfrm>
            <a:off x="928825" y="2583900"/>
            <a:ext cx="6021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4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Reflections on the Climate Crisis, Energy and CO2 </a:t>
            </a:r>
            <a:endParaRPr b="1" sz="44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6" name="Google Shape;26;p4"/>
          <p:cNvGrpSpPr/>
          <p:nvPr/>
        </p:nvGrpSpPr>
        <p:grpSpPr>
          <a:xfrm>
            <a:off x="5162575" y="-3029700"/>
            <a:ext cx="8373125" cy="7456200"/>
            <a:chOff x="5162575" y="-3029700"/>
            <a:chExt cx="8373125" cy="7456200"/>
          </a:xfrm>
        </p:grpSpPr>
        <p:sp>
          <p:nvSpPr>
            <p:cNvPr id="27" name="Google Shape;27;p4"/>
            <p:cNvSpPr/>
            <p:nvPr/>
          </p:nvSpPr>
          <p:spPr>
            <a:xfrm>
              <a:off x="6079500" y="-3029700"/>
              <a:ext cx="7456200" cy="745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8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62575" y="176575"/>
              <a:ext cx="7555625" cy="4249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4"/>
          <p:cNvSpPr txBox="1"/>
          <p:nvPr/>
        </p:nvSpPr>
        <p:spPr>
          <a:xfrm>
            <a:off x="928825" y="1675800"/>
            <a:ext cx="2119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UNIT 1</a:t>
            </a: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i="1" lang="de-DE" sz="1800">
                <a:solidFill>
                  <a:srgbClr val="990000"/>
                </a:solidFill>
                <a:latin typeface="Ubuntu"/>
                <a:ea typeface="Ubuntu"/>
                <a:cs typeface="Ubuntu"/>
                <a:sym typeface="Ubuntu"/>
              </a:rPr>
              <a:t>Fast Track</a:t>
            </a:r>
            <a:endParaRPr i="1" sz="1800">
              <a:solidFill>
                <a:srgbClr val="99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0" name="Google Shape;30;p4"/>
          <p:cNvGrpSpPr/>
          <p:nvPr/>
        </p:nvGrpSpPr>
        <p:grpSpPr>
          <a:xfrm>
            <a:off x="966410" y="5189250"/>
            <a:ext cx="10219913" cy="926325"/>
            <a:chOff x="966410" y="5189250"/>
            <a:chExt cx="10219913" cy="926325"/>
          </a:xfrm>
        </p:grpSpPr>
        <p:pic>
          <p:nvPicPr>
            <p:cNvPr id="31" name="Google Shape;31;p4"/>
            <p:cNvPicPr preferRelativeResize="0"/>
            <p:nvPr/>
          </p:nvPicPr>
          <p:blipFill rotWithShape="1">
            <a:blip r:embed="rId4">
              <a:alphaModFix/>
            </a:blip>
            <a:srcRect b="1718" l="0" r="0" t="1718"/>
            <a:stretch/>
          </p:blipFill>
          <p:spPr>
            <a:xfrm>
              <a:off x="7935988" y="5311421"/>
              <a:ext cx="3250335" cy="700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Google Shape;32;p4"/>
            <p:cNvGrpSpPr/>
            <p:nvPr/>
          </p:nvGrpSpPr>
          <p:grpSpPr>
            <a:xfrm>
              <a:off x="966410" y="5189250"/>
              <a:ext cx="5773603" cy="926325"/>
              <a:chOff x="966410" y="5189250"/>
              <a:chExt cx="5773603" cy="926325"/>
            </a:xfrm>
          </p:grpSpPr>
          <p:pic>
            <p:nvPicPr>
              <p:cNvPr descr="A green hand print and blue text&#10;&#10;Description automatically generated" id="33" name="Google Shape;33;p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66410" y="5249922"/>
                <a:ext cx="1535204" cy="804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logo with a hand holding a globe&#10;&#10;Description automatically generated" id="34" name="Google Shape;34;p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965477" y="5189250"/>
                <a:ext cx="1030687" cy="926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421395" y="5343513"/>
                <a:ext cx="617807" cy="617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nk sign with yellow text&#10;&#10;Description automatically generated" id="36" name="Google Shape;36;p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410535" y="5247960"/>
                <a:ext cx="1329479" cy="8440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" name="Google Shape;37;p4"/>
          <p:cNvSpPr txBox="1"/>
          <p:nvPr/>
        </p:nvSpPr>
        <p:spPr>
          <a:xfrm>
            <a:off x="928825" y="859075"/>
            <a:ext cx="3355800" cy="67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0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energy@venture</a:t>
            </a:r>
            <a:endParaRPr sz="3000">
              <a:solidFill>
                <a:schemeClr val="lt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BD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3">
            <a:alphaModFix amt="25000"/>
          </a:blip>
          <a:srcRect b="0" l="0" r="0" t="15604"/>
          <a:stretch/>
        </p:blipFill>
        <p:spPr>
          <a:xfrm>
            <a:off x="0" y="98"/>
            <a:ext cx="12192000" cy="6858000"/>
          </a:xfrm>
          <a:prstGeom prst="flowChartProcess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1.1 energy@venture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Reflections on the Climate Crisis, Energy and CO2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7600850" y="3429000"/>
            <a:ext cx="3329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0F0F0F"/>
                </a:solidFill>
                <a:latin typeface="Ubuntu"/>
                <a:ea typeface="Ubuntu"/>
                <a:cs typeface="Ubuntu"/>
                <a:sym typeface="Ubuntu"/>
              </a:rPr>
              <a:t>Discuss: </a:t>
            </a:r>
            <a:r>
              <a:rPr lang="de-DE" sz="2000">
                <a:solidFill>
                  <a:srgbClr val="0F0F0F"/>
                </a:solidFill>
                <a:latin typeface="Ubuntu"/>
                <a:ea typeface="Ubuntu"/>
                <a:cs typeface="Ubuntu"/>
                <a:sym typeface="Ubuntu"/>
              </a:rPr>
              <a:t>Which world do you like better? Why? Do you like other parts of Europe? What do they look like now? Will there be a change?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" name="Google Shape;49;p5"/>
          <p:cNvSpPr txBox="1"/>
          <p:nvPr/>
        </p:nvSpPr>
        <p:spPr>
          <a:xfrm>
            <a:off x="5199900" y="1810650"/>
            <a:ext cx="501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 which world do you want to live?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40724">
            <a:off x="462231" y="1310027"/>
            <a:ext cx="4080827" cy="2721765"/>
          </a:xfrm>
          <a:prstGeom prst="rect">
            <a:avLst/>
          </a:prstGeom>
          <a:noFill/>
          <a:ln cap="flat" cmpd="sng" w="1143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200025" rotWithShape="0" algn="bl" dir="3540000" dist="152400">
              <a:srgbClr val="000000">
                <a:alpha val="20000"/>
              </a:srgbClr>
            </a:outerShdw>
          </a:effectLst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97501">
            <a:off x="2102475" y="3250239"/>
            <a:ext cx="4830300" cy="2864387"/>
          </a:xfrm>
          <a:prstGeom prst="rect">
            <a:avLst/>
          </a:prstGeom>
          <a:noFill/>
          <a:ln cap="flat" cmpd="sng" w="1143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171450" rotWithShape="0" algn="bl" dir="4080000" dist="133350">
              <a:srgbClr val="000000">
                <a:alpha val="19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25" y="-38400"/>
            <a:ext cx="12192000" cy="689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6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928825" y="2431500"/>
            <a:ext cx="61737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8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Understanding Climate Change </a:t>
            </a:r>
            <a:endParaRPr b="1" sz="48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8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and Global Warming</a:t>
            </a:r>
            <a:endParaRPr b="1" sz="48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" name="Google Shape;60;p6"/>
          <p:cNvSpPr/>
          <p:nvPr/>
        </p:nvSpPr>
        <p:spPr>
          <a:xfrm>
            <a:off x="6079500" y="-3029700"/>
            <a:ext cx="7456200" cy="745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2575" y="176575"/>
            <a:ext cx="7555625" cy="4249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6"/>
          <p:cNvGrpSpPr/>
          <p:nvPr/>
        </p:nvGrpSpPr>
        <p:grpSpPr>
          <a:xfrm>
            <a:off x="966410" y="5189250"/>
            <a:ext cx="10219913" cy="926325"/>
            <a:chOff x="966410" y="5189250"/>
            <a:chExt cx="10219913" cy="926325"/>
          </a:xfrm>
        </p:grpSpPr>
        <p:pic>
          <p:nvPicPr>
            <p:cNvPr id="63" name="Google Shape;63;p6"/>
            <p:cNvPicPr preferRelativeResize="0"/>
            <p:nvPr/>
          </p:nvPicPr>
          <p:blipFill rotWithShape="1">
            <a:blip r:embed="rId4">
              <a:alphaModFix/>
            </a:blip>
            <a:srcRect b="1718" l="0" r="0" t="1718"/>
            <a:stretch/>
          </p:blipFill>
          <p:spPr>
            <a:xfrm>
              <a:off x="7935988" y="5311421"/>
              <a:ext cx="3250335" cy="700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Google Shape;64;p6"/>
            <p:cNvGrpSpPr/>
            <p:nvPr/>
          </p:nvGrpSpPr>
          <p:grpSpPr>
            <a:xfrm>
              <a:off x="966410" y="5189250"/>
              <a:ext cx="5773603" cy="926325"/>
              <a:chOff x="966410" y="5189250"/>
              <a:chExt cx="5773603" cy="926325"/>
            </a:xfrm>
          </p:grpSpPr>
          <p:pic>
            <p:nvPicPr>
              <p:cNvPr descr="A green hand print and blue text&#10;&#10;Description automatically generated" id="65" name="Google Shape;65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66410" y="5249922"/>
                <a:ext cx="1535204" cy="804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logo with a hand holding a globe&#10;&#10;Description automatically generated" id="66" name="Google Shape;66;p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965477" y="5189250"/>
                <a:ext cx="1030687" cy="926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67;p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421395" y="5343513"/>
                <a:ext cx="617807" cy="617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nk sign with yellow text&#10;&#10;Description automatically generated" id="68" name="Google Shape;68;p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410535" y="5247960"/>
                <a:ext cx="1329479" cy="8440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9" name="Google Shape;69;p6"/>
          <p:cNvSpPr txBox="1"/>
          <p:nvPr/>
        </p:nvSpPr>
        <p:spPr>
          <a:xfrm>
            <a:off x="928825" y="859075"/>
            <a:ext cx="3355800" cy="67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30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energy@venture</a:t>
            </a:r>
            <a:endParaRPr sz="30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70" name="Google Shape;70;p6"/>
          <p:cNvSpPr txBox="1"/>
          <p:nvPr/>
        </p:nvSpPr>
        <p:spPr>
          <a:xfrm>
            <a:off x="928825" y="1675800"/>
            <a:ext cx="2119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UNIT </a:t>
            </a: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2 - </a:t>
            </a:r>
            <a:r>
              <a:rPr i="1" lang="de-DE" sz="1800">
                <a:solidFill>
                  <a:srgbClr val="990000"/>
                </a:solidFill>
                <a:latin typeface="Ubuntu"/>
                <a:ea typeface="Ubuntu"/>
                <a:cs typeface="Ubuntu"/>
                <a:sym typeface="Ubuntu"/>
              </a:rPr>
              <a:t>Fast Track</a:t>
            </a:r>
            <a:endParaRPr i="1" sz="1800">
              <a:solidFill>
                <a:srgbClr val="99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rgbClr val="FFF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 txBox="1"/>
          <p:nvPr/>
        </p:nvSpPr>
        <p:spPr>
          <a:xfrm>
            <a:off x="982275" y="3131945"/>
            <a:ext cx="31125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Ubuntu"/>
              <a:buChar char="-"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Jump for 30 seconds on one leg. Keep the other in the air!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Ubuntu"/>
              <a:buChar char="-"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Now, pause! 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Ubuntu"/>
              <a:buChar char="-"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Change leg. Jump for another 30 seconds!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912451" y="1795145"/>
            <a:ext cx="303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What is 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Energy?</a:t>
            </a:r>
            <a:endParaRPr b="1" sz="44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" name="Google Shape;79;p7"/>
          <p:cNvSpPr txBox="1"/>
          <p:nvPr/>
        </p:nvSpPr>
        <p:spPr>
          <a:xfrm>
            <a:off x="6848625" y="3407989"/>
            <a:ext cx="1967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lang="de-DE" sz="26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Look at the</a:t>
            </a:r>
            <a:r>
              <a:rPr lang="de-DE" sz="2600">
                <a:solidFill>
                  <a:srgbClr val="1F1F1F"/>
                </a:solidFill>
                <a:latin typeface="Ubuntu Medium"/>
                <a:ea typeface="Ubuntu Medium"/>
                <a:cs typeface="Ubuntu Medium"/>
                <a:sym typeface="Ubuntu Medium"/>
              </a:rPr>
              <a:t> </a:t>
            </a:r>
            <a:r>
              <a:rPr lang="de-DE" sz="2600" u="sng">
                <a:solidFill>
                  <a:srgbClr val="019096"/>
                </a:solidFill>
                <a:latin typeface="Ubuntu Medium"/>
                <a:ea typeface="Ubuntu Medium"/>
                <a:cs typeface="Ubuntu Medium"/>
                <a:sym typeface="Ubuntu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worksheet!</a:t>
            </a:r>
            <a:r>
              <a:rPr lang="de-DE" sz="2600">
                <a:solidFill>
                  <a:srgbClr val="1F1F1F"/>
                </a:solidFill>
                <a:latin typeface="Ubuntu Medium"/>
                <a:ea typeface="Ubuntu Medium"/>
                <a:cs typeface="Ubuntu Medium"/>
                <a:sym typeface="Ubuntu Medium"/>
              </a:rPr>
              <a:t> </a:t>
            </a:r>
            <a:endParaRPr sz="2600">
              <a:solidFill>
                <a:srgbClr val="1F1F1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80" name="Google Shape;80;p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6376" y="3504789"/>
            <a:ext cx="488276" cy="7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"/>
          <p:cNvSpPr/>
          <p:nvPr/>
        </p:nvSpPr>
        <p:spPr>
          <a:xfrm rot="372172">
            <a:off x="7527811" y="2359992"/>
            <a:ext cx="3842697" cy="74746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"/>
          <p:cNvSpPr txBox="1"/>
          <p:nvPr/>
        </p:nvSpPr>
        <p:spPr>
          <a:xfrm rot="372407">
            <a:off x="7684099" y="2435664"/>
            <a:ext cx="3457366" cy="5724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i="1" lang="de-DE" sz="2800">
                <a:solidFill>
                  <a:srgbClr val="1F1F1F"/>
                </a:solidFill>
                <a:latin typeface="Caveat"/>
                <a:ea typeface="Caveat"/>
                <a:cs typeface="Caveat"/>
                <a:sym typeface="Caveat"/>
              </a:rPr>
              <a:t>Why can’t it go on forever?</a:t>
            </a:r>
            <a:endParaRPr i="1" sz="28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3" name="Google Shape;83;p7"/>
          <p:cNvSpPr txBox="1"/>
          <p:nvPr/>
        </p:nvSpPr>
        <p:spPr>
          <a:xfrm>
            <a:off x="7975250" y="4568809"/>
            <a:ext cx="336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try to answer the questions to this experience.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" name="Google Shape;8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4476" y="0"/>
            <a:ext cx="5184149" cy="65618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7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1.2 energy@venture</a:t>
            </a:r>
            <a:r>
              <a:rPr b="0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Understanding Climate Change and Global Warming</a:t>
            </a:r>
            <a:endParaRPr b="0" i="0" sz="1200" u="none" cap="none" strike="noStrike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/>
          <p:nvPr/>
        </p:nvSpPr>
        <p:spPr>
          <a:xfrm>
            <a:off x="1853525" y="540000"/>
            <a:ext cx="9798600" cy="5778000"/>
          </a:xfrm>
          <a:prstGeom prst="roundRect">
            <a:avLst>
              <a:gd fmla="val 7810" name="adj"/>
            </a:avLst>
          </a:prstGeom>
          <a:solidFill>
            <a:srgbClr val="FFF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 txBox="1"/>
          <p:nvPr/>
        </p:nvSpPr>
        <p:spPr>
          <a:xfrm>
            <a:off x="6429875" y="3963675"/>
            <a:ext cx="3909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will use a trick to extinguish 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 tea light - without blowing! </a:t>
            </a:r>
            <a:endParaRPr b="1"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6429875" y="2072775"/>
            <a:ext cx="4830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BE03"/>
              </a:buClr>
              <a:buSzPts val="10756"/>
              <a:buFont typeface="Calibri"/>
              <a:buNone/>
            </a:pPr>
            <a:r>
              <a:rPr b="1" lang="de-DE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How can you make an invisible gas visible?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5" name="Google Shape;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75" y="1808651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2052" r="2052" t="0"/>
          <a:stretch/>
        </p:blipFill>
        <p:spPr>
          <a:xfrm>
            <a:off x="1241072" y="2007094"/>
            <a:ext cx="4035937" cy="228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60576" y="2732787"/>
            <a:ext cx="805906" cy="80590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"/>
          <p:cNvSpPr txBox="1"/>
          <p:nvPr/>
        </p:nvSpPr>
        <p:spPr>
          <a:xfrm>
            <a:off x="7323800" y="4930275"/>
            <a:ext cx="3001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See instruction </a:t>
            </a:r>
            <a:endParaRPr sz="26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on the </a:t>
            </a:r>
            <a:r>
              <a:rPr b="1" lang="de-DE" sz="2600" u="sng">
                <a:solidFill>
                  <a:srgbClr val="017A7E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worksheet</a:t>
            </a:r>
            <a:endParaRPr b="1" sz="26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0" name="Google Shape;10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5711" y="1313644"/>
            <a:ext cx="2245939" cy="387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8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1.2 energy@venture</a:t>
            </a:r>
            <a:r>
              <a:rPr b="0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Understanding Climate Change and Global Warming</a:t>
            </a:r>
            <a:endParaRPr b="0" i="0" sz="1200" u="none" cap="none" strike="noStrike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rgbClr val="FFF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9"/>
          <p:cNvSpPr txBox="1"/>
          <p:nvPr/>
        </p:nvSpPr>
        <p:spPr>
          <a:xfrm>
            <a:off x="1000500" y="2918825"/>
            <a:ext cx="3861600" cy="25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The greenhouse effect is a process that occurs when gases in Earth's atmosphere trap the Sun's heat. This process makes Earth much warmer than it would be without an atmosphere.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9" name="Google Shape;109;p9"/>
          <p:cNvSpPr txBox="1"/>
          <p:nvPr/>
        </p:nvSpPr>
        <p:spPr>
          <a:xfrm>
            <a:off x="1000500" y="1485125"/>
            <a:ext cx="4238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BE03"/>
              </a:buClr>
              <a:buSzPts val="4400"/>
              <a:buFont typeface="Calibri"/>
              <a:buNone/>
            </a:pPr>
            <a:r>
              <a:rPr b="1" lang="de-DE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Why is it warm 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BE03"/>
              </a:buClr>
              <a:buSzPts val="4400"/>
              <a:buFont typeface="Calibri"/>
              <a:buNone/>
            </a:pPr>
            <a:r>
              <a:rPr b="1" lang="de-DE" sz="4000">
                <a:solidFill>
                  <a:srgbClr val="1F6566"/>
                </a:solidFill>
                <a:latin typeface="Ubuntu"/>
                <a:ea typeface="Ubuntu"/>
                <a:cs typeface="Ubuntu"/>
                <a:sym typeface="Ubuntu"/>
              </a:rPr>
              <a:t>in a greenhouse?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0" name="Google Shape;11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900" y="3204284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540" l="0" r="0" t="1550"/>
          <a:stretch/>
        </p:blipFill>
        <p:spPr>
          <a:xfrm>
            <a:off x="5741298" y="3402727"/>
            <a:ext cx="4035938" cy="228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1126" y="4144419"/>
            <a:ext cx="805906" cy="80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9"/>
          <p:cNvSpPr txBox="1"/>
          <p:nvPr/>
        </p:nvSpPr>
        <p:spPr>
          <a:xfrm>
            <a:off x="6971125" y="2105850"/>
            <a:ext cx="3171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Watch the video and then play a round of Jeopardy!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5" name="Google Shape;115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8879" y="2774006"/>
            <a:ext cx="3311376" cy="3546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8609150" y="62498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u="sng">
                <a:solidFill>
                  <a:srgbClr val="017A7E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What Is the Greenhouse Effect?</a:t>
            </a:r>
            <a:endParaRPr/>
          </a:p>
        </p:txBody>
      </p:sp>
      <p:sp>
        <p:nvSpPr>
          <p:cNvPr id="117" name="Google Shape;117;p9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1.2 energy@venture</a:t>
            </a:r>
            <a:r>
              <a:rPr b="0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Understanding Climate Change and Global Warming</a:t>
            </a:r>
            <a:endParaRPr b="0" i="0" sz="1200" u="none" cap="none" strike="noStrike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/>
          <p:nvPr/>
        </p:nvSpPr>
        <p:spPr>
          <a:xfrm>
            <a:off x="25" y="-38400"/>
            <a:ext cx="12192000" cy="6896400"/>
          </a:xfrm>
          <a:prstGeom prst="rect">
            <a:avLst/>
          </a:prstGeom>
          <a:solidFill>
            <a:srgbClr val="FBBD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0"/>
          <p:cNvSpPr txBox="1"/>
          <p:nvPr/>
        </p:nvSpPr>
        <p:spPr>
          <a:xfrm>
            <a:off x="928825" y="2431500"/>
            <a:ext cx="57237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4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What Is Scientific Storytelling?</a:t>
            </a:r>
            <a:endParaRPr b="1" sz="4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26" name="Google Shape;126;p10"/>
          <p:cNvGrpSpPr/>
          <p:nvPr/>
        </p:nvGrpSpPr>
        <p:grpSpPr>
          <a:xfrm>
            <a:off x="5162575" y="-3029700"/>
            <a:ext cx="8373125" cy="7456200"/>
            <a:chOff x="5162575" y="-3029700"/>
            <a:chExt cx="8373125" cy="7456200"/>
          </a:xfrm>
        </p:grpSpPr>
        <p:sp>
          <p:nvSpPr>
            <p:cNvPr id="127" name="Google Shape;127;p10"/>
            <p:cNvSpPr/>
            <p:nvPr/>
          </p:nvSpPr>
          <p:spPr>
            <a:xfrm>
              <a:off x="6079500" y="-3029700"/>
              <a:ext cx="7456200" cy="7456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latin typeface="Calibri"/>
                  <a:ea typeface="Calibri"/>
                  <a:cs typeface="Calibri"/>
                  <a:sym typeface="Calibri"/>
                </a:rPr>
                <a:t>i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62575" y="176575"/>
              <a:ext cx="7555625" cy="42499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" name="Google Shape;129;p10"/>
          <p:cNvGrpSpPr/>
          <p:nvPr/>
        </p:nvGrpSpPr>
        <p:grpSpPr>
          <a:xfrm>
            <a:off x="966410" y="5189250"/>
            <a:ext cx="10219913" cy="926325"/>
            <a:chOff x="966410" y="5189250"/>
            <a:chExt cx="10219913" cy="926325"/>
          </a:xfrm>
        </p:grpSpPr>
        <p:pic>
          <p:nvPicPr>
            <p:cNvPr id="130" name="Google Shape;130;p10"/>
            <p:cNvPicPr preferRelativeResize="0"/>
            <p:nvPr/>
          </p:nvPicPr>
          <p:blipFill rotWithShape="1">
            <a:blip r:embed="rId4">
              <a:alphaModFix/>
            </a:blip>
            <a:srcRect b="1718" l="0" r="0" t="1718"/>
            <a:stretch/>
          </p:blipFill>
          <p:spPr>
            <a:xfrm>
              <a:off x="7935988" y="5311421"/>
              <a:ext cx="3250335" cy="700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1" name="Google Shape;131;p10"/>
            <p:cNvGrpSpPr/>
            <p:nvPr/>
          </p:nvGrpSpPr>
          <p:grpSpPr>
            <a:xfrm>
              <a:off x="966410" y="5189250"/>
              <a:ext cx="5773603" cy="926325"/>
              <a:chOff x="966410" y="5189250"/>
              <a:chExt cx="5773603" cy="926325"/>
            </a:xfrm>
          </p:grpSpPr>
          <p:pic>
            <p:nvPicPr>
              <p:cNvPr descr="A green hand print and blue text&#10;&#10;Description automatically generated" id="132" name="Google Shape;132;p1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66410" y="5249922"/>
                <a:ext cx="1535204" cy="804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logo with a hand holding a globe&#10;&#10;Description automatically generated" id="133" name="Google Shape;133;p1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965477" y="5189250"/>
                <a:ext cx="1030687" cy="926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Google Shape;134;p1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421395" y="5343513"/>
                <a:ext cx="617807" cy="617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nk sign with yellow text&#10;&#10;Description automatically generated" id="135" name="Google Shape;135;p1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410535" y="5247960"/>
                <a:ext cx="1329479" cy="8440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6" name="Google Shape;136;p10"/>
          <p:cNvSpPr txBox="1"/>
          <p:nvPr/>
        </p:nvSpPr>
        <p:spPr>
          <a:xfrm>
            <a:off x="928825" y="859075"/>
            <a:ext cx="3355800" cy="679800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0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energy@venture</a:t>
            </a:r>
            <a:endParaRPr sz="3000">
              <a:solidFill>
                <a:schemeClr val="lt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37" name="Google Shape;137;p10"/>
          <p:cNvSpPr txBox="1"/>
          <p:nvPr/>
        </p:nvSpPr>
        <p:spPr>
          <a:xfrm>
            <a:off x="928825" y="1675800"/>
            <a:ext cx="21192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UNIT </a:t>
            </a:r>
            <a:r>
              <a:rPr lang="de-DE"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3 - </a:t>
            </a:r>
            <a:r>
              <a:rPr i="1" lang="de-DE" sz="1800">
                <a:solidFill>
                  <a:srgbClr val="990000"/>
                </a:solidFill>
                <a:latin typeface="Ubuntu"/>
                <a:ea typeface="Ubuntu"/>
                <a:cs typeface="Ubuntu"/>
                <a:sym typeface="Ubuntu"/>
              </a:rPr>
              <a:t>Fast Track</a:t>
            </a:r>
            <a:endParaRPr i="1" sz="1800">
              <a:solidFill>
                <a:srgbClr val="99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3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/>
          <p:nvPr/>
        </p:nvSpPr>
        <p:spPr>
          <a:xfrm>
            <a:off x="540000" y="540000"/>
            <a:ext cx="11112000" cy="5778000"/>
          </a:xfrm>
          <a:prstGeom prst="roundRect">
            <a:avLst>
              <a:gd fmla="val 781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1"/>
          <p:cNvSpPr txBox="1"/>
          <p:nvPr>
            <p:ph idx="4294967295" type="body"/>
          </p:nvPr>
        </p:nvSpPr>
        <p:spPr>
          <a:xfrm>
            <a:off x="1088225" y="3726275"/>
            <a:ext cx="46797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40"/>
              <a:buNone/>
            </a:pPr>
            <a:r>
              <a:rPr lang="de-DE" sz="2000">
                <a:latin typeface="Ubuntu"/>
                <a:ea typeface="Ubuntu"/>
                <a:cs typeface="Ubuntu"/>
                <a:sym typeface="Ubuntu"/>
              </a:rPr>
              <a:t>Journalist expert on environment, economy, </a:t>
            </a:r>
            <a:r>
              <a:rPr lang="de-DE" sz="2000">
                <a:latin typeface="Ubuntu"/>
                <a:ea typeface="Ubuntu"/>
                <a:cs typeface="Ubuntu"/>
                <a:sym typeface="Ubuntu"/>
              </a:rPr>
              <a:t>complex</a:t>
            </a:r>
            <a:r>
              <a:rPr lang="de-DE" sz="2000">
                <a:latin typeface="Ubuntu"/>
                <a:ea typeface="Ubuntu"/>
                <a:cs typeface="Ubuntu"/>
                <a:sym typeface="Ubuntu"/>
              </a:rPr>
              <a:t> systems, governance models. A founding member of Italia che Cambia, he also collaborates with other newspapers including Il Manifesto, Terra Nuova, Nsl.</a:t>
            </a:r>
            <a:endParaRPr b="1" sz="2000"/>
          </a:p>
        </p:txBody>
      </p:sp>
      <p:sp>
        <p:nvSpPr>
          <p:cNvPr id="145" name="Google Shape;145;p11"/>
          <p:cNvSpPr txBox="1"/>
          <p:nvPr/>
        </p:nvSpPr>
        <p:spPr>
          <a:xfrm>
            <a:off x="7582356" y="1981175"/>
            <a:ext cx="507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de-DE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to tell </a:t>
            </a:r>
            <a:endParaRPr b="1" sz="4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de-DE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scientific story</a:t>
            </a:r>
            <a:endParaRPr b="1"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1"/>
          <p:cNvSpPr txBox="1"/>
          <p:nvPr/>
        </p:nvSpPr>
        <p:spPr>
          <a:xfrm>
            <a:off x="7558006" y="1476875"/>
            <a:ext cx="1162500" cy="42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1" lang="de-DE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Tutorial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de-DE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b="1"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de-DE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energy@venture</a:t>
            </a:r>
            <a:r>
              <a:rPr b="0" i="0" lang="de-DE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Is Scientific Storytelling?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4">
            <a:alphaModFix/>
          </a:blip>
          <a:srcRect b="0" l="758" r="758" t="0"/>
          <a:stretch/>
        </p:blipFill>
        <p:spPr>
          <a:xfrm rot="-243863">
            <a:off x="465928" y="1044251"/>
            <a:ext cx="2306802" cy="2342283"/>
          </a:xfrm>
          <a:prstGeom prst="ellipse">
            <a:avLst/>
          </a:prstGeom>
          <a:noFill/>
          <a:ln cap="flat" cmpd="sng" w="1524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128588" rotWithShape="0" algn="bl" dir="4740000" dist="123825">
              <a:srgbClr val="000000">
                <a:alpha val="15000"/>
              </a:srgbClr>
            </a:outerShdw>
          </a:effectLst>
        </p:spPr>
      </p:pic>
      <p:pic>
        <p:nvPicPr>
          <p:cNvPr id="150" name="Google Shape;150;p11"/>
          <p:cNvPicPr preferRelativeResize="0"/>
          <p:nvPr/>
        </p:nvPicPr>
        <p:blipFill rotWithShape="1">
          <a:blip r:embed="rId5">
            <a:alphaModFix/>
          </a:blip>
          <a:srcRect b="69" l="0" r="0" t="59"/>
          <a:stretch/>
        </p:blipFill>
        <p:spPr>
          <a:xfrm>
            <a:off x="4779150" y="1349736"/>
            <a:ext cx="2633701" cy="237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2081" y="3376064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1578" r="1578" t="0"/>
          <a:stretch/>
        </p:blipFill>
        <p:spPr>
          <a:xfrm>
            <a:off x="6902479" y="3574507"/>
            <a:ext cx="4035937" cy="228930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>
            <a:off x="2343075" y="2556000"/>
            <a:ext cx="2633700" cy="1018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128588" rotWithShape="0" algn="bl" dir="3120000" dist="114300">
              <a:srgbClr val="000000">
                <a:alpha val="11000"/>
              </a:srgbClr>
            </a:outerShdw>
          </a:effectLst>
        </p:spPr>
        <p:txBody>
          <a:bodyPr anchorCtr="0" anchor="t" bIns="108000" lIns="180000" spcFirstLastPara="1" rIns="108000" wrap="square" tIns="108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6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Andrea </a:t>
            </a:r>
            <a:endParaRPr sz="2600">
              <a:solidFill>
                <a:schemeClr val="lt2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600">
                <a:solidFill>
                  <a:schemeClr val="lt2"/>
                </a:solidFill>
                <a:latin typeface="Ubuntu Medium"/>
                <a:ea typeface="Ubuntu Medium"/>
                <a:cs typeface="Ubuntu Medium"/>
                <a:sym typeface="Ubuntu Medium"/>
              </a:rPr>
              <a:t>Degl'Innocenti</a:t>
            </a:r>
            <a:endParaRPr sz="2600">
              <a:solidFill>
                <a:schemeClr val="lt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54" name="Google Shape;154;p1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17495" y="4362372"/>
            <a:ext cx="805906" cy="80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/>
          <p:nvPr/>
        </p:nvSpPr>
        <p:spPr>
          <a:xfrm>
            <a:off x="1907200" y="540000"/>
            <a:ext cx="9798600" cy="5778000"/>
          </a:xfrm>
          <a:prstGeom prst="roundRect">
            <a:avLst>
              <a:gd fmla="val 7810" name="adj"/>
            </a:avLst>
          </a:prstGeom>
          <a:solidFill>
            <a:srgbClr val="FFF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Calibri"/>
                <a:ea typeface="Calibri"/>
                <a:cs typeface="Calibri"/>
                <a:sym typeface="Calibri"/>
              </a:rPr>
              <a:t>     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 txBox="1"/>
          <p:nvPr/>
        </p:nvSpPr>
        <p:spPr>
          <a:xfrm>
            <a:off x="2538850" y="1065150"/>
            <a:ext cx="429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Tools to create </a:t>
            </a:r>
            <a:endParaRPr b="1" sz="4000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40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a catchy video-story</a:t>
            </a:r>
            <a:endParaRPr b="1" sz="4000">
              <a:solidFill>
                <a:srgbClr val="1F65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250" y="-63400"/>
            <a:ext cx="3525898" cy="19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 txBox="1"/>
          <p:nvPr/>
        </p:nvSpPr>
        <p:spPr>
          <a:xfrm>
            <a:off x="4391350" y="706850"/>
            <a:ext cx="48303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b="1" lang="de-DE" sz="12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 energy@venture</a:t>
            </a:r>
            <a:r>
              <a:rPr b="0" i="0" lang="de-DE" sz="1200" u="none" cap="none" strike="noStrike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2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What Is Scientific Storytelling?</a:t>
            </a:r>
            <a:endParaRPr b="0" i="0" sz="1200" u="none" cap="none" strike="noStrike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 txBox="1"/>
          <p:nvPr/>
        </p:nvSpPr>
        <p:spPr>
          <a:xfrm>
            <a:off x="5963175" y="2679900"/>
            <a:ext cx="42924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It is not difficult, to create an inspiring video!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Watch this video tutorial and follow the links below for more inspiration.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6506250" y="4557125"/>
            <a:ext cx="4668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u="sng">
                <a:solidFill>
                  <a:srgbClr val="017A7E"/>
                </a:solidFill>
                <a:latin typeface="Ubuntu Medium"/>
                <a:ea typeface="Ubuntu Medium"/>
                <a:cs typeface="Ubuntu Medium"/>
                <a:sym typeface="Ubuntu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Tell A Story In Video - Step by Step Script</a:t>
            </a:r>
            <a:endParaRPr sz="16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u="sng">
                <a:solidFill>
                  <a:srgbClr val="017A7E"/>
                </a:solidFill>
                <a:latin typeface="Ubuntu Medium"/>
                <a:ea typeface="Ubuntu Medium"/>
                <a:cs typeface="Ubuntu Medium"/>
                <a:sym typeface="Ubuntu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 Story Tools</a:t>
            </a:r>
            <a:endParaRPr sz="1600">
              <a:solidFill>
                <a:srgbClr val="017A7E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u="sng">
                <a:solidFill>
                  <a:srgbClr val="017A7E"/>
                </a:solidFill>
                <a:latin typeface="Ubuntu Medium"/>
                <a:ea typeface="Ubuntu Medium"/>
                <a:cs typeface="Ubuntu Medium"/>
                <a:sym typeface="Ubuntu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 Videos schneiden</a:t>
            </a:r>
            <a:endParaRPr sz="1600">
              <a:solidFill>
                <a:srgbClr val="017A7E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66" name="Google Shape;16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706" y="2591086"/>
            <a:ext cx="5355136" cy="387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1793" r="1793" t="0"/>
          <a:stretch/>
        </p:blipFill>
        <p:spPr>
          <a:xfrm>
            <a:off x="1050104" y="2789529"/>
            <a:ext cx="4035937" cy="228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77970" y="3531222"/>
            <a:ext cx="805906" cy="80590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/>
          <p:nvPr/>
        </p:nvSpPr>
        <p:spPr>
          <a:xfrm>
            <a:off x="5973842" y="4557125"/>
            <a:ext cx="341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de-DE" sz="2000">
                <a:solidFill>
                  <a:srgbClr val="1F6566"/>
                </a:solidFill>
                <a:latin typeface="Calibri"/>
                <a:ea typeface="Calibri"/>
                <a:cs typeface="Calibri"/>
                <a:sym typeface="Calibri"/>
              </a:rPr>
              <a:t>▶️</a:t>
            </a:r>
            <a:endParaRPr b="1" sz="2000">
              <a:solidFill>
                <a:srgbClr val="1F65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5973838" y="5257740"/>
            <a:ext cx="34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🎬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5978722" y="4888570"/>
            <a:ext cx="34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rgbClr val="1F1F1F"/>
                </a:solidFill>
                <a:latin typeface="Ubuntu"/>
                <a:ea typeface="Ubuntu"/>
                <a:cs typeface="Ubuntu"/>
                <a:sym typeface="Ubuntu"/>
              </a:rPr>
              <a:t>🎞️</a:t>
            </a:r>
            <a:endParaRPr sz="2000">
              <a:solidFill>
                <a:srgbClr val="1F1F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ima 1">
  <a:themeElements>
    <a:clrScheme name="Green">
      <a:dk1>
        <a:srgbClr val="000000"/>
      </a:dk1>
      <a:lt1>
        <a:srgbClr val="FFFFFF"/>
      </a:lt1>
      <a:dk2>
        <a:srgbClr val="1F6566"/>
      </a:dk2>
      <a:lt2>
        <a:srgbClr val="434343"/>
      </a:lt2>
      <a:accent1>
        <a:srgbClr val="FBBE03"/>
      </a:accent1>
      <a:accent2>
        <a:srgbClr val="F3F3F3"/>
      </a:accent2>
      <a:accent3>
        <a:srgbClr val="FFF7E0"/>
      </a:accent3>
      <a:accent4>
        <a:srgbClr val="FFEAAB"/>
      </a:accent4>
      <a:accent5>
        <a:srgbClr val="D1FDFF"/>
      </a:accent5>
      <a:accent6>
        <a:srgbClr val="019096"/>
      </a:accent6>
      <a:hlink>
        <a:srgbClr val="017A7E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