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Ubuntu"/>
      <p:regular r:id="rId23"/>
      <p:bold r:id="rId24"/>
      <p:italic r:id="rId25"/>
      <p:boldItalic r:id="rId26"/>
    </p:embeddedFont>
    <p:embeddedFont>
      <p:font typeface="Caveat"/>
      <p:regular r:id="rId27"/>
      <p:bold r:id="rId28"/>
    </p:embeddedFont>
    <p:embeddedFont>
      <p:font typeface="Ubuntu Medium"/>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Ubuntu-bold.fntdata"/><Relationship Id="rId23" Type="http://schemas.openxmlformats.org/officeDocument/2006/relationships/font" Target="fonts/Ubuntu-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Ubuntu-boldItalic.fntdata"/><Relationship Id="rId25" Type="http://schemas.openxmlformats.org/officeDocument/2006/relationships/font" Target="fonts/Ubuntu-italic.fntdata"/><Relationship Id="rId28" Type="http://schemas.openxmlformats.org/officeDocument/2006/relationships/font" Target="fonts/Caveat-bold.fntdata"/><Relationship Id="rId27" Type="http://schemas.openxmlformats.org/officeDocument/2006/relationships/font" Target="fonts/Cavea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UbuntuMedium-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UbuntuMedium-italic.fntdata"/><Relationship Id="rId30" Type="http://schemas.openxmlformats.org/officeDocument/2006/relationships/font" Target="fonts/UbuntuMedium-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UbuntuMedium-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 name="Shape 18"/>
        <p:cNvGrpSpPr/>
        <p:nvPr/>
      </p:nvGrpSpPr>
      <p:grpSpPr>
        <a:xfrm>
          <a:off x="0" y="0"/>
          <a:ext cx="0" cy="0"/>
          <a:chOff x="0" y="0"/>
          <a:chExt cx="0" cy="0"/>
        </a:xfrm>
      </p:grpSpPr>
      <p:sp>
        <p:nvSpPr>
          <p:cNvPr id="19" name="Google Shape;19;g2bef9d170d9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 name="Google Shape;20;g2bef9d170d9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 name="Google Shape;21;g2bef9d170d9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c09719cf8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ac09719cf8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2ac09719cf8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acd731425a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acd731425a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2acd731425a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acd731425a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acd731425a_1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g2acd731425a_1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ef9d170d9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bef9d170d9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2bef9d170d9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bef9d170d9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2bef9d170d9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2bef9d170d9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bef9d170d9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bef9d170d9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g2bef9d170d9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bef9d170d9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bef9d170d9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2bef9d170d9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ef9d170d9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bef9d170d9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2bef9d170d9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bef9d170d9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bef9d170d9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2bef9d170d9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a326885ea6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a326885ea6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g2a326885ea6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2bef9d170d9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g2bef9d170d9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 name="Google Shape;56;g2bef9d170d9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bef9d170d9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g2bef9d170d9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 name="Google Shape;71;g2bef9d170d9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a6e586d58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a6e586d58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g2a6e586d58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ef9d170d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bef9d170d9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g2bef9d170d9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326885ea6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a326885ea6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g2a326885ea6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ac09719cf8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ac09719cf8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g2ac09719cf8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c09719cf8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ac09719cf8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2ac09719cf8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de-D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12"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 name="Shape 13"/>
        <p:cNvGrpSpPr/>
        <p:nvPr/>
      </p:nvGrpSpPr>
      <p:grpSpPr>
        <a:xfrm>
          <a:off x="0" y="0"/>
          <a:ext cx="0" cy="0"/>
          <a:chOff x="0" y="0"/>
          <a:chExt cx="0" cy="0"/>
        </a:xfrm>
      </p:grpSpPr>
      <p:sp>
        <p:nvSpPr>
          <p:cNvPr id="14" name="Google Shape;14;p3"/>
          <p:cNvSpPr/>
          <p:nvPr/>
        </p:nvSpPr>
        <p:spPr>
          <a:xfrm>
            <a:off x="0" y="0"/>
            <a:ext cx="12192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90000"/>
              </a:lnSpc>
              <a:spcBef>
                <a:spcPts val="1400"/>
              </a:spcBef>
              <a:spcAft>
                <a:spcPts val="0"/>
              </a:spcAft>
              <a:buClr>
                <a:schemeClr val="dk1"/>
              </a:buClr>
              <a:buSzPts val="1440"/>
              <a:buFont typeface="Arial"/>
              <a:buNone/>
            </a:pPr>
            <a:r>
              <a:t/>
            </a:r>
            <a:endParaRPr b="0" i="0" sz="1400" u="none" cap="none" strike="noStrike">
              <a:solidFill>
                <a:srgbClr val="FFFFFF"/>
              </a:solidFill>
              <a:latin typeface="Calibri"/>
              <a:ea typeface="Calibri"/>
              <a:cs typeface="Calibri"/>
              <a:sym typeface="Calibri"/>
            </a:endParaRPr>
          </a:p>
        </p:txBody>
      </p:sp>
      <p:pic>
        <p:nvPicPr>
          <p:cNvPr id="15" name="Google Shape;15;p3"/>
          <p:cNvPicPr preferRelativeResize="0"/>
          <p:nvPr/>
        </p:nvPicPr>
        <p:blipFill rotWithShape="1">
          <a:blip r:embed="rId2">
            <a:alphaModFix amt="25000"/>
          </a:blip>
          <a:srcRect b="0" l="0" r="0" t="15604"/>
          <a:stretch/>
        </p:blipFill>
        <p:spPr>
          <a:xfrm>
            <a:off x="-16500" y="-2"/>
            <a:ext cx="12192000" cy="6858000"/>
          </a:xfrm>
          <a:prstGeom prst="flowChartProcess">
            <a:avLst/>
          </a:prstGeom>
          <a:noFill/>
          <a:ln>
            <a:noFill/>
          </a:ln>
        </p:spPr>
      </p:pic>
      <p:sp>
        <p:nvSpPr>
          <p:cNvPr id="16" name="Google Shape;16;p3"/>
          <p:cNvSpPr txBox="1"/>
          <p:nvPr>
            <p:ph type="title"/>
          </p:nvPr>
        </p:nvSpPr>
        <p:spPr>
          <a:xfrm>
            <a:off x="3321775" y="609600"/>
            <a:ext cx="7696500" cy="655500"/>
          </a:xfrm>
          <a:prstGeom prst="rect">
            <a:avLst/>
          </a:prstGeom>
          <a:noFill/>
          <a:ln>
            <a:noFill/>
          </a:ln>
        </p:spPr>
        <p:txBody>
          <a:bodyPr anchorCtr="0" anchor="t" bIns="45700" lIns="91425" spcFirstLastPara="1" rIns="91425" wrap="square" tIns="45700">
            <a:spAutoFit/>
          </a:bodyPr>
          <a:lstStyle>
            <a:lvl1pPr lvl="0">
              <a:lnSpc>
                <a:spcPct val="90000"/>
              </a:lnSpc>
              <a:spcBef>
                <a:spcPts val="0"/>
              </a:spcBef>
              <a:spcAft>
                <a:spcPts val="0"/>
              </a:spcAft>
              <a:buClr>
                <a:srgbClr val="1F6566"/>
              </a:buClr>
              <a:buSzPts val="4000"/>
              <a:buFont typeface="Ubuntu"/>
              <a:buNone/>
              <a:defRPr b="1" sz="4000">
                <a:solidFill>
                  <a:srgbClr val="1F6566"/>
                </a:solidFill>
                <a:latin typeface="Ubuntu"/>
                <a:ea typeface="Ubuntu"/>
                <a:cs typeface="Ubuntu"/>
                <a:sym typeface="Ubuntu"/>
              </a:defRPr>
            </a:lvl1pPr>
            <a:lvl2pPr lvl="1" algn="l">
              <a:lnSpc>
                <a:spcPct val="100000"/>
              </a:lnSpc>
              <a:spcBef>
                <a:spcPts val="0"/>
              </a:spcBef>
              <a:spcAft>
                <a:spcPts val="0"/>
              </a:spcAft>
              <a:buSzPts val="4000"/>
              <a:buFont typeface="Ubuntu"/>
              <a:buNone/>
              <a:defRPr b="1" sz="4000">
                <a:latin typeface="Ubuntu"/>
                <a:ea typeface="Ubuntu"/>
                <a:cs typeface="Ubuntu"/>
                <a:sym typeface="Ubuntu"/>
              </a:defRPr>
            </a:lvl2pPr>
            <a:lvl3pPr lvl="2" algn="l">
              <a:lnSpc>
                <a:spcPct val="100000"/>
              </a:lnSpc>
              <a:spcBef>
                <a:spcPts val="0"/>
              </a:spcBef>
              <a:spcAft>
                <a:spcPts val="0"/>
              </a:spcAft>
              <a:buSzPts val="4000"/>
              <a:buFont typeface="Ubuntu"/>
              <a:buNone/>
              <a:defRPr b="1" sz="4000">
                <a:latin typeface="Ubuntu"/>
                <a:ea typeface="Ubuntu"/>
                <a:cs typeface="Ubuntu"/>
                <a:sym typeface="Ubuntu"/>
              </a:defRPr>
            </a:lvl3pPr>
            <a:lvl4pPr lvl="3" algn="l">
              <a:lnSpc>
                <a:spcPct val="100000"/>
              </a:lnSpc>
              <a:spcBef>
                <a:spcPts val="0"/>
              </a:spcBef>
              <a:spcAft>
                <a:spcPts val="0"/>
              </a:spcAft>
              <a:buSzPts val="4000"/>
              <a:buFont typeface="Ubuntu"/>
              <a:buNone/>
              <a:defRPr b="1" sz="4000">
                <a:latin typeface="Ubuntu"/>
                <a:ea typeface="Ubuntu"/>
                <a:cs typeface="Ubuntu"/>
                <a:sym typeface="Ubuntu"/>
              </a:defRPr>
            </a:lvl4pPr>
            <a:lvl5pPr lvl="4" algn="l">
              <a:lnSpc>
                <a:spcPct val="100000"/>
              </a:lnSpc>
              <a:spcBef>
                <a:spcPts val="0"/>
              </a:spcBef>
              <a:spcAft>
                <a:spcPts val="0"/>
              </a:spcAft>
              <a:buSzPts val="4000"/>
              <a:buFont typeface="Ubuntu"/>
              <a:buNone/>
              <a:defRPr b="1" sz="4000">
                <a:latin typeface="Ubuntu"/>
                <a:ea typeface="Ubuntu"/>
                <a:cs typeface="Ubuntu"/>
                <a:sym typeface="Ubuntu"/>
              </a:defRPr>
            </a:lvl5pPr>
            <a:lvl6pPr lvl="5" algn="l">
              <a:lnSpc>
                <a:spcPct val="100000"/>
              </a:lnSpc>
              <a:spcBef>
                <a:spcPts val="0"/>
              </a:spcBef>
              <a:spcAft>
                <a:spcPts val="0"/>
              </a:spcAft>
              <a:buSzPts val="4000"/>
              <a:buFont typeface="Ubuntu"/>
              <a:buNone/>
              <a:defRPr b="1" sz="4000">
                <a:latin typeface="Ubuntu"/>
                <a:ea typeface="Ubuntu"/>
                <a:cs typeface="Ubuntu"/>
                <a:sym typeface="Ubuntu"/>
              </a:defRPr>
            </a:lvl6pPr>
            <a:lvl7pPr lvl="6" algn="l">
              <a:lnSpc>
                <a:spcPct val="100000"/>
              </a:lnSpc>
              <a:spcBef>
                <a:spcPts val="0"/>
              </a:spcBef>
              <a:spcAft>
                <a:spcPts val="0"/>
              </a:spcAft>
              <a:buSzPts val="4000"/>
              <a:buFont typeface="Ubuntu"/>
              <a:buNone/>
              <a:defRPr b="1" sz="4000">
                <a:latin typeface="Ubuntu"/>
                <a:ea typeface="Ubuntu"/>
                <a:cs typeface="Ubuntu"/>
                <a:sym typeface="Ubuntu"/>
              </a:defRPr>
            </a:lvl7pPr>
            <a:lvl8pPr lvl="7" algn="l">
              <a:lnSpc>
                <a:spcPct val="100000"/>
              </a:lnSpc>
              <a:spcBef>
                <a:spcPts val="0"/>
              </a:spcBef>
              <a:spcAft>
                <a:spcPts val="0"/>
              </a:spcAft>
              <a:buSzPts val="4000"/>
              <a:buFont typeface="Ubuntu"/>
              <a:buNone/>
              <a:defRPr b="1" sz="4000">
                <a:latin typeface="Ubuntu"/>
                <a:ea typeface="Ubuntu"/>
                <a:cs typeface="Ubuntu"/>
                <a:sym typeface="Ubuntu"/>
              </a:defRPr>
            </a:lvl8pPr>
            <a:lvl9pPr lvl="8" algn="l">
              <a:lnSpc>
                <a:spcPct val="100000"/>
              </a:lnSpc>
              <a:spcBef>
                <a:spcPts val="0"/>
              </a:spcBef>
              <a:spcAft>
                <a:spcPts val="0"/>
              </a:spcAft>
              <a:buSzPts val="4000"/>
              <a:buFont typeface="Ubuntu"/>
              <a:buNone/>
              <a:defRPr b="1" sz="4000">
                <a:latin typeface="Ubuntu"/>
                <a:ea typeface="Ubuntu"/>
                <a:cs typeface="Ubuntu"/>
                <a:sym typeface="Ubuntu"/>
              </a:defRPr>
            </a:lvl9pPr>
          </a:lstStyle>
          <a:p/>
        </p:txBody>
      </p:sp>
      <p:sp>
        <p:nvSpPr>
          <p:cNvPr id="17" name="Google Shape;17;p3"/>
          <p:cNvSpPr txBox="1"/>
          <p:nvPr>
            <p:ph idx="1" type="body"/>
          </p:nvPr>
        </p:nvSpPr>
        <p:spPr>
          <a:xfrm>
            <a:off x="6561100" y="1965900"/>
            <a:ext cx="4755000" cy="3017700"/>
          </a:xfrm>
          <a:prstGeom prst="rect">
            <a:avLst/>
          </a:prstGeom>
          <a:noFill/>
          <a:ln>
            <a:noFill/>
          </a:ln>
        </p:spPr>
        <p:txBody>
          <a:bodyPr anchorCtr="0" anchor="t" bIns="0" lIns="0" spcFirstLastPara="1" rIns="0" wrap="square" tIns="0">
            <a:normAutofit/>
          </a:bodyPr>
          <a:lstStyle>
            <a:lvl1pPr indent="-365760" lvl="0" marL="457200" algn="l">
              <a:lnSpc>
                <a:spcPct val="90000"/>
              </a:lnSpc>
              <a:spcBef>
                <a:spcPts val="1400"/>
              </a:spcBef>
              <a:spcAft>
                <a:spcPts val="0"/>
              </a:spcAft>
              <a:buSzPts val="2160"/>
              <a:buFont typeface="Ubuntu"/>
              <a:buChar char="•"/>
              <a:defRPr sz="2600">
                <a:latin typeface="Ubuntu"/>
                <a:ea typeface="Ubuntu"/>
                <a:cs typeface="Ubuntu"/>
                <a:sym typeface="Ubuntu"/>
              </a:defRPr>
            </a:lvl1pPr>
            <a:lvl2pPr indent="-330200" lvl="1" marL="914400" algn="l">
              <a:lnSpc>
                <a:spcPct val="90000"/>
              </a:lnSpc>
              <a:spcBef>
                <a:spcPts val="200"/>
              </a:spcBef>
              <a:spcAft>
                <a:spcPts val="0"/>
              </a:spcAft>
              <a:buSzPts val="1600"/>
              <a:buFont typeface="Ubuntu"/>
              <a:buChar char="•"/>
              <a:defRPr sz="2000">
                <a:latin typeface="Ubuntu"/>
                <a:ea typeface="Ubuntu"/>
                <a:cs typeface="Ubuntu"/>
                <a:sym typeface="Ubuntu"/>
              </a:defRPr>
            </a:lvl2pPr>
            <a:lvl3pPr indent="-320039" lvl="2" marL="1371600" algn="l">
              <a:lnSpc>
                <a:spcPct val="90000"/>
              </a:lnSpc>
              <a:spcBef>
                <a:spcPts val="400"/>
              </a:spcBef>
              <a:spcAft>
                <a:spcPts val="0"/>
              </a:spcAft>
              <a:buSzPts val="1440"/>
              <a:buFont typeface="Ubuntu"/>
              <a:buChar char="•"/>
              <a:defRPr sz="1800">
                <a:latin typeface="Ubuntu"/>
                <a:ea typeface="Ubuntu"/>
                <a:cs typeface="Ubuntu"/>
                <a:sym typeface="Ubuntu"/>
              </a:defRPr>
            </a:lvl3pPr>
            <a:lvl4pPr indent="-309880" lvl="3" marL="1828800" algn="l">
              <a:lnSpc>
                <a:spcPct val="90000"/>
              </a:lnSpc>
              <a:spcBef>
                <a:spcPts val="400"/>
              </a:spcBef>
              <a:spcAft>
                <a:spcPts val="0"/>
              </a:spcAft>
              <a:buSzPts val="1280"/>
              <a:buFont typeface="Ubuntu"/>
              <a:buChar char="•"/>
              <a:defRPr sz="1600">
                <a:latin typeface="Ubuntu"/>
                <a:ea typeface="Ubuntu"/>
                <a:cs typeface="Ubuntu"/>
                <a:sym typeface="Ubuntu"/>
              </a:defRPr>
            </a:lvl4pPr>
            <a:lvl5pPr indent="-309879" lvl="4" marL="2286000" algn="l">
              <a:lnSpc>
                <a:spcPct val="90000"/>
              </a:lnSpc>
              <a:spcBef>
                <a:spcPts val="400"/>
              </a:spcBef>
              <a:spcAft>
                <a:spcPts val="0"/>
              </a:spcAft>
              <a:buSzPts val="1280"/>
              <a:buFont typeface="Ubuntu"/>
              <a:buChar char="•"/>
              <a:defRPr sz="1600">
                <a:latin typeface="Ubuntu"/>
                <a:ea typeface="Ubuntu"/>
                <a:cs typeface="Ubuntu"/>
                <a:sym typeface="Ubuntu"/>
              </a:defRPr>
            </a:lvl5pPr>
            <a:lvl6pPr indent="-309879" lvl="5" marL="2743200" algn="l">
              <a:lnSpc>
                <a:spcPct val="90000"/>
              </a:lnSpc>
              <a:spcBef>
                <a:spcPts val="400"/>
              </a:spcBef>
              <a:spcAft>
                <a:spcPts val="0"/>
              </a:spcAft>
              <a:buSzPts val="1280"/>
              <a:buFont typeface="Ubuntu"/>
              <a:buChar char="•"/>
              <a:defRPr sz="1600">
                <a:latin typeface="Ubuntu"/>
                <a:ea typeface="Ubuntu"/>
                <a:cs typeface="Ubuntu"/>
                <a:sym typeface="Ubuntu"/>
              </a:defRPr>
            </a:lvl6pPr>
            <a:lvl7pPr indent="-309879" lvl="6" marL="3200400" algn="l">
              <a:lnSpc>
                <a:spcPct val="90000"/>
              </a:lnSpc>
              <a:spcBef>
                <a:spcPts val="400"/>
              </a:spcBef>
              <a:spcAft>
                <a:spcPts val="0"/>
              </a:spcAft>
              <a:buSzPts val="1280"/>
              <a:buFont typeface="Ubuntu"/>
              <a:buChar char="•"/>
              <a:defRPr sz="1600">
                <a:latin typeface="Ubuntu"/>
                <a:ea typeface="Ubuntu"/>
                <a:cs typeface="Ubuntu"/>
                <a:sym typeface="Ubuntu"/>
              </a:defRPr>
            </a:lvl7pPr>
            <a:lvl8pPr indent="-309879" lvl="7" marL="3657600" algn="l">
              <a:lnSpc>
                <a:spcPct val="90000"/>
              </a:lnSpc>
              <a:spcBef>
                <a:spcPts val="400"/>
              </a:spcBef>
              <a:spcAft>
                <a:spcPts val="0"/>
              </a:spcAft>
              <a:buSzPts val="1280"/>
              <a:buFont typeface="Ubuntu"/>
              <a:buChar char="•"/>
              <a:defRPr sz="1600">
                <a:latin typeface="Ubuntu"/>
                <a:ea typeface="Ubuntu"/>
                <a:cs typeface="Ubuntu"/>
                <a:sym typeface="Ubuntu"/>
              </a:defRPr>
            </a:lvl8pPr>
            <a:lvl9pPr indent="-309879" lvl="8" marL="4114800" algn="l">
              <a:lnSpc>
                <a:spcPct val="90000"/>
              </a:lnSpc>
              <a:spcBef>
                <a:spcPts val="400"/>
              </a:spcBef>
              <a:spcAft>
                <a:spcPts val="400"/>
              </a:spcAft>
              <a:buSzPts val="1280"/>
              <a:buFont typeface="Ubuntu"/>
              <a:buChar char="•"/>
              <a:defRPr sz="1600">
                <a:latin typeface="Ubuntu"/>
                <a:ea typeface="Ubuntu"/>
                <a:cs typeface="Ubuntu"/>
                <a:sym typeface="Ubuntu"/>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143000" y="609600"/>
            <a:ext cx="9875400" cy="13563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1143000" y="2057400"/>
            <a:ext cx="9873000" cy="4038600"/>
          </a:xfrm>
          <a:prstGeom prst="rect">
            <a:avLst/>
          </a:prstGeom>
          <a:noFill/>
          <a:ln>
            <a:noFill/>
          </a:ln>
        </p:spPr>
        <p:txBody>
          <a:bodyPr anchorCtr="0" anchor="t" bIns="45700" lIns="91425" spcFirstLastPara="1" rIns="91425" wrap="square" tIns="45700">
            <a:normAutofit/>
          </a:bodyPr>
          <a:lstStyle>
            <a:lvl1pPr indent="-340360" lvl="0" marL="457200" marR="0" rtl="0" algn="l">
              <a:lnSpc>
                <a:spcPct val="90000"/>
              </a:lnSpc>
              <a:spcBef>
                <a:spcPts val="1400"/>
              </a:spcBef>
              <a:spcAft>
                <a:spcPts val="0"/>
              </a:spcAft>
              <a:buClr>
                <a:schemeClr val="dk1"/>
              </a:buClr>
              <a:buSzPts val="1760"/>
              <a:buFont typeface="Corbel"/>
              <a:buChar char="•"/>
              <a:defRPr b="0" i="0" sz="2200" u="none" cap="none" strike="noStrike">
                <a:solidFill>
                  <a:schemeClr val="dk1"/>
                </a:solidFill>
                <a:latin typeface="Calibri"/>
                <a:ea typeface="Calibri"/>
                <a:cs typeface="Calibri"/>
                <a:sym typeface="Calibri"/>
              </a:defRPr>
            </a:lvl1pPr>
            <a:lvl2pPr indent="-330200" lvl="1" marL="914400" marR="0" rtl="0" algn="l">
              <a:lnSpc>
                <a:spcPct val="90000"/>
              </a:lnSpc>
              <a:spcBef>
                <a:spcPts val="200"/>
              </a:spcBef>
              <a:spcAft>
                <a:spcPts val="0"/>
              </a:spcAft>
              <a:buClr>
                <a:schemeClr val="dk1"/>
              </a:buClr>
              <a:buSzPts val="1600"/>
              <a:buFont typeface="Corbel"/>
              <a:buChar char="•"/>
              <a:defRPr b="0" i="0" sz="2000" u="none" cap="none" strike="noStrike">
                <a:solidFill>
                  <a:schemeClr val="dk1"/>
                </a:solidFill>
                <a:latin typeface="Calibri"/>
                <a:ea typeface="Calibri"/>
                <a:cs typeface="Calibri"/>
                <a:sym typeface="Calibri"/>
              </a:defRPr>
            </a:lvl2pPr>
            <a:lvl3pPr indent="-320039" lvl="2" marL="1371600" marR="0" rtl="0" algn="l">
              <a:lnSpc>
                <a:spcPct val="90000"/>
              </a:lnSpc>
              <a:spcBef>
                <a:spcPts val="400"/>
              </a:spcBef>
              <a:spcAft>
                <a:spcPts val="0"/>
              </a:spcAft>
              <a:buClr>
                <a:schemeClr val="dk1"/>
              </a:buClr>
              <a:buSzPts val="1440"/>
              <a:buFont typeface="Corbel"/>
              <a:buChar char="•"/>
              <a:defRPr b="0" i="0" sz="1800" u="none" cap="none" strike="noStrike">
                <a:solidFill>
                  <a:schemeClr val="dk1"/>
                </a:solidFill>
                <a:latin typeface="Calibri"/>
                <a:ea typeface="Calibri"/>
                <a:cs typeface="Calibri"/>
                <a:sym typeface="Calibri"/>
              </a:defRPr>
            </a:lvl3pPr>
            <a:lvl4pPr indent="-309880" lvl="3" marL="18288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alibri"/>
                <a:ea typeface="Calibri"/>
                <a:cs typeface="Calibri"/>
                <a:sym typeface="Calibri"/>
              </a:defRPr>
            </a:lvl4pPr>
            <a:lvl5pPr indent="-309879" lvl="4" marL="22860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alibri"/>
                <a:ea typeface="Calibri"/>
                <a:cs typeface="Calibri"/>
                <a:sym typeface="Calibri"/>
              </a:defRPr>
            </a:lvl5pPr>
            <a:lvl6pPr indent="-309879" lvl="5" marL="27432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alibri"/>
                <a:ea typeface="Calibri"/>
                <a:cs typeface="Calibri"/>
                <a:sym typeface="Calibri"/>
              </a:defRPr>
            </a:lvl6pPr>
            <a:lvl7pPr indent="-309879" lvl="6" marL="32004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alibri"/>
                <a:ea typeface="Calibri"/>
                <a:cs typeface="Calibri"/>
                <a:sym typeface="Calibri"/>
              </a:defRPr>
            </a:lvl7pPr>
            <a:lvl8pPr indent="-309879" lvl="7" marL="36576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Calibri"/>
                <a:ea typeface="Calibri"/>
                <a:cs typeface="Calibri"/>
                <a:sym typeface="Calibri"/>
              </a:defRPr>
            </a:lvl8pPr>
            <a:lvl9pPr indent="-309879" lvl="8" marL="4114800" marR="0" rtl="0" algn="l">
              <a:lnSpc>
                <a:spcPct val="90000"/>
              </a:lnSpc>
              <a:spcBef>
                <a:spcPts val="400"/>
              </a:spcBef>
              <a:spcAft>
                <a:spcPts val="400"/>
              </a:spcAft>
              <a:buClr>
                <a:schemeClr val="dk1"/>
              </a:buClr>
              <a:buSzPts val="1280"/>
              <a:buFont typeface="Corbel"/>
              <a:buChar char="•"/>
              <a:defRPr b="0" i="0" sz="16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E46962"/>
          </p15:clr>
        </p15:guide>
        <p15:guide id="2" pos="3830">
          <p15:clr>
            <a:srgbClr val="E46962"/>
          </p15:clr>
        </p15:guide>
        <p15:guide id="3" pos="340">
          <p15:clr>
            <a:srgbClr val="E46962"/>
          </p15:clr>
        </p15:guide>
        <p15:guide id="4" orient="horz" pos="340">
          <p15:clr>
            <a:srgbClr val="E46962"/>
          </p15:clr>
        </p15:guide>
        <p15:guide id="5" orient="horz" pos="3980">
          <p15:clr>
            <a:srgbClr val="E46962"/>
          </p15:clr>
        </p15:guide>
        <p15:guide id="6" pos="734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png"/><Relationship Id="rId11" Type="http://schemas.openxmlformats.org/officeDocument/2006/relationships/hyperlink" Target="https://clima-venture.notion.site/Exp-4-How-can-you-get-around-in-a-climate-friendly-way-3f861549a48c4926bd05bc44c29ce764" TargetMode="External"/><Relationship Id="rId10" Type="http://schemas.openxmlformats.org/officeDocument/2006/relationships/image" Target="../media/image29.png"/><Relationship Id="rId9" Type="http://schemas.openxmlformats.org/officeDocument/2006/relationships/image" Target="../media/image24.png"/><Relationship Id="rId5" Type="http://schemas.openxmlformats.org/officeDocument/2006/relationships/hyperlink" Target="https://youtu.be/-9xGSAV-5Gk?si=fRTgF9Y-wYy9_kN7" TargetMode="External"/><Relationship Id="rId6" Type="http://schemas.openxmlformats.org/officeDocument/2006/relationships/image" Target="../media/image28.jpg"/><Relationship Id="rId7" Type="http://schemas.openxmlformats.org/officeDocument/2006/relationships/hyperlink" Target="https://www.youtube.com/watch?v=Jgf2ev0B0nA" TargetMode="External"/><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0.png"/><Relationship Id="rId13" Type="http://schemas.openxmlformats.org/officeDocument/2006/relationships/hyperlink" Target="https://docs.google.com/document/d/1WqjlxGPX714NXZe23BYZdV5LositxQ5irWD_dvbRPcI/edit?usp=drive_link" TargetMode="External"/><Relationship Id="rId12" Type="http://schemas.openxmlformats.org/officeDocument/2006/relationships/hyperlink" Target="https://docs.google.com/document/d/1WqjlxGPX714NXZe23BYZdV5LositxQ5irWD_dvbRPcI/edit?usp=drive_link"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4.png"/><Relationship Id="rId5" Type="http://schemas.openxmlformats.org/officeDocument/2006/relationships/hyperlink" Target="https://www.youtube.com/watch?v=Jgf2ev0B0nA" TargetMode="External"/><Relationship Id="rId6" Type="http://schemas.openxmlformats.org/officeDocument/2006/relationships/image" Target="../media/image22.jpg"/><Relationship Id="rId7" Type="http://schemas.openxmlformats.org/officeDocument/2006/relationships/hyperlink" Target="https://www.youtube.com/watch?v=nUnJQWO4YJY" TargetMode="External"/><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hyperlink" Target="https://clima-venture.notion.site/Exp-6-How-does-your-shopping-or-consumption-affect-climate-change-2e53cb21254e4fc6ab59b15ba6173f7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5.png"/><Relationship Id="rId9" Type="http://schemas.openxmlformats.org/officeDocument/2006/relationships/hyperlink" Target="https://drive.google.com/file/d/1HI5OxvqsY5WUoKjegoQTPIofoLUwxP0S/view?usp=share_link" TargetMode="External"/><Relationship Id="rId5" Type="http://schemas.openxmlformats.org/officeDocument/2006/relationships/hyperlink" Target="http://drive.google.com/file/d/1Ufaj4sxeoEdsF7jEpCbrJNaQgY1QPRND/view" TargetMode="External"/><Relationship Id="rId6" Type="http://schemas.openxmlformats.org/officeDocument/2006/relationships/image" Target="../media/image19.png"/><Relationship Id="rId7" Type="http://schemas.openxmlformats.org/officeDocument/2006/relationships/hyperlink" Target="http://drive.google.com/file/d/1Ufaj4sxeoEdsF7jEpCbrJNaQgY1QPRND/view" TargetMode="External"/><Relationship Id="rId8" Type="http://schemas.openxmlformats.org/officeDocument/2006/relationships/hyperlink" Target="https://drive.google.com/file/d/1HI5OxvqsY5WUoKjegoQTPIofoLUwxP0S/view?usp=share_lin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0"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42.png"/><Relationship Id="rId8" Type="http://schemas.openxmlformats.org/officeDocument/2006/relationships/image" Target="../media/image45.png"/></Relationships>
</file>

<file path=ppt/slides/_rels/slide17.xml.rels><?xml version="1.0" encoding="UTF-8" standalone="yes"?><Relationships xmlns="http://schemas.openxmlformats.org/package/2006/relationships"><Relationship Id="rId11" Type="http://schemas.openxmlformats.org/officeDocument/2006/relationships/hyperlink" Target="https://www.youtube.com/watch?v=dgQfHeA6vOI" TargetMode="External"/><Relationship Id="rId10" Type="http://schemas.openxmlformats.org/officeDocument/2006/relationships/image" Target="../media/image44.jpg"/><Relationship Id="rId12"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youtube.com/watch?v=XeA7LlrxyOE" TargetMode="External"/><Relationship Id="rId4" Type="http://schemas.openxmlformats.org/officeDocument/2006/relationships/image" Target="../media/image19.png"/><Relationship Id="rId9" Type="http://schemas.openxmlformats.org/officeDocument/2006/relationships/hyperlink" Target="https://www.youtube.com/watch?v=dgQfHeA6vOI" TargetMode="External"/><Relationship Id="rId5" Type="http://schemas.openxmlformats.org/officeDocument/2006/relationships/hyperlink" Target="http://www.youtube.com/watch?v=XeA7LlrxyOE" TargetMode="External"/><Relationship Id="rId6" Type="http://schemas.openxmlformats.org/officeDocument/2006/relationships/hyperlink" Target="http://www.youtube.com/watch?v=0eY-fkyacW0" TargetMode="External"/><Relationship Id="rId7" Type="http://schemas.openxmlformats.org/officeDocument/2006/relationships/hyperlink" Target="http://www.youtube.com/watch?v=0eY-fkyacW0" TargetMode="External"/><Relationship Id="rId8"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hyperlink" Target="https://www.youtube.com/watch?v=cOxmGLb1R3U" TargetMode="External"/><Relationship Id="rId9" Type="http://schemas.openxmlformats.org/officeDocument/2006/relationships/hyperlink" Target="https://www.youtube.com/watch?v=cOxmGLb1R3U" TargetMode="External"/><Relationship Id="rId5" Type="http://schemas.openxmlformats.org/officeDocument/2006/relationships/image" Target="../media/image39.jpg"/><Relationship Id="rId6" Type="http://schemas.openxmlformats.org/officeDocument/2006/relationships/hyperlink" Target="https://www.youtube.com/watch?v=cOxmGLb1R3U" TargetMode="External"/><Relationship Id="rId7" Type="http://schemas.openxmlformats.org/officeDocument/2006/relationships/image" Target="../media/image19.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hyperlink" Target="https://www.youtube.com/watch?v=cDA3_5982h8" TargetMode="External"/><Relationship Id="rId9"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hyperlink" Target="https://www.youtube.com/watch?v=cDA3_5982h8" TargetMode="External"/><Relationship Id="rId7" Type="http://schemas.openxmlformats.org/officeDocument/2006/relationships/image" Target="../media/image10.jpg"/><Relationship Id="rId8" Type="http://schemas.openxmlformats.org/officeDocument/2006/relationships/hyperlink" Target="https://www.youtube.com/watch?v=cDA3_5982h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hyperlink" Target="https://docs.google.com/document/d/1bZryWy0qZ8ExSZC1rYrfL7AbS5gk25Al96_8EjFxUkY/edit?usp=sharing" TargetMode="External"/><Relationship Id="rId5" Type="http://schemas.openxmlformats.org/officeDocument/2006/relationships/hyperlink" Target="https://docs.google.com/document/d/1C2aZ3Nc-lfV4j_wtjztAL8saZBQvz71Z_dILUZQtb_E/edit?usp=sharing" TargetMode="External"/><Relationship Id="rId6" Type="http://schemas.openxmlformats.org/officeDocument/2006/relationships/image" Target="../media/image1.png"/><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hyperlink" Target="https://clima-venture.notion.site/A-What-has-a-black-shirt-to-do-with-global-warming-experience-and-research-Albedo-Effect-15bab9226619455d8daa4044740d5eed?pvs=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hyperlink" Target="https://docs.google.com/document/d/16B-nkA1nvWlMihrj_SPmqPH6XdnhMDSsSyEqRSY8rxY/edit?usp=drive_link" TargetMode="External"/><Relationship Id="rId5" Type="http://schemas.openxmlformats.org/officeDocument/2006/relationships/hyperlink" Target="https://clima-venture.notion.site/Exp-2-What-can-a-towel-contribute-to-the-fight-against-climate-change-817dbf7706ad40328ce6cb6d241b364c" TargetMode="External"/><Relationship Id="rId6" Type="http://schemas.openxmlformats.org/officeDocument/2006/relationships/hyperlink" Target="http://www.youtube.com/watch?v=zRYESRObKqA" TargetMode="External"/><Relationship Id="rId7"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docs.google.com/document/d/1AXS7vf-vlHRlKpA2Xv6niAHIwzVEJzWIOIVNaff1bmg/edit?usp=sharing" TargetMode="External"/><Relationship Id="rId4" Type="http://schemas.openxmlformats.org/officeDocument/2006/relationships/image" Target="../media/image1.png"/><Relationship Id="rId9" Type="http://schemas.openxmlformats.org/officeDocument/2006/relationships/hyperlink" Target="https://clima-venture.notion.site/Exp-3-Dress-an-ice-cube-warmly-b5d20ac9f48d416fac54aa8c0d1b73f6" TargetMode="External"/><Relationship Id="rId5" Type="http://schemas.openxmlformats.org/officeDocument/2006/relationships/image" Target="../media/image18.jpg"/><Relationship Id="rId6" Type="http://schemas.openxmlformats.org/officeDocument/2006/relationships/image" Target="../media/image4.png"/><Relationship Id="rId7" Type="http://schemas.openxmlformats.org/officeDocument/2006/relationships/image" Target="../media/image27.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 name="Shape 22"/>
        <p:cNvGrpSpPr/>
        <p:nvPr/>
      </p:nvGrpSpPr>
      <p:grpSpPr>
        <a:xfrm>
          <a:off x="0" y="0"/>
          <a:ext cx="0" cy="0"/>
          <a:chOff x="0" y="0"/>
          <a:chExt cx="0" cy="0"/>
        </a:xfrm>
      </p:grpSpPr>
      <p:sp>
        <p:nvSpPr>
          <p:cNvPr id="23" name="Google Shape;23;p4"/>
          <p:cNvSpPr/>
          <p:nvPr/>
        </p:nvSpPr>
        <p:spPr>
          <a:xfrm>
            <a:off x="25" y="-38400"/>
            <a:ext cx="12192000" cy="6896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90000"/>
              </a:lnSpc>
              <a:spcBef>
                <a:spcPts val="1400"/>
              </a:spcBef>
              <a:spcAft>
                <a:spcPts val="0"/>
              </a:spcAft>
              <a:buClr>
                <a:schemeClr val="dk1"/>
              </a:buClr>
              <a:buSzPts val="1440"/>
              <a:buFont typeface="Arial"/>
              <a:buNone/>
            </a:pPr>
            <a:r>
              <a:t/>
            </a:r>
            <a:endParaRPr b="0" i="0" sz="1400" u="none" cap="none" strike="noStrike">
              <a:solidFill>
                <a:srgbClr val="FFFFFF"/>
              </a:solidFill>
              <a:latin typeface="Calibri"/>
              <a:ea typeface="Calibri"/>
              <a:cs typeface="Calibri"/>
              <a:sym typeface="Calibri"/>
            </a:endParaRPr>
          </a:p>
        </p:txBody>
      </p:sp>
      <p:sp>
        <p:nvSpPr>
          <p:cNvPr id="24" name="Google Shape;24;p4"/>
          <p:cNvSpPr/>
          <p:nvPr/>
        </p:nvSpPr>
        <p:spPr>
          <a:xfrm>
            <a:off x="540000" y="540000"/>
            <a:ext cx="11112000" cy="5778000"/>
          </a:xfrm>
          <a:prstGeom prst="roundRect">
            <a:avLst>
              <a:gd fmla="val 781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 name="Google Shape;25;p4"/>
          <p:cNvSpPr/>
          <p:nvPr/>
        </p:nvSpPr>
        <p:spPr>
          <a:xfrm>
            <a:off x="6079500" y="-3029700"/>
            <a:ext cx="7456200" cy="7456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6" name="Google Shape;26;p4"/>
          <p:cNvPicPr preferRelativeResize="0"/>
          <p:nvPr/>
        </p:nvPicPr>
        <p:blipFill rotWithShape="1">
          <a:blip r:embed="rId3">
            <a:alphaModFix/>
          </a:blip>
          <a:srcRect b="0" l="0" r="0" t="0"/>
          <a:stretch/>
        </p:blipFill>
        <p:spPr>
          <a:xfrm>
            <a:off x="5162575" y="176575"/>
            <a:ext cx="7555625" cy="4249924"/>
          </a:xfrm>
          <a:prstGeom prst="rect">
            <a:avLst/>
          </a:prstGeom>
          <a:noFill/>
          <a:ln>
            <a:noFill/>
          </a:ln>
        </p:spPr>
      </p:pic>
      <p:grpSp>
        <p:nvGrpSpPr>
          <p:cNvPr id="27" name="Google Shape;27;p4"/>
          <p:cNvGrpSpPr/>
          <p:nvPr/>
        </p:nvGrpSpPr>
        <p:grpSpPr>
          <a:xfrm>
            <a:off x="966410" y="5189250"/>
            <a:ext cx="10219913" cy="926325"/>
            <a:chOff x="966410" y="5189250"/>
            <a:chExt cx="10219913" cy="926325"/>
          </a:xfrm>
        </p:grpSpPr>
        <p:pic>
          <p:nvPicPr>
            <p:cNvPr id="28" name="Google Shape;28;p4"/>
            <p:cNvPicPr preferRelativeResize="0"/>
            <p:nvPr/>
          </p:nvPicPr>
          <p:blipFill rotWithShape="1">
            <a:blip r:embed="rId4">
              <a:alphaModFix/>
            </a:blip>
            <a:srcRect b="1718" l="0" r="0" t="1718"/>
            <a:stretch/>
          </p:blipFill>
          <p:spPr>
            <a:xfrm>
              <a:off x="7935988" y="5311421"/>
              <a:ext cx="3250335" cy="700358"/>
            </a:xfrm>
            <a:prstGeom prst="rect">
              <a:avLst/>
            </a:prstGeom>
            <a:noFill/>
            <a:ln>
              <a:noFill/>
            </a:ln>
          </p:spPr>
        </p:pic>
        <p:grpSp>
          <p:nvGrpSpPr>
            <p:cNvPr id="29" name="Google Shape;29;p4"/>
            <p:cNvGrpSpPr/>
            <p:nvPr/>
          </p:nvGrpSpPr>
          <p:grpSpPr>
            <a:xfrm>
              <a:off x="966410" y="5189250"/>
              <a:ext cx="5773603" cy="926325"/>
              <a:chOff x="966410" y="5189250"/>
              <a:chExt cx="5773603" cy="926325"/>
            </a:xfrm>
          </p:grpSpPr>
          <p:pic>
            <p:nvPicPr>
              <p:cNvPr descr="A green hand print and blue text&#10;&#10;Description automatically generated" id="30" name="Google Shape;30;p4"/>
              <p:cNvPicPr preferRelativeResize="0"/>
              <p:nvPr/>
            </p:nvPicPr>
            <p:blipFill rotWithShape="1">
              <a:blip r:embed="rId5">
                <a:alphaModFix/>
              </a:blip>
              <a:srcRect b="0" l="0" r="0" t="0"/>
              <a:stretch/>
            </p:blipFill>
            <p:spPr>
              <a:xfrm>
                <a:off x="966410" y="5249922"/>
                <a:ext cx="1535204" cy="804982"/>
              </a:xfrm>
              <a:prstGeom prst="rect">
                <a:avLst/>
              </a:prstGeom>
              <a:noFill/>
              <a:ln>
                <a:noFill/>
              </a:ln>
            </p:spPr>
          </p:pic>
          <p:pic>
            <p:nvPicPr>
              <p:cNvPr descr="A logo with a hand holding a globe&#10;&#10;Description automatically generated" id="31" name="Google Shape;31;p4"/>
              <p:cNvPicPr preferRelativeResize="0"/>
              <p:nvPr/>
            </p:nvPicPr>
            <p:blipFill rotWithShape="1">
              <a:blip r:embed="rId6">
                <a:alphaModFix/>
              </a:blip>
              <a:srcRect b="0" l="0" r="0" t="0"/>
              <a:stretch/>
            </p:blipFill>
            <p:spPr>
              <a:xfrm>
                <a:off x="3041677" y="5189250"/>
                <a:ext cx="1030687" cy="926325"/>
              </a:xfrm>
              <a:prstGeom prst="rect">
                <a:avLst/>
              </a:prstGeom>
              <a:noFill/>
              <a:ln>
                <a:noFill/>
              </a:ln>
            </p:spPr>
          </p:pic>
          <p:pic>
            <p:nvPicPr>
              <p:cNvPr id="32" name="Google Shape;32;p4"/>
              <p:cNvPicPr preferRelativeResize="0"/>
              <p:nvPr/>
            </p:nvPicPr>
            <p:blipFill rotWithShape="1">
              <a:blip r:embed="rId7">
                <a:alphaModFix/>
              </a:blip>
              <a:srcRect b="0" l="0" r="0" t="0"/>
              <a:stretch/>
            </p:blipFill>
            <p:spPr>
              <a:xfrm>
                <a:off x="4421395" y="5343513"/>
                <a:ext cx="617807" cy="617799"/>
              </a:xfrm>
              <a:prstGeom prst="rect">
                <a:avLst/>
              </a:prstGeom>
              <a:noFill/>
              <a:ln>
                <a:noFill/>
              </a:ln>
            </p:spPr>
          </p:pic>
          <p:pic>
            <p:nvPicPr>
              <p:cNvPr descr="A pink sign with yellow text&#10;&#10;Description automatically generated" id="33" name="Google Shape;33;p4"/>
              <p:cNvPicPr preferRelativeResize="0"/>
              <p:nvPr/>
            </p:nvPicPr>
            <p:blipFill rotWithShape="1">
              <a:blip r:embed="rId8">
                <a:alphaModFix/>
              </a:blip>
              <a:srcRect b="0" l="0" r="0" t="0"/>
              <a:stretch/>
            </p:blipFill>
            <p:spPr>
              <a:xfrm>
                <a:off x="5410535" y="5247960"/>
                <a:ext cx="1329479" cy="844093"/>
              </a:xfrm>
              <a:prstGeom prst="rect">
                <a:avLst/>
              </a:prstGeom>
              <a:noFill/>
              <a:ln>
                <a:noFill/>
              </a:ln>
            </p:spPr>
          </p:pic>
        </p:grpSp>
      </p:grpSp>
      <p:sp>
        <p:nvSpPr>
          <p:cNvPr id="34" name="Google Shape;34;p4"/>
          <p:cNvSpPr txBox="1"/>
          <p:nvPr/>
        </p:nvSpPr>
        <p:spPr>
          <a:xfrm>
            <a:off x="928825" y="859075"/>
            <a:ext cx="3435300" cy="679800"/>
          </a:xfrm>
          <a:prstGeom prst="rect">
            <a:avLst/>
          </a:prstGeom>
          <a:solidFill>
            <a:schemeClr val="accent4"/>
          </a:solidFill>
          <a:ln>
            <a:noFill/>
          </a:ln>
        </p:spPr>
        <p:txBody>
          <a:bodyPr anchorCtr="0" anchor="t" bIns="108000" lIns="180000" spcFirstLastPara="1" rIns="108000" wrap="square" tIns="108000">
            <a:spAutoFit/>
          </a:bodyPr>
          <a:lstStyle/>
          <a:p>
            <a:pPr indent="0" lvl="0" marL="0" rtl="0" algn="l">
              <a:spcBef>
                <a:spcPts val="0"/>
              </a:spcBef>
              <a:spcAft>
                <a:spcPts val="0"/>
              </a:spcAft>
              <a:buClr>
                <a:srgbClr val="000000"/>
              </a:buClr>
              <a:buSzPts val="1100"/>
              <a:buFont typeface="Arial"/>
              <a:buNone/>
            </a:pPr>
            <a:r>
              <a:rPr lang="de-DE" sz="3000">
                <a:solidFill>
                  <a:srgbClr val="434343"/>
                </a:solidFill>
                <a:latin typeface="Ubuntu Medium"/>
                <a:ea typeface="Ubuntu Medium"/>
                <a:cs typeface="Ubuntu Medium"/>
                <a:sym typeface="Ubuntu Medium"/>
              </a:rPr>
              <a:t>science@venture</a:t>
            </a:r>
            <a:endParaRPr sz="3000">
              <a:solidFill>
                <a:srgbClr val="434343"/>
              </a:solidFill>
              <a:latin typeface="Ubuntu Medium"/>
              <a:ea typeface="Ubuntu Medium"/>
              <a:cs typeface="Ubuntu Medium"/>
              <a:sym typeface="Ubuntu Medium"/>
            </a:endParaRPr>
          </a:p>
        </p:txBody>
      </p:sp>
      <p:sp>
        <p:nvSpPr>
          <p:cNvPr id="35" name="Google Shape;35;p4"/>
          <p:cNvSpPr txBox="1"/>
          <p:nvPr/>
        </p:nvSpPr>
        <p:spPr>
          <a:xfrm>
            <a:off x="928825" y="1675800"/>
            <a:ext cx="2119200" cy="249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de-DE" sz="1800">
                <a:solidFill>
                  <a:srgbClr val="434343"/>
                </a:solidFill>
                <a:latin typeface="Ubuntu"/>
                <a:ea typeface="Ubuntu"/>
                <a:cs typeface="Ubuntu"/>
                <a:sym typeface="Ubuntu"/>
              </a:rPr>
              <a:t>UNIT </a:t>
            </a:r>
            <a:r>
              <a:rPr lang="de-DE" sz="1800">
                <a:solidFill>
                  <a:srgbClr val="434343"/>
                </a:solidFill>
                <a:latin typeface="Ubuntu"/>
                <a:ea typeface="Ubuntu"/>
                <a:cs typeface="Ubuntu"/>
                <a:sym typeface="Ubuntu"/>
              </a:rPr>
              <a:t>2 - </a:t>
            </a:r>
            <a:r>
              <a:rPr i="1" lang="de-DE" sz="1800">
                <a:solidFill>
                  <a:srgbClr val="990000"/>
                </a:solidFill>
                <a:latin typeface="Ubuntu"/>
                <a:ea typeface="Ubuntu"/>
                <a:cs typeface="Ubuntu"/>
                <a:sym typeface="Ubuntu"/>
              </a:rPr>
              <a:t>Fast Track</a:t>
            </a:r>
            <a:endParaRPr i="1" sz="1800">
              <a:solidFill>
                <a:srgbClr val="990000"/>
              </a:solidFill>
              <a:latin typeface="Ubuntu"/>
              <a:ea typeface="Ubuntu"/>
              <a:cs typeface="Ubuntu"/>
              <a:sym typeface="Ubuntu"/>
            </a:endParaRPr>
          </a:p>
        </p:txBody>
      </p:sp>
      <p:sp>
        <p:nvSpPr>
          <p:cNvPr id="36" name="Google Shape;36;p4"/>
          <p:cNvSpPr txBox="1"/>
          <p:nvPr/>
        </p:nvSpPr>
        <p:spPr>
          <a:xfrm>
            <a:off x="928825" y="2431500"/>
            <a:ext cx="6173700" cy="1995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1100"/>
              <a:buFont typeface="Arial"/>
              <a:buNone/>
            </a:pPr>
            <a:r>
              <a:rPr b="1" lang="de-DE" sz="4800">
                <a:solidFill>
                  <a:srgbClr val="1F6566"/>
                </a:solidFill>
                <a:latin typeface="Ubuntu"/>
                <a:ea typeface="Ubuntu"/>
                <a:cs typeface="Ubuntu"/>
                <a:sym typeface="Ubuntu"/>
              </a:rPr>
              <a:t>Scientific Experimenting </a:t>
            </a:r>
            <a:endParaRPr b="1" sz="4800">
              <a:solidFill>
                <a:srgbClr val="1F6566"/>
              </a:solidFill>
              <a:latin typeface="Ubuntu"/>
              <a:ea typeface="Ubuntu"/>
              <a:cs typeface="Ubuntu"/>
              <a:sym typeface="Ubuntu"/>
            </a:endParaRPr>
          </a:p>
          <a:p>
            <a:pPr indent="0" lvl="0" marL="0" rtl="0" algn="l">
              <a:lnSpc>
                <a:spcPct val="90000"/>
              </a:lnSpc>
              <a:spcBef>
                <a:spcPts val="0"/>
              </a:spcBef>
              <a:spcAft>
                <a:spcPts val="0"/>
              </a:spcAft>
              <a:buClr>
                <a:srgbClr val="000000"/>
              </a:buClr>
              <a:buSzPts val="1100"/>
              <a:buFont typeface="Arial"/>
              <a:buNone/>
            </a:pPr>
            <a:r>
              <a:rPr b="1" lang="de-DE" sz="4800">
                <a:solidFill>
                  <a:srgbClr val="1F6566"/>
                </a:solidFill>
                <a:latin typeface="Ubuntu"/>
                <a:ea typeface="Ubuntu"/>
                <a:cs typeface="Ubuntu"/>
                <a:sym typeface="Ubuntu"/>
              </a:rPr>
              <a:t>and Documenting</a:t>
            </a:r>
            <a:endParaRPr b="1" sz="4800">
              <a:solidFill>
                <a:srgbClr val="1F6566"/>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7"/>
                                        </p:tgtEl>
                                        <p:attrNameLst>
                                          <p:attrName>style.visibility</p:attrName>
                                        </p:attrNameLst>
                                      </p:cBhvr>
                                      <p:to>
                                        <p:strVal val="visible"/>
                                      </p:to>
                                    </p:set>
                                    <p:animEffect filter="fade" transition="in">
                                      <p:cBhvr>
                                        <p:cTn dur="500"/>
                                        <p:tgtEl>
                                          <p:spTgt spid="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3"/>
          <p:cNvSpPr/>
          <p:nvPr/>
        </p:nvSpPr>
        <p:spPr>
          <a:xfrm>
            <a:off x="540000" y="540000"/>
            <a:ext cx="11112000" cy="5778000"/>
          </a:xfrm>
          <a:prstGeom prst="roundRect">
            <a:avLst>
              <a:gd fmla="val 781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89" name="Google Shape;189;p13"/>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190" name="Google Shape;190;p13"/>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chemeClr val="dk1"/>
              </a:buClr>
              <a:buSzPts val="1500"/>
              <a:buFont typeface="Arial"/>
              <a:buNone/>
            </a:pPr>
            <a:r>
              <a:rPr b="1" lang="de-DE" sz="1200">
                <a:solidFill>
                  <a:schemeClr val="dk2"/>
                </a:solidFill>
                <a:latin typeface="Calibri"/>
                <a:ea typeface="Calibri"/>
                <a:cs typeface="Calibri"/>
                <a:sym typeface="Calibri"/>
              </a:rPr>
              <a:t>2.2. science@venture</a:t>
            </a:r>
            <a:r>
              <a:rPr lang="de-DE" sz="1200">
                <a:solidFill>
                  <a:schemeClr val="dk2"/>
                </a:solidFill>
                <a:latin typeface="Calibri"/>
                <a:ea typeface="Calibri"/>
                <a:cs typeface="Calibri"/>
                <a:sym typeface="Calibri"/>
              </a:rPr>
              <a:t> six climate experiments </a:t>
            </a:r>
            <a:endParaRPr b="1" sz="1200">
              <a:solidFill>
                <a:schemeClr val="dk2"/>
              </a:solidFill>
              <a:latin typeface="Calibri"/>
              <a:ea typeface="Calibri"/>
              <a:cs typeface="Calibri"/>
              <a:sym typeface="Calibri"/>
            </a:endParaRPr>
          </a:p>
        </p:txBody>
      </p:sp>
      <p:pic>
        <p:nvPicPr>
          <p:cNvPr id="191" name="Google Shape;191;p13"/>
          <p:cNvPicPr preferRelativeResize="0"/>
          <p:nvPr/>
        </p:nvPicPr>
        <p:blipFill>
          <a:blip r:embed="rId4">
            <a:alphaModFix/>
          </a:blip>
          <a:stretch>
            <a:fillRect/>
          </a:stretch>
        </p:blipFill>
        <p:spPr>
          <a:xfrm>
            <a:off x="495775" y="2871733"/>
            <a:ext cx="5355136" cy="3872534"/>
          </a:xfrm>
          <a:prstGeom prst="rect">
            <a:avLst/>
          </a:prstGeom>
          <a:noFill/>
          <a:ln>
            <a:noFill/>
          </a:ln>
        </p:spPr>
      </p:pic>
      <p:pic>
        <p:nvPicPr>
          <p:cNvPr id="192" name="Google Shape;192;p13">
            <a:hlinkClick r:id="rId5"/>
          </p:cNvPr>
          <p:cNvPicPr preferRelativeResize="0"/>
          <p:nvPr/>
        </p:nvPicPr>
        <p:blipFill rotWithShape="1">
          <a:blip r:embed="rId6">
            <a:alphaModFix/>
          </a:blip>
          <a:srcRect b="0" l="416" r="416" t="0"/>
          <a:stretch/>
        </p:blipFill>
        <p:spPr>
          <a:xfrm>
            <a:off x="1156173" y="3070176"/>
            <a:ext cx="4035936" cy="2289308"/>
          </a:xfrm>
          <a:prstGeom prst="rect">
            <a:avLst/>
          </a:prstGeom>
          <a:noFill/>
          <a:ln>
            <a:noFill/>
          </a:ln>
        </p:spPr>
      </p:pic>
      <p:pic>
        <p:nvPicPr>
          <p:cNvPr id="193" name="Google Shape;193;p13">
            <a:hlinkClick r:id="rId7"/>
          </p:cNvPr>
          <p:cNvPicPr preferRelativeResize="0"/>
          <p:nvPr/>
        </p:nvPicPr>
        <p:blipFill>
          <a:blip r:embed="rId8">
            <a:alphaModFix/>
          </a:blip>
          <a:stretch>
            <a:fillRect/>
          </a:stretch>
        </p:blipFill>
        <p:spPr>
          <a:xfrm>
            <a:off x="2775676" y="3795869"/>
            <a:ext cx="805906" cy="805906"/>
          </a:xfrm>
          <a:prstGeom prst="rect">
            <a:avLst/>
          </a:prstGeom>
          <a:noFill/>
          <a:ln>
            <a:noFill/>
          </a:ln>
        </p:spPr>
      </p:pic>
      <p:sp>
        <p:nvSpPr>
          <p:cNvPr id="194" name="Google Shape;194;p13"/>
          <p:cNvSpPr txBox="1"/>
          <p:nvPr/>
        </p:nvSpPr>
        <p:spPr>
          <a:xfrm>
            <a:off x="5851450" y="1775975"/>
            <a:ext cx="5572500" cy="1108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549E39"/>
              </a:buClr>
              <a:buSzPts val="10756"/>
              <a:buFont typeface="Calibri"/>
              <a:buNone/>
            </a:pPr>
            <a:r>
              <a:rPr b="1" lang="de-DE" sz="4000">
                <a:solidFill>
                  <a:schemeClr val="dk2"/>
                </a:solidFill>
                <a:latin typeface="Calibri"/>
                <a:ea typeface="Calibri"/>
                <a:cs typeface="Calibri"/>
                <a:sym typeface="Calibri"/>
              </a:rPr>
              <a:t>Green mobility</a:t>
            </a:r>
            <a:r>
              <a:rPr b="1" lang="de-DE" sz="4000">
                <a:solidFill>
                  <a:schemeClr val="dk2"/>
                </a:solidFill>
                <a:latin typeface="Calibri"/>
                <a:ea typeface="Calibri"/>
                <a:cs typeface="Calibri"/>
                <a:sym typeface="Calibri"/>
              </a:rPr>
              <a:t> with fewer carbon dioxide emissions</a:t>
            </a:r>
            <a:endParaRPr b="1" sz="4000">
              <a:solidFill>
                <a:schemeClr val="dk2"/>
              </a:solidFill>
              <a:latin typeface="Calibri"/>
              <a:ea typeface="Calibri"/>
              <a:cs typeface="Calibri"/>
              <a:sym typeface="Calibri"/>
            </a:endParaRPr>
          </a:p>
        </p:txBody>
      </p:sp>
      <p:pic>
        <p:nvPicPr>
          <p:cNvPr id="195" name="Google Shape;195;p13"/>
          <p:cNvPicPr preferRelativeResize="0"/>
          <p:nvPr/>
        </p:nvPicPr>
        <p:blipFill>
          <a:blip r:embed="rId9">
            <a:alphaModFix/>
          </a:blip>
          <a:stretch>
            <a:fillRect/>
          </a:stretch>
        </p:blipFill>
        <p:spPr>
          <a:xfrm>
            <a:off x="10121750" y="4950925"/>
            <a:ext cx="2160350" cy="1983275"/>
          </a:xfrm>
          <a:prstGeom prst="rect">
            <a:avLst/>
          </a:prstGeom>
          <a:noFill/>
          <a:ln>
            <a:noFill/>
          </a:ln>
        </p:spPr>
      </p:pic>
      <p:sp>
        <p:nvSpPr>
          <p:cNvPr id="196" name="Google Shape;196;p13"/>
          <p:cNvSpPr txBox="1"/>
          <p:nvPr/>
        </p:nvSpPr>
        <p:spPr>
          <a:xfrm>
            <a:off x="5914450" y="3056450"/>
            <a:ext cx="5141700" cy="1852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000"/>
              </a:spcBef>
              <a:spcAft>
                <a:spcPts val="0"/>
              </a:spcAft>
              <a:buNone/>
            </a:pPr>
            <a:r>
              <a:rPr lang="de-DE" sz="2000">
                <a:solidFill>
                  <a:schemeClr val="dk1"/>
                </a:solidFill>
                <a:latin typeface="Ubuntu"/>
                <a:ea typeface="Ubuntu"/>
                <a:cs typeface="Ubuntu"/>
                <a:sym typeface="Ubuntu"/>
              </a:rPr>
              <a:t>For introduction and motivation, watch the video (at least the first 3 minutes). </a:t>
            </a:r>
            <a:endParaRPr sz="2000">
              <a:solidFill>
                <a:schemeClr val="dk1"/>
              </a:solidFill>
              <a:latin typeface="Ubuntu"/>
              <a:ea typeface="Ubuntu"/>
              <a:cs typeface="Ubuntu"/>
              <a:sym typeface="Ubuntu"/>
            </a:endParaRPr>
          </a:p>
          <a:p>
            <a:pPr indent="0" lvl="0" marL="0" rtl="0" algn="l">
              <a:lnSpc>
                <a:spcPct val="115000"/>
              </a:lnSpc>
              <a:spcBef>
                <a:spcPts val="1000"/>
              </a:spcBef>
              <a:spcAft>
                <a:spcPts val="0"/>
              </a:spcAft>
              <a:buNone/>
            </a:pPr>
            <a:r>
              <a:rPr lang="de-DE" sz="2000">
                <a:solidFill>
                  <a:schemeClr val="dk1"/>
                </a:solidFill>
                <a:latin typeface="Ubuntu"/>
                <a:ea typeface="Ubuntu"/>
                <a:cs typeface="Ubuntu"/>
                <a:sym typeface="Ubuntu"/>
              </a:rPr>
              <a:t>Then create your own exciting experiences of energy consumption </a:t>
            </a:r>
            <a:r>
              <a:rPr lang="de-DE" sz="2000">
                <a:solidFill>
                  <a:schemeClr val="dk1"/>
                </a:solidFill>
                <a:latin typeface="Ubuntu"/>
                <a:ea typeface="Ubuntu"/>
                <a:cs typeface="Ubuntu"/>
                <a:sym typeface="Ubuntu"/>
              </a:rPr>
              <a:t>through physical exercise </a:t>
            </a:r>
            <a:r>
              <a:rPr lang="de-DE" sz="2000">
                <a:solidFill>
                  <a:schemeClr val="dk1"/>
                </a:solidFill>
                <a:latin typeface="Ubuntu"/>
                <a:ea typeface="Ubuntu"/>
                <a:cs typeface="Ubuntu"/>
                <a:sym typeface="Ubuntu"/>
              </a:rPr>
              <a:t>and calculat</a:t>
            </a:r>
            <a:r>
              <a:rPr lang="de-DE" sz="2000">
                <a:solidFill>
                  <a:schemeClr val="dk1"/>
                </a:solidFill>
                <a:latin typeface="Ubuntu"/>
                <a:ea typeface="Ubuntu"/>
                <a:cs typeface="Ubuntu"/>
                <a:sym typeface="Ubuntu"/>
              </a:rPr>
              <a:t>ions.</a:t>
            </a:r>
            <a:endParaRPr sz="2000">
              <a:solidFill>
                <a:schemeClr val="dk1"/>
              </a:solidFill>
              <a:latin typeface="Ubuntu"/>
              <a:ea typeface="Ubuntu"/>
              <a:cs typeface="Ubuntu"/>
              <a:sym typeface="Ubuntu"/>
            </a:endParaRPr>
          </a:p>
        </p:txBody>
      </p:sp>
      <p:sp>
        <p:nvSpPr>
          <p:cNvPr id="197" name="Google Shape;197;p13"/>
          <p:cNvSpPr txBox="1"/>
          <p:nvPr/>
        </p:nvSpPr>
        <p:spPr>
          <a:xfrm>
            <a:off x="8055425" y="5965625"/>
            <a:ext cx="2219700" cy="230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500"/>
              <a:buFont typeface="Arial"/>
              <a:buNone/>
            </a:pPr>
            <a:r>
              <a:rPr lang="de-DE" sz="1000">
                <a:solidFill>
                  <a:srgbClr val="777777"/>
                </a:solidFill>
              </a:rPr>
              <a:t>Images by pikisuperstar on Freepik</a:t>
            </a:r>
            <a:endParaRPr b="1" sz="1200">
              <a:solidFill>
                <a:srgbClr val="777777"/>
              </a:solidFill>
              <a:latin typeface="Calibri"/>
              <a:ea typeface="Calibri"/>
              <a:cs typeface="Calibri"/>
              <a:sym typeface="Calibri"/>
            </a:endParaRPr>
          </a:p>
        </p:txBody>
      </p:sp>
      <p:sp>
        <p:nvSpPr>
          <p:cNvPr id="198" name="Google Shape;198;p13"/>
          <p:cNvSpPr/>
          <p:nvPr/>
        </p:nvSpPr>
        <p:spPr>
          <a:xfrm>
            <a:off x="-79375" y="1146475"/>
            <a:ext cx="3600000" cy="900000"/>
          </a:xfrm>
          <a:prstGeom prst="rect">
            <a:avLst/>
          </a:prstGeom>
          <a:solidFill>
            <a:srgbClr val="92D15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9" name="Google Shape;199;p13"/>
          <p:cNvSpPr/>
          <p:nvPr/>
        </p:nvSpPr>
        <p:spPr>
          <a:xfrm>
            <a:off x="686600" y="1146475"/>
            <a:ext cx="4108500" cy="900000"/>
          </a:xfrm>
          <a:prstGeom prst="roundRect">
            <a:avLst>
              <a:gd fmla="val 50000" name="adj"/>
            </a:avLst>
          </a:prstGeom>
          <a:solidFill>
            <a:srgbClr val="92D159"/>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1700">
                <a:solidFill>
                  <a:schemeClr val="dk1"/>
                </a:solidFill>
                <a:latin typeface="Ubuntu Medium"/>
                <a:ea typeface="Ubuntu Medium"/>
                <a:cs typeface="Ubuntu Medium"/>
                <a:sym typeface="Ubuntu Medium"/>
              </a:rPr>
              <a:t>4. Green move. Move healthy </a:t>
            </a:r>
            <a:endParaRPr sz="1700">
              <a:solidFill>
                <a:schemeClr val="dk1"/>
              </a:solidFill>
              <a:latin typeface="Ubuntu Medium"/>
              <a:ea typeface="Ubuntu Medium"/>
              <a:cs typeface="Ubuntu Medium"/>
              <a:sym typeface="Ubuntu Medium"/>
            </a:endParaRPr>
          </a:p>
          <a:p>
            <a:pPr indent="0" lvl="0" marL="0" rtl="0" algn="l">
              <a:spcBef>
                <a:spcPts val="0"/>
              </a:spcBef>
              <a:spcAft>
                <a:spcPts val="0"/>
              </a:spcAft>
              <a:buNone/>
            </a:pPr>
            <a:r>
              <a:rPr lang="de-DE" sz="1700">
                <a:solidFill>
                  <a:schemeClr val="dk1"/>
                </a:solidFill>
                <a:latin typeface="Ubuntu Medium"/>
                <a:ea typeface="Ubuntu Medium"/>
                <a:cs typeface="Ubuntu Medium"/>
                <a:sym typeface="Ubuntu Medium"/>
              </a:rPr>
              <a:t>and have fun!</a:t>
            </a:r>
            <a:endParaRPr sz="1700">
              <a:solidFill>
                <a:schemeClr val="lt1"/>
              </a:solidFill>
              <a:latin typeface="Ubuntu Medium"/>
              <a:ea typeface="Ubuntu Medium"/>
              <a:cs typeface="Ubuntu Medium"/>
              <a:sym typeface="Ubuntu Medium"/>
            </a:endParaRPr>
          </a:p>
        </p:txBody>
      </p:sp>
      <p:pic>
        <p:nvPicPr>
          <p:cNvPr id="200" name="Google Shape;200;p13"/>
          <p:cNvPicPr preferRelativeResize="0"/>
          <p:nvPr/>
        </p:nvPicPr>
        <p:blipFill>
          <a:blip r:embed="rId10">
            <a:alphaModFix/>
          </a:blip>
          <a:stretch>
            <a:fillRect/>
          </a:stretch>
        </p:blipFill>
        <p:spPr>
          <a:xfrm>
            <a:off x="2933275" y="1669976"/>
            <a:ext cx="2589950" cy="1573775"/>
          </a:xfrm>
          <a:prstGeom prst="rect">
            <a:avLst/>
          </a:prstGeom>
          <a:noFill/>
          <a:ln>
            <a:noFill/>
          </a:ln>
        </p:spPr>
      </p:pic>
      <p:sp>
        <p:nvSpPr>
          <p:cNvPr id="201" name="Google Shape;201;p13"/>
          <p:cNvSpPr txBox="1"/>
          <p:nvPr/>
        </p:nvSpPr>
        <p:spPr>
          <a:xfrm>
            <a:off x="5914450" y="5022300"/>
            <a:ext cx="5388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a:t>
            </a:r>
            <a:endParaRPr b="1" sz="4000">
              <a:solidFill>
                <a:srgbClr val="1F6566"/>
              </a:solidFill>
              <a:latin typeface="Ubuntu"/>
              <a:ea typeface="Ubuntu"/>
              <a:cs typeface="Ubuntu"/>
              <a:sym typeface="Ubuntu"/>
            </a:endParaRPr>
          </a:p>
        </p:txBody>
      </p:sp>
      <p:sp>
        <p:nvSpPr>
          <p:cNvPr id="202" name="Google Shape;202;p13"/>
          <p:cNvSpPr txBox="1"/>
          <p:nvPr/>
        </p:nvSpPr>
        <p:spPr>
          <a:xfrm>
            <a:off x="6555948" y="5051563"/>
            <a:ext cx="4108500" cy="800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de-DE" sz="2600" u="sng">
                <a:solidFill>
                  <a:schemeClr val="hlink"/>
                </a:solidFill>
                <a:latin typeface="Ubuntu"/>
                <a:ea typeface="Ubuntu"/>
                <a:cs typeface="Ubuntu"/>
                <a:sym typeface="Ubuntu"/>
                <a:hlinkClick r:id="rId11"/>
              </a:rPr>
              <a:t>Demonstrate</a:t>
            </a:r>
            <a:r>
              <a:rPr lang="de-DE" sz="2600">
                <a:solidFill>
                  <a:srgbClr val="434343"/>
                </a:solidFill>
                <a:latin typeface="Ubuntu Medium"/>
                <a:ea typeface="Ubuntu Medium"/>
                <a:cs typeface="Ubuntu Medium"/>
                <a:sym typeface="Ubuntu Medium"/>
              </a:rPr>
              <a:t> the benefits of green travel here!</a:t>
            </a:r>
            <a:endParaRPr sz="2600">
              <a:solidFill>
                <a:srgbClr val="1F1F1F"/>
              </a:solidFill>
              <a:latin typeface="Ubuntu Medium"/>
              <a:ea typeface="Ubuntu Medium"/>
              <a:cs typeface="Ubuntu Medium"/>
              <a:sym typeface="Ubuntu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4"/>
          <p:cNvSpPr/>
          <p:nvPr/>
        </p:nvSpPr>
        <p:spPr>
          <a:xfrm>
            <a:off x="540000" y="540000"/>
            <a:ext cx="11112000" cy="5778000"/>
          </a:xfrm>
          <a:prstGeom prst="roundRect">
            <a:avLst>
              <a:gd fmla="val 781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a:latin typeface="Calibri"/>
                <a:ea typeface="Calibri"/>
                <a:cs typeface="Calibri"/>
                <a:sym typeface="Calibri"/>
              </a:rPr>
              <a:t>            </a:t>
            </a:r>
            <a:endParaRPr>
              <a:latin typeface="Calibri"/>
              <a:ea typeface="Calibri"/>
              <a:cs typeface="Calibri"/>
              <a:sym typeface="Calibri"/>
            </a:endParaRPr>
          </a:p>
        </p:txBody>
      </p:sp>
      <p:pic>
        <p:nvPicPr>
          <p:cNvPr id="209" name="Google Shape;209;p14"/>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210" name="Google Shape;210;p14"/>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chemeClr val="dk1"/>
              </a:buClr>
              <a:buSzPts val="1500"/>
              <a:buFont typeface="Arial"/>
              <a:buNone/>
            </a:pPr>
            <a:r>
              <a:rPr b="1" lang="de-DE" sz="1200">
                <a:solidFill>
                  <a:schemeClr val="dk2"/>
                </a:solidFill>
                <a:latin typeface="Calibri"/>
                <a:ea typeface="Calibri"/>
                <a:cs typeface="Calibri"/>
                <a:sym typeface="Calibri"/>
              </a:rPr>
              <a:t>2.2. science@venture</a:t>
            </a:r>
            <a:r>
              <a:rPr lang="de-DE" sz="1200">
                <a:solidFill>
                  <a:schemeClr val="dk2"/>
                </a:solidFill>
                <a:latin typeface="Calibri"/>
                <a:ea typeface="Calibri"/>
                <a:cs typeface="Calibri"/>
                <a:sym typeface="Calibri"/>
              </a:rPr>
              <a:t> six climate experiments </a:t>
            </a:r>
            <a:endParaRPr b="1" sz="1200">
              <a:solidFill>
                <a:schemeClr val="lt2"/>
              </a:solidFill>
              <a:latin typeface="Calibri"/>
              <a:ea typeface="Calibri"/>
              <a:cs typeface="Calibri"/>
              <a:sym typeface="Calibri"/>
            </a:endParaRPr>
          </a:p>
        </p:txBody>
      </p:sp>
      <p:pic>
        <p:nvPicPr>
          <p:cNvPr id="211" name="Google Shape;211;p14"/>
          <p:cNvPicPr preferRelativeResize="0"/>
          <p:nvPr/>
        </p:nvPicPr>
        <p:blipFill>
          <a:blip r:embed="rId4">
            <a:alphaModFix/>
          </a:blip>
          <a:stretch>
            <a:fillRect/>
          </a:stretch>
        </p:blipFill>
        <p:spPr>
          <a:xfrm>
            <a:off x="-569775" y="3543533"/>
            <a:ext cx="5355136" cy="3872534"/>
          </a:xfrm>
          <a:prstGeom prst="rect">
            <a:avLst/>
          </a:prstGeom>
          <a:noFill/>
          <a:ln>
            <a:noFill/>
          </a:ln>
        </p:spPr>
      </p:pic>
      <p:pic>
        <p:nvPicPr>
          <p:cNvPr id="212" name="Google Shape;212;p14">
            <a:hlinkClick r:id="rId5"/>
          </p:cNvPr>
          <p:cNvPicPr preferRelativeResize="0"/>
          <p:nvPr/>
        </p:nvPicPr>
        <p:blipFill rotWithShape="1">
          <a:blip r:embed="rId6">
            <a:alphaModFix/>
          </a:blip>
          <a:srcRect b="0" l="416" r="416" t="0"/>
          <a:stretch/>
        </p:blipFill>
        <p:spPr>
          <a:xfrm>
            <a:off x="90623" y="3741976"/>
            <a:ext cx="4035936" cy="2289310"/>
          </a:xfrm>
          <a:prstGeom prst="rect">
            <a:avLst/>
          </a:prstGeom>
          <a:noFill/>
          <a:ln>
            <a:noFill/>
          </a:ln>
        </p:spPr>
      </p:pic>
      <p:pic>
        <p:nvPicPr>
          <p:cNvPr id="213" name="Google Shape;213;p14">
            <a:hlinkClick r:id="rId7"/>
          </p:cNvPr>
          <p:cNvPicPr preferRelativeResize="0"/>
          <p:nvPr/>
        </p:nvPicPr>
        <p:blipFill>
          <a:blip r:embed="rId8">
            <a:alphaModFix/>
          </a:blip>
          <a:stretch>
            <a:fillRect/>
          </a:stretch>
        </p:blipFill>
        <p:spPr>
          <a:xfrm>
            <a:off x="1710126" y="4467669"/>
            <a:ext cx="805906" cy="805906"/>
          </a:xfrm>
          <a:prstGeom prst="rect">
            <a:avLst/>
          </a:prstGeom>
          <a:noFill/>
          <a:ln>
            <a:noFill/>
          </a:ln>
        </p:spPr>
      </p:pic>
      <p:sp>
        <p:nvSpPr>
          <p:cNvPr id="214" name="Google Shape;214;p14"/>
          <p:cNvSpPr txBox="1"/>
          <p:nvPr/>
        </p:nvSpPr>
        <p:spPr>
          <a:xfrm>
            <a:off x="4550100" y="3667775"/>
            <a:ext cx="2651100" cy="1369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000"/>
              </a:spcBef>
              <a:spcAft>
                <a:spcPts val="0"/>
              </a:spcAft>
              <a:buNone/>
            </a:pPr>
            <a:r>
              <a:rPr lang="de-DE" sz="2000">
                <a:solidFill>
                  <a:schemeClr val="dk1"/>
                </a:solidFill>
                <a:latin typeface="Ubuntu"/>
                <a:ea typeface="Ubuntu"/>
                <a:cs typeface="Ubuntu"/>
                <a:sym typeface="Ubuntu"/>
              </a:rPr>
              <a:t>Watch this video first. It is not so easy as just stop eating dairy products…</a:t>
            </a:r>
            <a:endParaRPr sz="2000">
              <a:solidFill>
                <a:schemeClr val="dk1"/>
              </a:solidFill>
              <a:latin typeface="Ubuntu"/>
              <a:ea typeface="Ubuntu"/>
              <a:cs typeface="Ubuntu"/>
              <a:sym typeface="Ubuntu"/>
            </a:endParaRPr>
          </a:p>
        </p:txBody>
      </p:sp>
      <p:sp>
        <p:nvSpPr>
          <p:cNvPr id="215" name="Google Shape;215;p14"/>
          <p:cNvSpPr txBox="1"/>
          <p:nvPr/>
        </p:nvSpPr>
        <p:spPr>
          <a:xfrm rot="-467870">
            <a:off x="6926838" y="4788517"/>
            <a:ext cx="4170162" cy="1382573"/>
          </a:xfrm>
          <a:prstGeom prst="rect">
            <a:avLst/>
          </a:prstGeom>
          <a:solidFill>
            <a:srgbClr val="944E95"/>
          </a:solidFill>
          <a:ln>
            <a:noFill/>
          </a:ln>
          <a:effectLst>
            <a:outerShdw blurRad="128588" rotWithShape="0" algn="bl" dir="3120000" dist="114300">
              <a:srgbClr val="000000">
                <a:alpha val="11000"/>
              </a:srgbClr>
            </a:outerShdw>
          </a:effectLst>
        </p:spPr>
        <p:txBody>
          <a:bodyPr anchorCtr="0" anchor="t" bIns="108000" lIns="180000" spcFirstLastPara="1" rIns="108000" wrap="square" tIns="108000">
            <a:spAutoFit/>
          </a:bodyPr>
          <a:lstStyle/>
          <a:p>
            <a:pPr indent="0" lvl="0" marL="0" rtl="0" algn="l">
              <a:lnSpc>
                <a:spcPct val="115000"/>
              </a:lnSpc>
              <a:spcBef>
                <a:spcPts val="1000"/>
              </a:spcBef>
              <a:spcAft>
                <a:spcPts val="0"/>
              </a:spcAft>
              <a:buClr>
                <a:srgbClr val="000000"/>
              </a:buClr>
              <a:buSzPts val="1100"/>
              <a:buFont typeface="Arial"/>
              <a:buNone/>
            </a:pPr>
            <a:r>
              <a:rPr lang="de-DE" sz="1700">
                <a:solidFill>
                  <a:schemeClr val="lt1"/>
                </a:solidFill>
                <a:latin typeface="Ubuntu"/>
                <a:ea typeface="Ubuntu"/>
                <a:cs typeface="Ubuntu"/>
                <a:sym typeface="Ubuntu"/>
              </a:rPr>
              <a:t>Calculate the carbon footprint, water footprint, and land consumption rate of your breakfast. How climate-friendly did you choose your food</a:t>
            </a:r>
            <a:endParaRPr sz="1700">
              <a:solidFill>
                <a:schemeClr val="lt1"/>
              </a:solidFill>
              <a:latin typeface="Ubuntu Medium"/>
              <a:ea typeface="Ubuntu Medium"/>
              <a:cs typeface="Ubuntu Medium"/>
              <a:sym typeface="Ubuntu Medium"/>
            </a:endParaRPr>
          </a:p>
        </p:txBody>
      </p:sp>
      <p:sp>
        <p:nvSpPr>
          <p:cNvPr id="216" name="Google Shape;216;p14"/>
          <p:cNvSpPr/>
          <p:nvPr/>
        </p:nvSpPr>
        <p:spPr>
          <a:xfrm>
            <a:off x="-79375" y="1146475"/>
            <a:ext cx="3600000" cy="900000"/>
          </a:xfrm>
          <a:prstGeom prst="rect">
            <a:avLst/>
          </a:prstGeom>
          <a:solidFill>
            <a:srgbClr val="FED00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7" name="Google Shape;217;p14"/>
          <p:cNvSpPr/>
          <p:nvPr/>
        </p:nvSpPr>
        <p:spPr>
          <a:xfrm>
            <a:off x="686600" y="1146475"/>
            <a:ext cx="4108500" cy="900000"/>
          </a:xfrm>
          <a:prstGeom prst="roundRect">
            <a:avLst>
              <a:gd fmla="val 50000" name="adj"/>
            </a:avLst>
          </a:prstGeom>
          <a:solidFill>
            <a:srgbClr val="FED001"/>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1700">
                <a:solidFill>
                  <a:schemeClr val="dk1"/>
                </a:solidFill>
                <a:latin typeface="Ubuntu Medium"/>
                <a:ea typeface="Ubuntu Medium"/>
                <a:cs typeface="Ubuntu Medium"/>
                <a:sym typeface="Ubuntu Medium"/>
              </a:rPr>
              <a:t>5. Which diet is climate friendly? </a:t>
            </a:r>
            <a:endParaRPr sz="1700">
              <a:solidFill>
                <a:schemeClr val="dk1"/>
              </a:solidFill>
              <a:latin typeface="Ubuntu Medium"/>
              <a:ea typeface="Ubuntu Medium"/>
              <a:cs typeface="Ubuntu Medium"/>
              <a:sym typeface="Ubuntu Medium"/>
            </a:endParaRPr>
          </a:p>
        </p:txBody>
      </p:sp>
      <p:sp>
        <p:nvSpPr>
          <p:cNvPr id="218" name="Google Shape;218;p14"/>
          <p:cNvSpPr txBox="1"/>
          <p:nvPr/>
        </p:nvSpPr>
        <p:spPr>
          <a:xfrm>
            <a:off x="843900" y="2316825"/>
            <a:ext cx="6198600" cy="1080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549E39"/>
              </a:buClr>
              <a:buSzPts val="10756"/>
              <a:buFont typeface="Calibri"/>
              <a:buNone/>
            </a:pPr>
            <a:r>
              <a:rPr b="1" lang="de-DE" sz="3900">
                <a:solidFill>
                  <a:schemeClr val="dk2"/>
                </a:solidFill>
                <a:latin typeface="Calibri"/>
                <a:ea typeface="Calibri"/>
                <a:cs typeface="Calibri"/>
                <a:sym typeface="Calibri"/>
              </a:rPr>
              <a:t>Relationship between food and carbon </a:t>
            </a:r>
            <a:r>
              <a:rPr b="1" lang="de-DE" sz="3900">
                <a:solidFill>
                  <a:schemeClr val="dk2"/>
                </a:solidFill>
                <a:latin typeface="Calibri"/>
                <a:ea typeface="Calibri"/>
                <a:cs typeface="Calibri"/>
                <a:sym typeface="Calibri"/>
              </a:rPr>
              <a:t>dioxide</a:t>
            </a:r>
            <a:r>
              <a:rPr b="1" lang="de-DE" sz="3900">
                <a:solidFill>
                  <a:schemeClr val="dk2"/>
                </a:solidFill>
                <a:latin typeface="Calibri"/>
                <a:ea typeface="Calibri"/>
                <a:cs typeface="Calibri"/>
                <a:sym typeface="Calibri"/>
              </a:rPr>
              <a:t> emissions</a:t>
            </a:r>
            <a:endParaRPr b="1" sz="4000">
              <a:solidFill>
                <a:schemeClr val="dk2"/>
              </a:solidFill>
              <a:latin typeface="Calibri"/>
              <a:ea typeface="Calibri"/>
              <a:cs typeface="Calibri"/>
              <a:sym typeface="Calibri"/>
            </a:endParaRPr>
          </a:p>
        </p:txBody>
      </p:sp>
      <p:sp>
        <p:nvSpPr>
          <p:cNvPr id="219" name="Google Shape;219;p14"/>
          <p:cNvSpPr txBox="1"/>
          <p:nvPr/>
        </p:nvSpPr>
        <p:spPr>
          <a:xfrm rot="326465">
            <a:off x="8384035" y="3579411"/>
            <a:ext cx="3223926" cy="1081577"/>
          </a:xfrm>
          <a:prstGeom prst="rect">
            <a:avLst/>
          </a:prstGeom>
          <a:solidFill>
            <a:srgbClr val="BE3C6C"/>
          </a:solidFill>
          <a:ln>
            <a:noFill/>
          </a:ln>
          <a:effectLst>
            <a:outerShdw blurRad="128588" rotWithShape="0" algn="bl" dir="3120000" dist="114300">
              <a:srgbClr val="000000">
                <a:alpha val="11000"/>
              </a:srgbClr>
            </a:outerShdw>
          </a:effectLst>
        </p:spPr>
        <p:txBody>
          <a:bodyPr anchorCtr="0" anchor="t" bIns="108000" lIns="180000" spcFirstLastPara="1" rIns="108000" wrap="square" tIns="108000">
            <a:spAutoFit/>
          </a:bodyPr>
          <a:lstStyle/>
          <a:p>
            <a:pPr indent="0" lvl="0" marL="0" rtl="0" algn="l">
              <a:lnSpc>
                <a:spcPct val="115000"/>
              </a:lnSpc>
              <a:spcBef>
                <a:spcPts val="1000"/>
              </a:spcBef>
              <a:spcAft>
                <a:spcPts val="0"/>
              </a:spcAft>
              <a:buClr>
                <a:srgbClr val="000000"/>
              </a:buClr>
              <a:buSzPts val="1100"/>
              <a:buFont typeface="Arial"/>
              <a:buNone/>
            </a:pPr>
            <a:r>
              <a:rPr lang="de-DE" sz="1700">
                <a:solidFill>
                  <a:schemeClr val="lt1"/>
                </a:solidFill>
                <a:latin typeface="Ubuntu"/>
                <a:ea typeface="Ubuntu"/>
                <a:cs typeface="Ubuntu"/>
                <a:sym typeface="Ubuntu"/>
              </a:rPr>
              <a:t>First prepare a breakfast in class with food you have bought in advance.</a:t>
            </a:r>
            <a:endParaRPr sz="1700">
              <a:solidFill>
                <a:schemeClr val="lt1"/>
              </a:solidFill>
              <a:latin typeface="Ubuntu Medium"/>
              <a:ea typeface="Ubuntu Medium"/>
              <a:cs typeface="Ubuntu Medium"/>
              <a:sym typeface="Ubuntu Medium"/>
            </a:endParaRPr>
          </a:p>
        </p:txBody>
      </p:sp>
      <p:grpSp>
        <p:nvGrpSpPr>
          <p:cNvPr id="220" name="Google Shape;220;p14"/>
          <p:cNvGrpSpPr/>
          <p:nvPr/>
        </p:nvGrpSpPr>
        <p:grpSpPr>
          <a:xfrm>
            <a:off x="12326074" y="2552301"/>
            <a:ext cx="617651" cy="609629"/>
            <a:chOff x="6222700" y="2084059"/>
            <a:chExt cx="893851" cy="882242"/>
          </a:xfrm>
        </p:grpSpPr>
        <p:pic>
          <p:nvPicPr>
            <p:cNvPr id="221" name="Google Shape;221;p14"/>
            <p:cNvPicPr preferRelativeResize="0"/>
            <p:nvPr/>
          </p:nvPicPr>
          <p:blipFill>
            <a:blip r:embed="rId9">
              <a:alphaModFix/>
            </a:blip>
            <a:stretch>
              <a:fillRect/>
            </a:stretch>
          </p:blipFill>
          <p:spPr>
            <a:xfrm>
              <a:off x="6558739" y="2085225"/>
              <a:ext cx="221766" cy="879901"/>
            </a:xfrm>
            <a:prstGeom prst="rect">
              <a:avLst/>
            </a:prstGeom>
            <a:noFill/>
            <a:ln>
              <a:noFill/>
            </a:ln>
          </p:spPr>
        </p:pic>
        <p:pic>
          <p:nvPicPr>
            <p:cNvPr id="222" name="Google Shape;222;p14"/>
            <p:cNvPicPr preferRelativeResize="0"/>
            <p:nvPr/>
          </p:nvPicPr>
          <p:blipFill>
            <a:blip r:embed="rId10">
              <a:alphaModFix/>
            </a:blip>
            <a:stretch>
              <a:fillRect/>
            </a:stretch>
          </p:blipFill>
          <p:spPr>
            <a:xfrm>
              <a:off x="6894801" y="2084059"/>
              <a:ext cx="221750" cy="882242"/>
            </a:xfrm>
            <a:prstGeom prst="rect">
              <a:avLst/>
            </a:prstGeom>
            <a:noFill/>
            <a:ln>
              <a:noFill/>
            </a:ln>
          </p:spPr>
        </p:pic>
        <p:pic>
          <p:nvPicPr>
            <p:cNvPr id="223" name="Google Shape;223;p14"/>
            <p:cNvPicPr preferRelativeResize="0"/>
            <p:nvPr/>
          </p:nvPicPr>
          <p:blipFill>
            <a:blip r:embed="rId11">
              <a:alphaModFix/>
            </a:blip>
            <a:stretch>
              <a:fillRect/>
            </a:stretch>
          </p:blipFill>
          <p:spPr>
            <a:xfrm>
              <a:off x="6222700" y="2085226"/>
              <a:ext cx="221750" cy="879938"/>
            </a:xfrm>
            <a:prstGeom prst="rect">
              <a:avLst/>
            </a:prstGeom>
            <a:noFill/>
            <a:ln>
              <a:noFill/>
            </a:ln>
          </p:spPr>
        </p:pic>
      </p:grpSp>
      <p:sp>
        <p:nvSpPr>
          <p:cNvPr id="224" name="Google Shape;224;p14"/>
          <p:cNvSpPr txBox="1"/>
          <p:nvPr/>
        </p:nvSpPr>
        <p:spPr>
          <a:xfrm>
            <a:off x="7042500" y="1654700"/>
            <a:ext cx="4581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a:t>
            </a:r>
            <a:endParaRPr b="1" sz="4000">
              <a:solidFill>
                <a:srgbClr val="1F6566"/>
              </a:solidFill>
              <a:latin typeface="Ubuntu"/>
              <a:ea typeface="Ubuntu"/>
              <a:cs typeface="Ubuntu"/>
              <a:sym typeface="Ubuntu"/>
            </a:endParaRPr>
          </a:p>
        </p:txBody>
      </p:sp>
      <p:sp>
        <p:nvSpPr>
          <p:cNvPr id="225" name="Google Shape;225;p14"/>
          <p:cNvSpPr txBox="1"/>
          <p:nvPr/>
        </p:nvSpPr>
        <p:spPr>
          <a:xfrm>
            <a:off x="7587931" y="1683975"/>
            <a:ext cx="3672300" cy="1200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de-DE" sz="2600" u="sng">
                <a:solidFill>
                  <a:schemeClr val="hlink"/>
                </a:solidFill>
                <a:latin typeface="Ubuntu"/>
                <a:ea typeface="Ubuntu"/>
                <a:cs typeface="Ubuntu"/>
                <a:sym typeface="Ubuntu"/>
                <a:hlinkClick r:id="rId12"/>
              </a:rPr>
              <a:t>Get into action</a:t>
            </a:r>
            <a:r>
              <a:rPr lang="de-DE" sz="2600" u="sng">
                <a:solidFill>
                  <a:schemeClr val="hlink"/>
                </a:solidFill>
                <a:latin typeface="Ubuntu Medium"/>
                <a:ea typeface="Ubuntu Medium"/>
                <a:cs typeface="Ubuntu Medium"/>
                <a:sym typeface="Ubuntu Medium"/>
                <a:hlinkClick r:id="rId13"/>
              </a:rPr>
              <a:t> </a:t>
            </a:r>
            <a:r>
              <a:rPr lang="de-DE" sz="2600">
                <a:solidFill>
                  <a:srgbClr val="434343"/>
                </a:solidFill>
                <a:latin typeface="Ubuntu Medium"/>
                <a:ea typeface="Ubuntu Medium"/>
                <a:cs typeface="Ubuntu Medium"/>
                <a:sym typeface="Ubuntu Medium"/>
              </a:rPr>
              <a:t>prepare a </a:t>
            </a:r>
            <a:r>
              <a:rPr lang="de-DE" sz="2600">
                <a:solidFill>
                  <a:srgbClr val="434343"/>
                </a:solidFill>
                <a:latin typeface="Ubuntu Medium"/>
                <a:ea typeface="Ubuntu Medium"/>
                <a:cs typeface="Ubuntu Medium"/>
                <a:sym typeface="Ubuntu Medium"/>
              </a:rPr>
              <a:t>climate-friendly breakfast!</a:t>
            </a:r>
            <a:endParaRPr sz="2600">
              <a:solidFill>
                <a:srgbClr val="1F1F1F"/>
              </a:solidFill>
              <a:latin typeface="Ubuntu Medium"/>
              <a:ea typeface="Ubuntu Medium"/>
              <a:cs typeface="Ubuntu Medium"/>
              <a:sym typeface="Ubuntu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5"/>
          <p:cNvSpPr/>
          <p:nvPr/>
        </p:nvSpPr>
        <p:spPr>
          <a:xfrm>
            <a:off x="540000" y="540000"/>
            <a:ext cx="11112000" cy="5778000"/>
          </a:xfrm>
          <a:prstGeom prst="roundRect">
            <a:avLst>
              <a:gd fmla="val 781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a:latin typeface="Calibri"/>
                <a:ea typeface="Calibri"/>
                <a:cs typeface="Calibri"/>
                <a:sym typeface="Calibri"/>
              </a:rPr>
              <a:t>            </a:t>
            </a:r>
            <a:endParaRPr>
              <a:latin typeface="Calibri"/>
              <a:ea typeface="Calibri"/>
              <a:cs typeface="Calibri"/>
              <a:sym typeface="Calibri"/>
            </a:endParaRPr>
          </a:p>
        </p:txBody>
      </p:sp>
      <p:pic>
        <p:nvPicPr>
          <p:cNvPr id="232" name="Google Shape;232;p15"/>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233" name="Google Shape;233;p15"/>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chemeClr val="dk1"/>
              </a:buClr>
              <a:buSzPts val="1500"/>
              <a:buFont typeface="Arial"/>
              <a:buNone/>
            </a:pPr>
            <a:r>
              <a:rPr b="1" lang="de-DE" sz="1200">
                <a:solidFill>
                  <a:schemeClr val="dk2"/>
                </a:solidFill>
                <a:latin typeface="Calibri"/>
                <a:ea typeface="Calibri"/>
                <a:cs typeface="Calibri"/>
                <a:sym typeface="Calibri"/>
              </a:rPr>
              <a:t>2.2. science@venture</a:t>
            </a:r>
            <a:r>
              <a:rPr lang="de-DE" sz="1200">
                <a:solidFill>
                  <a:schemeClr val="dk2"/>
                </a:solidFill>
                <a:latin typeface="Calibri"/>
                <a:ea typeface="Calibri"/>
                <a:cs typeface="Calibri"/>
                <a:sym typeface="Calibri"/>
              </a:rPr>
              <a:t> six climate experiments </a:t>
            </a:r>
            <a:endParaRPr b="1" sz="1200">
              <a:solidFill>
                <a:schemeClr val="lt2"/>
              </a:solidFill>
              <a:latin typeface="Calibri"/>
              <a:ea typeface="Calibri"/>
              <a:cs typeface="Calibri"/>
              <a:sym typeface="Calibri"/>
            </a:endParaRPr>
          </a:p>
        </p:txBody>
      </p:sp>
      <p:pic>
        <p:nvPicPr>
          <p:cNvPr id="234" name="Google Shape;234;p15"/>
          <p:cNvPicPr preferRelativeResize="0"/>
          <p:nvPr/>
        </p:nvPicPr>
        <p:blipFill>
          <a:blip r:embed="rId4">
            <a:alphaModFix/>
          </a:blip>
          <a:stretch>
            <a:fillRect/>
          </a:stretch>
        </p:blipFill>
        <p:spPr>
          <a:xfrm>
            <a:off x="686600" y="2254226"/>
            <a:ext cx="5292974" cy="4453029"/>
          </a:xfrm>
          <a:prstGeom prst="rect">
            <a:avLst/>
          </a:prstGeom>
          <a:noFill/>
          <a:ln>
            <a:noFill/>
          </a:ln>
        </p:spPr>
      </p:pic>
      <p:sp>
        <p:nvSpPr>
          <p:cNvPr id="235" name="Google Shape;235;p15"/>
          <p:cNvSpPr txBox="1"/>
          <p:nvPr/>
        </p:nvSpPr>
        <p:spPr>
          <a:xfrm>
            <a:off x="6128775" y="1861975"/>
            <a:ext cx="57450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549E39"/>
              </a:buClr>
              <a:buSzPts val="10756"/>
              <a:buFont typeface="Calibri"/>
              <a:buNone/>
            </a:pPr>
            <a:r>
              <a:rPr b="1" lang="de-DE" sz="4000">
                <a:solidFill>
                  <a:schemeClr val="dk2"/>
                </a:solidFill>
                <a:latin typeface="Calibri"/>
                <a:ea typeface="Calibri"/>
                <a:cs typeface="Calibri"/>
                <a:sym typeface="Calibri"/>
              </a:rPr>
              <a:t>5 “rs” for a better world</a:t>
            </a:r>
            <a:endParaRPr b="1" sz="4000">
              <a:solidFill>
                <a:schemeClr val="dk2"/>
              </a:solidFill>
              <a:latin typeface="Calibri"/>
              <a:ea typeface="Calibri"/>
              <a:cs typeface="Calibri"/>
              <a:sym typeface="Calibri"/>
            </a:endParaRPr>
          </a:p>
        </p:txBody>
      </p:sp>
      <p:sp>
        <p:nvSpPr>
          <p:cNvPr id="236" name="Google Shape;236;p15"/>
          <p:cNvSpPr txBox="1"/>
          <p:nvPr/>
        </p:nvSpPr>
        <p:spPr>
          <a:xfrm>
            <a:off x="6128767" y="2640450"/>
            <a:ext cx="2289900" cy="1293000"/>
          </a:xfrm>
          <a:prstGeom prst="rect">
            <a:avLst/>
          </a:prstGeom>
          <a:noFill/>
          <a:ln>
            <a:noFill/>
          </a:ln>
        </p:spPr>
        <p:txBody>
          <a:bodyPr anchorCtr="0" anchor="t" bIns="45700" lIns="91425" spcFirstLastPara="1" rIns="91425" wrap="square" tIns="45700">
            <a:spAutoFit/>
          </a:bodyPr>
          <a:lstStyle/>
          <a:p>
            <a:pPr indent="-393700" lvl="0" marL="457200" rtl="0" algn="l">
              <a:spcBef>
                <a:spcPts val="0"/>
              </a:spcBef>
              <a:spcAft>
                <a:spcPts val="0"/>
              </a:spcAft>
              <a:buClr>
                <a:srgbClr val="434343"/>
              </a:buClr>
              <a:buSzPts val="2600"/>
              <a:buFont typeface="Ubuntu Medium"/>
              <a:buAutoNum type="arabicPeriod"/>
            </a:pPr>
            <a:r>
              <a:rPr lang="de-DE" sz="2600">
                <a:solidFill>
                  <a:srgbClr val="434343"/>
                </a:solidFill>
                <a:latin typeface="Ubuntu Medium"/>
                <a:ea typeface="Ubuntu Medium"/>
                <a:cs typeface="Ubuntu Medium"/>
                <a:sym typeface="Ubuntu Medium"/>
              </a:rPr>
              <a:t>re-duce</a:t>
            </a:r>
            <a:endParaRPr sz="2600">
              <a:solidFill>
                <a:srgbClr val="434343"/>
              </a:solidFill>
              <a:latin typeface="Ubuntu Medium"/>
              <a:ea typeface="Ubuntu Medium"/>
              <a:cs typeface="Ubuntu Medium"/>
              <a:sym typeface="Ubuntu Medium"/>
            </a:endParaRPr>
          </a:p>
          <a:p>
            <a:pPr indent="-393700" lvl="0" marL="457200" rtl="0" algn="l">
              <a:spcBef>
                <a:spcPts val="0"/>
              </a:spcBef>
              <a:spcAft>
                <a:spcPts val="0"/>
              </a:spcAft>
              <a:buClr>
                <a:srgbClr val="434343"/>
              </a:buClr>
              <a:buSzPts val="2600"/>
              <a:buFont typeface="Ubuntu Medium"/>
              <a:buAutoNum type="arabicPeriod"/>
            </a:pPr>
            <a:r>
              <a:rPr lang="de-DE" sz="2600">
                <a:solidFill>
                  <a:srgbClr val="434343"/>
                </a:solidFill>
                <a:latin typeface="Ubuntu Medium"/>
                <a:ea typeface="Ubuntu Medium"/>
                <a:cs typeface="Ubuntu Medium"/>
                <a:sym typeface="Ubuntu Medium"/>
              </a:rPr>
              <a:t>re-furbish</a:t>
            </a:r>
            <a:endParaRPr sz="2600">
              <a:solidFill>
                <a:srgbClr val="434343"/>
              </a:solidFill>
              <a:latin typeface="Ubuntu Medium"/>
              <a:ea typeface="Ubuntu Medium"/>
              <a:cs typeface="Ubuntu Medium"/>
              <a:sym typeface="Ubuntu Medium"/>
            </a:endParaRPr>
          </a:p>
          <a:p>
            <a:pPr indent="-393700" lvl="0" marL="457200" rtl="0" algn="l">
              <a:spcBef>
                <a:spcPts val="0"/>
              </a:spcBef>
              <a:spcAft>
                <a:spcPts val="0"/>
              </a:spcAft>
              <a:buClr>
                <a:srgbClr val="434343"/>
              </a:buClr>
              <a:buSzPts val="2600"/>
              <a:buFont typeface="Ubuntu Medium"/>
              <a:buAutoNum type="arabicPeriod"/>
            </a:pPr>
            <a:r>
              <a:rPr lang="de-DE" sz="2600">
                <a:solidFill>
                  <a:srgbClr val="434343"/>
                </a:solidFill>
                <a:latin typeface="Ubuntu Medium"/>
                <a:ea typeface="Ubuntu Medium"/>
                <a:cs typeface="Ubuntu Medium"/>
                <a:sym typeface="Ubuntu Medium"/>
              </a:rPr>
              <a:t>re-cycle</a:t>
            </a:r>
            <a:endParaRPr sz="2600">
              <a:solidFill>
                <a:srgbClr val="434343"/>
              </a:solidFill>
              <a:latin typeface="Ubuntu Medium"/>
              <a:ea typeface="Ubuntu Medium"/>
              <a:cs typeface="Ubuntu Medium"/>
              <a:sym typeface="Ubuntu Medium"/>
            </a:endParaRPr>
          </a:p>
        </p:txBody>
      </p:sp>
      <p:sp>
        <p:nvSpPr>
          <p:cNvPr id="237" name="Google Shape;237;p15"/>
          <p:cNvSpPr txBox="1"/>
          <p:nvPr/>
        </p:nvSpPr>
        <p:spPr>
          <a:xfrm rot="-336553">
            <a:off x="7230696" y="5649331"/>
            <a:ext cx="4622333" cy="649024"/>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108000" lIns="180000" spcFirstLastPara="1" rIns="108000" wrap="square" tIns="108000">
            <a:spAutoFit/>
          </a:bodyPr>
          <a:lstStyle/>
          <a:p>
            <a:pPr indent="0" lvl="0" marL="0" rtl="0" algn="l">
              <a:lnSpc>
                <a:spcPct val="115000"/>
              </a:lnSpc>
              <a:spcBef>
                <a:spcPts val="1000"/>
              </a:spcBef>
              <a:spcAft>
                <a:spcPts val="0"/>
              </a:spcAft>
              <a:buClr>
                <a:srgbClr val="000000"/>
              </a:buClr>
              <a:buSzPts val="1100"/>
              <a:buFont typeface="Arial"/>
              <a:buNone/>
            </a:pPr>
            <a:r>
              <a:rPr lang="de-DE" sz="2800">
                <a:solidFill>
                  <a:srgbClr val="1F1F1F"/>
                </a:solidFill>
                <a:latin typeface="Caveat"/>
                <a:ea typeface="Caveat"/>
                <a:cs typeface="Caveat"/>
                <a:sym typeface="Caveat"/>
              </a:rPr>
              <a:t>Share your experiences and feelings</a:t>
            </a:r>
            <a:endParaRPr sz="2800">
              <a:solidFill>
                <a:srgbClr val="434343"/>
              </a:solidFill>
              <a:latin typeface="Caveat"/>
              <a:ea typeface="Caveat"/>
              <a:cs typeface="Caveat"/>
              <a:sym typeface="Caveat"/>
            </a:endParaRPr>
          </a:p>
        </p:txBody>
      </p:sp>
      <p:sp>
        <p:nvSpPr>
          <p:cNvPr id="238" name="Google Shape;238;p15"/>
          <p:cNvSpPr txBox="1"/>
          <p:nvPr/>
        </p:nvSpPr>
        <p:spPr>
          <a:xfrm>
            <a:off x="8729642" y="2640450"/>
            <a:ext cx="2289900" cy="892800"/>
          </a:xfrm>
          <a:prstGeom prst="rect">
            <a:avLst/>
          </a:prstGeom>
          <a:noFill/>
          <a:ln>
            <a:noFill/>
          </a:ln>
        </p:spPr>
        <p:txBody>
          <a:bodyPr anchorCtr="0" anchor="t" bIns="45700" lIns="91425" spcFirstLastPara="1" rIns="91425" wrap="square" tIns="45700">
            <a:spAutoFit/>
          </a:bodyPr>
          <a:lstStyle/>
          <a:p>
            <a:pPr indent="-393700" lvl="0" marL="457200" rtl="0" algn="l">
              <a:spcBef>
                <a:spcPts val="0"/>
              </a:spcBef>
              <a:spcAft>
                <a:spcPts val="0"/>
              </a:spcAft>
              <a:buClr>
                <a:schemeClr val="lt2"/>
              </a:buClr>
              <a:buSzPts val="2600"/>
              <a:buFont typeface="Ubuntu Medium"/>
              <a:buAutoNum type="arabicPeriod" startAt="4"/>
            </a:pPr>
            <a:r>
              <a:rPr lang="de-DE" sz="2600">
                <a:solidFill>
                  <a:schemeClr val="lt2"/>
                </a:solidFill>
                <a:latin typeface="Ubuntu Medium"/>
                <a:ea typeface="Ubuntu Medium"/>
                <a:cs typeface="Ubuntu Medium"/>
                <a:sym typeface="Ubuntu Medium"/>
              </a:rPr>
              <a:t>re-use</a:t>
            </a:r>
            <a:endParaRPr sz="2600">
              <a:solidFill>
                <a:schemeClr val="lt2"/>
              </a:solidFill>
              <a:latin typeface="Ubuntu Medium"/>
              <a:ea typeface="Ubuntu Medium"/>
              <a:cs typeface="Ubuntu Medium"/>
              <a:sym typeface="Ubuntu Medium"/>
            </a:endParaRPr>
          </a:p>
          <a:p>
            <a:pPr indent="-393700" lvl="0" marL="457200" rtl="0" algn="l">
              <a:spcBef>
                <a:spcPts val="0"/>
              </a:spcBef>
              <a:spcAft>
                <a:spcPts val="0"/>
              </a:spcAft>
              <a:buClr>
                <a:schemeClr val="lt2"/>
              </a:buClr>
              <a:buSzPts val="2600"/>
              <a:buFont typeface="Ubuntu Medium"/>
              <a:buAutoNum type="arabicPeriod" startAt="4"/>
            </a:pPr>
            <a:r>
              <a:rPr lang="de-DE" sz="2600">
                <a:solidFill>
                  <a:schemeClr val="lt2"/>
                </a:solidFill>
                <a:latin typeface="Ubuntu Medium"/>
                <a:ea typeface="Ubuntu Medium"/>
                <a:cs typeface="Ubuntu Medium"/>
                <a:sym typeface="Ubuntu Medium"/>
              </a:rPr>
              <a:t>re-pair</a:t>
            </a:r>
            <a:endParaRPr sz="2600">
              <a:solidFill>
                <a:srgbClr val="434343"/>
              </a:solidFill>
              <a:latin typeface="Ubuntu Medium"/>
              <a:ea typeface="Ubuntu Medium"/>
              <a:cs typeface="Ubuntu Medium"/>
              <a:sym typeface="Ubuntu Medium"/>
            </a:endParaRPr>
          </a:p>
        </p:txBody>
      </p:sp>
      <p:sp>
        <p:nvSpPr>
          <p:cNvPr id="239" name="Google Shape;239;p15"/>
          <p:cNvSpPr/>
          <p:nvPr/>
        </p:nvSpPr>
        <p:spPr>
          <a:xfrm>
            <a:off x="-79375" y="1146475"/>
            <a:ext cx="3600000" cy="900000"/>
          </a:xfrm>
          <a:prstGeom prst="rect">
            <a:avLst/>
          </a:prstGeom>
          <a:solidFill>
            <a:srgbClr val="FFA6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0" name="Google Shape;240;p15"/>
          <p:cNvSpPr/>
          <p:nvPr/>
        </p:nvSpPr>
        <p:spPr>
          <a:xfrm>
            <a:off x="540000" y="1146475"/>
            <a:ext cx="4255200" cy="900000"/>
          </a:xfrm>
          <a:prstGeom prst="roundRect">
            <a:avLst>
              <a:gd fmla="val 50000" name="adj"/>
            </a:avLst>
          </a:prstGeom>
          <a:solidFill>
            <a:srgbClr val="FFA605"/>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1700">
                <a:solidFill>
                  <a:schemeClr val="dk1"/>
                </a:solidFill>
                <a:latin typeface="Ubuntu Medium"/>
                <a:ea typeface="Ubuntu Medium"/>
                <a:cs typeface="Ubuntu Medium"/>
                <a:sym typeface="Ubuntu Medium"/>
              </a:rPr>
              <a:t>6. How does your "shopping" or consumption affect climate change? </a:t>
            </a:r>
            <a:endParaRPr sz="1700">
              <a:solidFill>
                <a:schemeClr val="dk1"/>
              </a:solidFill>
              <a:latin typeface="Ubuntu Medium"/>
              <a:ea typeface="Ubuntu Medium"/>
              <a:cs typeface="Ubuntu Medium"/>
              <a:sym typeface="Ubuntu Medium"/>
            </a:endParaRPr>
          </a:p>
        </p:txBody>
      </p:sp>
      <p:sp>
        <p:nvSpPr>
          <p:cNvPr id="241" name="Google Shape;241;p15"/>
          <p:cNvSpPr txBox="1"/>
          <p:nvPr/>
        </p:nvSpPr>
        <p:spPr>
          <a:xfrm>
            <a:off x="6079500" y="4053400"/>
            <a:ext cx="5367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a:t>
            </a:r>
            <a:endParaRPr b="1" sz="4000">
              <a:solidFill>
                <a:srgbClr val="1F6566"/>
              </a:solidFill>
              <a:latin typeface="Ubuntu"/>
              <a:ea typeface="Ubuntu"/>
              <a:cs typeface="Ubuntu"/>
              <a:sym typeface="Ubuntu"/>
            </a:endParaRPr>
          </a:p>
        </p:txBody>
      </p:sp>
      <p:sp>
        <p:nvSpPr>
          <p:cNvPr id="242" name="Google Shape;242;p15"/>
          <p:cNvSpPr txBox="1"/>
          <p:nvPr/>
        </p:nvSpPr>
        <p:spPr>
          <a:xfrm>
            <a:off x="6718341" y="4082675"/>
            <a:ext cx="4301100" cy="1600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de-DE" sz="2600">
                <a:solidFill>
                  <a:schemeClr val="lt2"/>
                </a:solidFill>
                <a:latin typeface="Ubuntu Medium"/>
                <a:ea typeface="Ubuntu Medium"/>
                <a:cs typeface="Ubuntu Medium"/>
                <a:sym typeface="Ubuntu Medium"/>
              </a:rPr>
              <a:t>Experience </a:t>
            </a:r>
            <a:r>
              <a:rPr b="1" lang="de-DE" sz="2600" u="sng">
                <a:solidFill>
                  <a:schemeClr val="hlink"/>
                </a:solidFill>
                <a:latin typeface="Ubuntu"/>
                <a:ea typeface="Ubuntu"/>
                <a:cs typeface="Ubuntu"/>
                <a:sym typeface="Ubuntu"/>
                <a:hlinkClick r:id="rId5"/>
              </a:rPr>
              <a:t>here</a:t>
            </a:r>
            <a:r>
              <a:rPr lang="de-DE" sz="2600">
                <a:solidFill>
                  <a:srgbClr val="434343"/>
                </a:solidFill>
                <a:latin typeface="Ubuntu Medium"/>
                <a:ea typeface="Ubuntu Medium"/>
                <a:cs typeface="Ubuntu Medium"/>
                <a:sym typeface="Ubuntu Medium"/>
              </a:rPr>
              <a:t> the impact our “ex and hop consumption” has on </a:t>
            </a:r>
            <a:r>
              <a:rPr lang="de-DE" sz="2600">
                <a:solidFill>
                  <a:srgbClr val="434343"/>
                </a:solidFill>
                <a:latin typeface="Ubuntu Medium"/>
                <a:ea typeface="Ubuntu Medium"/>
                <a:cs typeface="Ubuntu Medium"/>
                <a:sym typeface="Ubuntu Medium"/>
              </a:rPr>
              <a:t>producers…</a:t>
            </a:r>
            <a:endParaRPr sz="2600">
              <a:solidFill>
                <a:srgbClr val="1F1F1F"/>
              </a:solidFill>
              <a:latin typeface="Ubuntu Medium"/>
              <a:ea typeface="Ubuntu Medium"/>
              <a:cs typeface="Ubuntu Medium"/>
              <a:sym typeface="Ubuntu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6"/>
          <p:cNvSpPr/>
          <p:nvPr/>
        </p:nvSpPr>
        <p:spPr>
          <a:xfrm>
            <a:off x="25" y="-38400"/>
            <a:ext cx="12192000" cy="6896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90000"/>
              </a:lnSpc>
              <a:spcBef>
                <a:spcPts val="1400"/>
              </a:spcBef>
              <a:spcAft>
                <a:spcPts val="0"/>
              </a:spcAft>
              <a:buClr>
                <a:schemeClr val="dk1"/>
              </a:buClr>
              <a:buSzPts val="1440"/>
              <a:buFont typeface="Arial"/>
              <a:buNone/>
            </a:pPr>
            <a:r>
              <a:t/>
            </a:r>
            <a:endParaRPr b="0" i="0" sz="1400" u="none" cap="none" strike="noStrike">
              <a:solidFill>
                <a:srgbClr val="FFFFFF"/>
              </a:solidFill>
              <a:latin typeface="Calibri"/>
              <a:ea typeface="Calibri"/>
              <a:cs typeface="Calibri"/>
              <a:sym typeface="Calibri"/>
            </a:endParaRPr>
          </a:p>
        </p:txBody>
      </p:sp>
      <p:sp>
        <p:nvSpPr>
          <p:cNvPr id="249" name="Google Shape;249;p16"/>
          <p:cNvSpPr/>
          <p:nvPr/>
        </p:nvSpPr>
        <p:spPr>
          <a:xfrm>
            <a:off x="540000" y="540000"/>
            <a:ext cx="11112000" cy="5778000"/>
          </a:xfrm>
          <a:prstGeom prst="roundRect">
            <a:avLst>
              <a:gd fmla="val 781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0" name="Google Shape;250;p16"/>
          <p:cNvSpPr/>
          <p:nvPr/>
        </p:nvSpPr>
        <p:spPr>
          <a:xfrm>
            <a:off x="6079500" y="-3029700"/>
            <a:ext cx="7456200" cy="7456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51" name="Google Shape;251;p16"/>
          <p:cNvPicPr preferRelativeResize="0"/>
          <p:nvPr/>
        </p:nvPicPr>
        <p:blipFill rotWithShape="1">
          <a:blip r:embed="rId3">
            <a:alphaModFix/>
          </a:blip>
          <a:srcRect b="0" l="0" r="0" t="0"/>
          <a:stretch/>
        </p:blipFill>
        <p:spPr>
          <a:xfrm>
            <a:off x="5162575" y="176575"/>
            <a:ext cx="7555625" cy="4249924"/>
          </a:xfrm>
          <a:prstGeom prst="rect">
            <a:avLst/>
          </a:prstGeom>
          <a:noFill/>
          <a:ln>
            <a:noFill/>
          </a:ln>
        </p:spPr>
      </p:pic>
      <p:grpSp>
        <p:nvGrpSpPr>
          <p:cNvPr id="252" name="Google Shape;252;p16"/>
          <p:cNvGrpSpPr/>
          <p:nvPr/>
        </p:nvGrpSpPr>
        <p:grpSpPr>
          <a:xfrm>
            <a:off x="966410" y="5189250"/>
            <a:ext cx="10219913" cy="926325"/>
            <a:chOff x="966410" y="5189250"/>
            <a:chExt cx="10219913" cy="926325"/>
          </a:xfrm>
        </p:grpSpPr>
        <p:pic>
          <p:nvPicPr>
            <p:cNvPr id="253" name="Google Shape;253;p16"/>
            <p:cNvPicPr preferRelativeResize="0"/>
            <p:nvPr/>
          </p:nvPicPr>
          <p:blipFill rotWithShape="1">
            <a:blip r:embed="rId4">
              <a:alphaModFix/>
            </a:blip>
            <a:srcRect b="1718" l="0" r="0" t="1718"/>
            <a:stretch/>
          </p:blipFill>
          <p:spPr>
            <a:xfrm>
              <a:off x="7935988" y="5311421"/>
              <a:ext cx="3250335" cy="700358"/>
            </a:xfrm>
            <a:prstGeom prst="rect">
              <a:avLst/>
            </a:prstGeom>
            <a:noFill/>
            <a:ln>
              <a:noFill/>
            </a:ln>
          </p:spPr>
        </p:pic>
        <p:grpSp>
          <p:nvGrpSpPr>
            <p:cNvPr id="254" name="Google Shape;254;p16"/>
            <p:cNvGrpSpPr/>
            <p:nvPr/>
          </p:nvGrpSpPr>
          <p:grpSpPr>
            <a:xfrm>
              <a:off x="966410" y="5189250"/>
              <a:ext cx="5773603" cy="926325"/>
              <a:chOff x="966410" y="5189250"/>
              <a:chExt cx="5773603" cy="926325"/>
            </a:xfrm>
          </p:grpSpPr>
          <p:pic>
            <p:nvPicPr>
              <p:cNvPr descr="A green hand print and blue text&#10;&#10;Description automatically generated" id="255" name="Google Shape;255;p16"/>
              <p:cNvPicPr preferRelativeResize="0"/>
              <p:nvPr/>
            </p:nvPicPr>
            <p:blipFill rotWithShape="1">
              <a:blip r:embed="rId5">
                <a:alphaModFix/>
              </a:blip>
              <a:srcRect b="0" l="0" r="0" t="0"/>
              <a:stretch/>
            </p:blipFill>
            <p:spPr>
              <a:xfrm>
                <a:off x="966410" y="5249922"/>
                <a:ext cx="1535204" cy="804982"/>
              </a:xfrm>
              <a:prstGeom prst="rect">
                <a:avLst/>
              </a:prstGeom>
              <a:noFill/>
              <a:ln>
                <a:noFill/>
              </a:ln>
            </p:spPr>
          </p:pic>
          <p:pic>
            <p:nvPicPr>
              <p:cNvPr descr="A logo with a hand holding a globe&#10;&#10;Description automatically generated" id="256" name="Google Shape;256;p16"/>
              <p:cNvPicPr preferRelativeResize="0"/>
              <p:nvPr/>
            </p:nvPicPr>
            <p:blipFill rotWithShape="1">
              <a:blip r:embed="rId6">
                <a:alphaModFix/>
              </a:blip>
              <a:srcRect b="0" l="0" r="0" t="0"/>
              <a:stretch/>
            </p:blipFill>
            <p:spPr>
              <a:xfrm>
                <a:off x="3041677" y="5189250"/>
                <a:ext cx="1030687" cy="926325"/>
              </a:xfrm>
              <a:prstGeom prst="rect">
                <a:avLst/>
              </a:prstGeom>
              <a:noFill/>
              <a:ln>
                <a:noFill/>
              </a:ln>
            </p:spPr>
          </p:pic>
          <p:pic>
            <p:nvPicPr>
              <p:cNvPr id="257" name="Google Shape;257;p16"/>
              <p:cNvPicPr preferRelativeResize="0"/>
              <p:nvPr/>
            </p:nvPicPr>
            <p:blipFill rotWithShape="1">
              <a:blip r:embed="rId7">
                <a:alphaModFix/>
              </a:blip>
              <a:srcRect b="0" l="0" r="0" t="0"/>
              <a:stretch/>
            </p:blipFill>
            <p:spPr>
              <a:xfrm>
                <a:off x="4421395" y="5343513"/>
                <a:ext cx="617807" cy="617799"/>
              </a:xfrm>
              <a:prstGeom prst="rect">
                <a:avLst/>
              </a:prstGeom>
              <a:noFill/>
              <a:ln>
                <a:noFill/>
              </a:ln>
            </p:spPr>
          </p:pic>
          <p:pic>
            <p:nvPicPr>
              <p:cNvPr descr="A pink sign with yellow text&#10;&#10;Description automatically generated" id="258" name="Google Shape;258;p16"/>
              <p:cNvPicPr preferRelativeResize="0"/>
              <p:nvPr/>
            </p:nvPicPr>
            <p:blipFill rotWithShape="1">
              <a:blip r:embed="rId8">
                <a:alphaModFix/>
              </a:blip>
              <a:srcRect b="0" l="0" r="0" t="0"/>
              <a:stretch/>
            </p:blipFill>
            <p:spPr>
              <a:xfrm>
                <a:off x="5410535" y="5247960"/>
                <a:ext cx="1329479" cy="844093"/>
              </a:xfrm>
              <a:prstGeom prst="rect">
                <a:avLst/>
              </a:prstGeom>
              <a:noFill/>
              <a:ln>
                <a:noFill/>
              </a:ln>
            </p:spPr>
          </p:pic>
        </p:grpSp>
      </p:grpSp>
      <p:sp>
        <p:nvSpPr>
          <p:cNvPr id="259" name="Google Shape;259;p16"/>
          <p:cNvSpPr txBox="1"/>
          <p:nvPr/>
        </p:nvSpPr>
        <p:spPr>
          <a:xfrm>
            <a:off x="928825" y="859075"/>
            <a:ext cx="3435300" cy="679800"/>
          </a:xfrm>
          <a:prstGeom prst="rect">
            <a:avLst/>
          </a:prstGeom>
          <a:solidFill>
            <a:schemeClr val="accent4"/>
          </a:solidFill>
          <a:ln>
            <a:noFill/>
          </a:ln>
        </p:spPr>
        <p:txBody>
          <a:bodyPr anchorCtr="0" anchor="t" bIns="108000" lIns="180000" spcFirstLastPara="1" rIns="108000" wrap="square" tIns="108000">
            <a:spAutoFit/>
          </a:bodyPr>
          <a:lstStyle/>
          <a:p>
            <a:pPr indent="0" lvl="0" marL="0" rtl="0" algn="l">
              <a:spcBef>
                <a:spcPts val="0"/>
              </a:spcBef>
              <a:spcAft>
                <a:spcPts val="0"/>
              </a:spcAft>
              <a:buClr>
                <a:srgbClr val="000000"/>
              </a:buClr>
              <a:buSzPts val="1100"/>
              <a:buFont typeface="Arial"/>
              <a:buNone/>
            </a:pPr>
            <a:r>
              <a:rPr lang="de-DE" sz="3000">
                <a:solidFill>
                  <a:srgbClr val="434343"/>
                </a:solidFill>
                <a:latin typeface="Ubuntu Medium"/>
                <a:ea typeface="Ubuntu Medium"/>
                <a:cs typeface="Ubuntu Medium"/>
                <a:sym typeface="Ubuntu Medium"/>
              </a:rPr>
              <a:t>science@venture</a:t>
            </a:r>
            <a:endParaRPr sz="3000">
              <a:solidFill>
                <a:srgbClr val="434343"/>
              </a:solidFill>
              <a:latin typeface="Ubuntu Medium"/>
              <a:ea typeface="Ubuntu Medium"/>
              <a:cs typeface="Ubuntu Medium"/>
              <a:sym typeface="Ubuntu Medium"/>
            </a:endParaRPr>
          </a:p>
        </p:txBody>
      </p:sp>
      <p:sp>
        <p:nvSpPr>
          <p:cNvPr id="260" name="Google Shape;260;p16"/>
          <p:cNvSpPr txBox="1"/>
          <p:nvPr/>
        </p:nvSpPr>
        <p:spPr>
          <a:xfrm>
            <a:off x="928825" y="1675800"/>
            <a:ext cx="2119200" cy="249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de-DE" sz="1800">
                <a:solidFill>
                  <a:srgbClr val="434343"/>
                </a:solidFill>
                <a:latin typeface="Ubuntu"/>
                <a:ea typeface="Ubuntu"/>
                <a:cs typeface="Ubuntu"/>
                <a:sym typeface="Ubuntu"/>
              </a:rPr>
              <a:t>UNIT </a:t>
            </a:r>
            <a:r>
              <a:rPr lang="de-DE" sz="1800">
                <a:solidFill>
                  <a:srgbClr val="434343"/>
                </a:solidFill>
                <a:latin typeface="Ubuntu"/>
                <a:ea typeface="Ubuntu"/>
                <a:cs typeface="Ubuntu"/>
                <a:sym typeface="Ubuntu"/>
              </a:rPr>
              <a:t>3 - </a:t>
            </a:r>
            <a:r>
              <a:rPr i="1" lang="de-DE" sz="1800">
                <a:solidFill>
                  <a:srgbClr val="990000"/>
                </a:solidFill>
                <a:latin typeface="Ubuntu"/>
                <a:ea typeface="Ubuntu"/>
                <a:cs typeface="Ubuntu"/>
                <a:sym typeface="Ubuntu"/>
              </a:rPr>
              <a:t>Fast Track</a:t>
            </a:r>
            <a:endParaRPr i="1" sz="1800">
              <a:solidFill>
                <a:srgbClr val="990000"/>
              </a:solidFill>
              <a:latin typeface="Ubuntu"/>
              <a:ea typeface="Ubuntu"/>
              <a:cs typeface="Ubuntu"/>
              <a:sym typeface="Ubuntu"/>
            </a:endParaRPr>
          </a:p>
        </p:txBody>
      </p:sp>
      <p:sp>
        <p:nvSpPr>
          <p:cNvPr id="261" name="Google Shape;261;p16"/>
          <p:cNvSpPr txBox="1"/>
          <p:nvPr/>
        </p:nvSpPr>
        <p:spPr>
          <a:xfrm>
            <a:off x="928825" y="2431500"/>
            <a:ext cx="6048300" cy="1995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1100"/>
              <a:buFont typeface="Arial"/>
              <a:buNone/>
            </a:pPr>
            <a:r>
              <a:t/>
            </a:r>
            <a:endParaRPr b="1" sz="4800">
              <a:solidFill>
                <a:srgbClr val="1F6566"/>
              </a:solidFill>
              <a:latin typeface="Ubuntu"/>
              <a:ea typeface="Ubuntu"/>
              <a:cs typeface="Ubuntu"/>
              <a:sym typeface="Ubuntu"/>
            </a:endParaRPr>
          </a:p>
          <a:p>
            <a:pPr indent="0" lvl="0" marL="0" rtl="0" algn="l">
              <a:lnSpc>
                <a:spcPct val="90000"/>
              </a:lnSpc>
              <a:spcBef>
                <a:spcPts val="0"/>
              </a:spcBef>
              <a:spcAft>
                <a:spcPts val="0"/>
              </a:spcAft>
              <a:buClr>
                <a:srgbClr val="000000"/>
              </a:buClr>
              <a:buSzPts val="1100"/>
              <a:buFont typeface="Arial"/>
              <a:buNone/>
            </a:pPr>
            <a:r>
              <a:rPr b="1" lang="de-DE" sz="4800">
                <a:solidFill>
                  <a:srgbClr val="1F6566"/>
                </a:solidFill>
                <a:latin typeface="Ubuntu"/>
                <a:ea typeface="Ubuntu"/>
                <a:cs typeface="Ubuntu"/>
                <a:sym typeface="Ubuntu"/>
              </a:rPr>
              <a:t>Shared Knowledge and Good Intentions</a:t>
            </a:r>
            <a:endParaRPr b="1" sz="4800">
              <a:solidFill>
                <a:srgbClr val="1F6566"/>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7"/>
          <p:cNvSpPr/>
          <p:nvPr/>
        </p:nvSpPr>
        <p:spPr>
          <a:xfrm>
            <a:off x="540000" y="540000"/>
            <a:ext cx="111120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68" name="Google Shape;268;p17"/>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269" name="Google Shape;269;p17"/>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1500"/>
              <a:buFont typeface="Arial"/>
              <a:buNone/>
            </a:pPr>
            <a:r>
              <a:rPr b="1" i="0" lang="de-DE" sz="1200" u="none" cap="none" strike="noStrike">
                <a:solidFill>
                  <a:srgbClr val="434343"/>
                </a:solidFill>
                <a:latin typeface="Calibri"/>
                <a:ea typeface="Calibri"/>
                <a:cs typeface="Calibri"/>
                <a:sym typeface="Calibri"/>
              </a:rPr>
              <a:t>1.2 energy@venture</a:t>
            </a:r>
            <a:r>
              <a:rPr b="0" i="0" lang="de-DE" sz="1200" u="none" cap="none" strike="noStrike">
                <a:solidFill>
                  <a:srgbClr val="434343"/>
                </a:solidFill>
                <a:latin typeface="Calibri"/>
                <a:ea typeface="Calibri"/>
                <a:cs typeface="Calibri"/>
                <a:sym typeface="Calibri"/>
              </a:rPr>
              <a:t> </a:t>
            </a:r>
            <a:r>
              <a:rPr lang="de-DE" sz="1200">
                <a:solidFill>
                  <a:srgbClr val="434343"/>
                </a:solidFill>
                <a:latin typeface="Calibri"/>
                <a:ea typeface="Calibri"/>
                <a:cs typeface="Calibri"/>
                <a:sym typeface="Calibri"/>
              </a:rPr>
              <a:t>Shared Knowledge and Good Intentions</a:t>
            </a:r>
            <a:endParaRPr b="0" i="0" sz="1200" u="none" cap="none" strike="noStrike">
              <a:solidFill>
                <a:srgbClr val="434343"/>
              </a:solidFill>
              <a:latin typeface="Calibri"/>
              <a:ea typeface="Calibri"/>
              <a:cs typeface="Calibri"/>
              <a:sym typeface="Calibri"/>
            </a:endParaRPr>
          </a:p>
        </p:txBody>
      </p:sp>
      <p:sp>
        <p:nvSpPr>
          <p:cNvPr id="270" name="Google Shape;270;p17"/>
          <p:cNvSpPr txBox="1"/>
          <p:nvPr/>
        </p:nvSpPr>
        <p:spPr>
          <a:xfrm>
            <a:off x="4136200" y="2551450"/>
            <a:ext cx="6786900" cy="1723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400"/>
              </a:spcBef>
              <a:spcAft>
                <a:spcPts val="0"/>
              </a:spcAft>
              <a:buNone/>
            </a:pPr>
            <a:r>
              <a:rPr lang="de-DE" sz="2000">
                <a:latin typeface="Ubuntu"/>
                <a:ea typeface="Ubuntu"/>
                <a:cs typeface="Ubuntu"/>
                <a:sym typeface="Ubuntu"/>
              </a:rPr>
              <a:t>If you haven't watched it yet: Here are some videos that will teach you the basics of constructive journalism. Look for an introduction at this Video by Andrea Degl'Innocenti. He is an journalist expert on environment, economy, complex systems, governance models.</a:t>
            </a:r>
            <a:endParaRPr b="1" sz="2000">
              <a:solidFill>
                <a:srgbClr val="000000"/>
              </a:solidFill>
              <a:latin typeface="Calibri"/>
              <a:ea typeface="Calibri"/>
              <a:cs typeface="Calibri"/>
              <a:sym typeface="Calibri"/>
            </a:endParaRPr>
          </a:p>
        </p:txBody>
      </p:sp>
      <p:sp>
        <p:nvSpPr>
          <p:cNvPr id="271" name="Google Shape;271;p17"/>
          <p:cNvSpPr txBox="1"/>
          <p:nvPr/>
        </p:nvSpPr>
        <p:spPr>
          <a:xfrm>
            <a:off x="1122125" y="1569050"/>
            <a:ext cx="94338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Repetition of “constructive” journalism</a:t>
            </a:r>
            <a:endParaRPr b="1" sz="4000">
              <a:solidFill>
                <a:srgbClr val="1F6566"/>
              </a:solidFill>
              <a:latin typeface="Ubuntu"/>
              <a:ea typeface="Ubuntu"/>
              <a:cs typeface="Ubuntu"/>
              <a:sym typeface="Ubuntu"/>
            </a:endParaRPr>
          </a:p>
        </p:txBody>
      </p:sp>
      <p:pic>
        <p:nvPicPr>
          <p:cNvPr id="272" name="Google Shape;272;p17"/>
          <p:cNvPicPr preferRelativeResize="0"/>
          <p:nvPr/>
        </p:nvPicPr>
        <p:blipFill rotWithShape="1">
          <a:blip r:embed="rId4">
            <a:alphaModFix/>
          </a:blip>
          <a:srcRect b="0" l="758" r="758" t="0"/>
          <a:stretch/>
        </p:blipFill>
        <p:spPr>
          <a:xfrm rot="-243863">
            <a:off x="1115028" y="2507151"/>
            <a:ext cx="2306802" cy="2342283"/>
          </a:xfrm>
          <a:prstGeom prst="ellipse">
            <a:avLst/>
          </a:prstGeom>
          <a:noFill/>
          <a:ln cap="flat" cmpd="sng" w="152400">
            <a:solidFill>
              <a:srgbClr val="FFFFFF"/>
            </a:solidFill>
            <a:prstDash val="solid"/>
            <a:miter lim="8000"/>
            <a:headEnd len="sm" w="sm" type="none"/>
            <a:tailEnd len="sm" w="sm" type="none"/>
          </a:ln>
          <a:effectLst>
            <a:outerShdw blurRad="128588" rotWithShape="0" algn="bl" dir="4740000" dist="123825">
              <a:srgbClr val="000000">
                <a:alpha val="15000"/>
              </a:srgbClr>
            </a:outerShdw>
          </a:effectLst>
        </p:spPr>
      </p:pic>
      <p:sp>
        <p:nvSpPr>
          <p:cNvPr id="273" name="Google Shape;273;p17"/>
          <p:cNvSpPr txBox="1"/>
          <p:nvPr/>
        </p:nvSpPr>
        <p:spPr>
          <a:xfrm>
            <a:off x="2111700" y="4769575"/>
            <a:ext cx="2633700" cy="1018500"/>
          </a:xfrm>
          <a:prstGeom prst="rect">
            <a:avLst/>
          </a:prstGeom>
          <a:solidFill>
            <a:srgbClr val="F3F3F3"/>
          </a:solidFill>
          <a:ln>
            <a:noFill/>
          </a:ln>
          <a:effectLst>
            <a:outerShdw blurRad="128588" rotWithShape="0" algn="bl" dir="3120000" dist="114300">
              <a:srgbClr val="000000">
                <a:alpha val="11000"/>
              </a:srgbClr>
            </a:outerShdw>
          </a:effectLst>
        </p:spPr>
        <p:txBody>
          <a:bodyPr anchorCtr="0" anchor="t" bIns="108000" lIns="180000" spcFirstLastPara="1" rIns="108000" wrap="square" tIns="108000">
            <a:spAutoFit/>
          </a:bodyPr>
          <a:lstStyle/>
          <a:p>
            <a:pPr indent="0" lvl="0" marL="0" rtl="0" algn="l">
              <a:spcBef>
                <a:spcPts val="0"/>
              </a:spcBef>
              <a:spcAft>
                <a:spcPts val="0"/>
              </a:spcAft>
              <a:buClr>
                <a:srgbClr val="000000"/>
              </a:buClr>
              <a:buSzPts val="1100"/>
              <a:buFont typeface="Arial"/>
              <a:buNone/>
            </a:pPr>
            <a:r>
              <a:rPr lang="de-DE" sz="2600">
                <a:solidFill>
                  <a:srgbClr val="434343"/>
                </a:solidFill>
                <a:latin typeface="Ubuntu Medium"/>
                <a:ea typeface="Ubuntu Medium"/>
                <a:cs typeface="Ubuntu Medium"/>
                <a:sym typeface="Ubuntu Medium"/>
              </a:rPr>
              <a:t>Andrea </a:t>
            </a:r>
            <a:endParaRPr sz="2600">
              <a:solidFill>
                <a:srgbClr val="434343"/>
              </a:solidFill>
              <a:latin typeface="Ubuntu Medium"/>
              <a:ea typeface="Ubuntu Medium"/>
              <a:cs typeface="Ubuntu Medium"/>
              <a:sym typeface="Ubuntu Medium"/>
            </a:endParaRPr>
          </a:p>
          <a:p>
            <a:pPr indent="0" lvl="0" marL="0" rtl="0" algn="l">
              <a:spcBef>
                <a:spcPts val="0"/>
              </a:spcBef>
              <a:spcAft>
                <a:spcPts val="0"/>
              </a:spcAft>
              <a:buClr>
                <a:srgbClr val="000000"/>
              </a:buClr>
              <a:buSzPts val="1100"/>
              <a:buFont typeface="Arial"/>
              <a:buNone/>
            </a:pPr>
            <a:r>
              <a:rPr lang="de-DE" sz="2600">
                <a:solidFill>
                  <a:srgbClr val="434343"/>
                </a:solidFill>
                <a:latin typeface="Ubuntu Medium"/>
                <a:ea typeface="Ubuntu Medium"/>
                <a:cs typeface="Ubuntu Medium"/>
                <a:sym typeface="Ubuntu Medium"/>
              </a:rPr>
              <a:t>Degl'Innocenti</a:t>
            </a:r>
            <a:endParaRPr sz="2600">
              <a:solidFill>
                <a:srgbClr val="434343"/>
              </a:solidFill>
              <a:latin typeface="Ubuntu Medium"/>
              <a:ea typeface="Ubuntu Medium"/>
              <a:cs typeface="Ubuntu Medium"/>
              <a:sym typeface="Ubuntu Medium"/>
            </a:endParaRPr>
          </a:p>
        </p:txBody>
      </p:sp>
      <p:grpSp>
        <p:nvGrpSpPr>
          <p:cNvPr id="274" name="Google Shape;274;p17"/>
          <p:cNvGrpSpPr/>
          <p:nvPr/>
        </p:nvGrpSpPr>
        <p:grpSpPr>
          <a:xfrm>
            <a:off x="5403949" y="4775850"/>
            <a:ext cx="5975801" cy="1018500"/>
            <a:chOff x="5991099" y="4823875"/>
            <a:chExt cx="5975801" cy="1018500"/>
          </a:xfrm>
        </p:grpSpPr>
        <p:pic>
          <p:nvPicPr>
            <p:cNvPr id="275" name="Google Shape;275;p17">
              <a:hlinkClick r:id="rId5"/>
            </p:cNvPr>
            <p:cNvPicPr preferRelativeResize="0"/>
            <p:nvPr/>
          </p:nvPicPr>
          <p:blipFill>
            <a:blip r:embed="rId6">
              <a:alphaModFix/>
            </a:blip>
            <a:stretch>
              <a:fillRect/>
            </a:stretch>
          </p:blipFill>
          <p:spPr>
            <a:xfrm>
              <a:off x="5991099" y="4823875"/>
              <a:ext cx="401277" cy="401277"/>
            </a:xfrm>
            <a:prstGeom prst="rect">
              <a:avLst/>
            </a:prstGeom>
            <a:noFill/>
            <a:ln>
              <a:noFill/>
            </a:ln>
          </p:spPr>
        </p:pic>
        <p:sp>
          <p:nvSpPr>
            <p:cNvPr id="276" name="Google Shape;276;p17"/>
            <p:cNvSpPr txBox="1"/>
            <p:nvPr/>
          </p:nvSpPr>
          <p:spPr>
            <a:xfrm>
              <a:off x="6611900" y="4829000"/>
              <a:ext cx="5355000" cy="10005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de-DE" sz="2600" u="sng">
                  <a:solidFill>
                    <a:srgbClr val="017A7E"/>
                  </a:solidFill>
                  <a:latin typeface="Ubuntu Medium"/>
                  <a:ea typeface="Ubuntu Medium"/>
                  <a:cs typeface="Ubuntu Medium"/>
                  <a:sym typeface="Ubuntu Medium"/>
                  <a:hlinkClick r:id="rId7">
                    <a:extLst>
                      <a:ext uri="{A12FA001-AC4F-418D-AE19-62706E023703}">
                        <ahyp:hlinkClr val="tx"/>
                      </a:ext>
                    </a:extLst>
                  </a:hlinkClick>
                </a:rPr>
                <a:t>Storytelling Tutorial</a:t>
              </a:r>
              <a:endParaRPr sz="2600">
                <a:solidFill>
                  <a:srgbClr val="434343"/>
                </a:solidFill>
                <a:latin typeface="Ubuntu Medium"/>
                <a:ea typeface="Ubuntu Medium"/>
                <a:cs typeface="Ubuntu Medium"/>
                <a:sym typeface="Ubuntu Medium"/>
              </a:endParaRPr>
            </a:p>
            <a:p>
              <a:pPr indent="0" lvl="0" marL="0" rtl="0" algn="l">
                <a:lnSpc>
                  <a:spcPct val="150000"/>
                </a:lnSpc>
                <a:spcBef>
                  <a:spcPts val="0"/>
                </a:spcBef>
                <a:spcAft>
                  <a:spcPts val="0"/>
                </a:spcAft>
                <a:buNone/>
              </a:pPr>
              <a:r>
                <a:rPr lang="de-DE" sz="2600" u="sng">
                  <a:solidFill>
                    <a:srgbClr val="017A7E"/>
                  </a:solidFill>
                  <a:latin typeface="Ubuntu Medium"/>
                  <a:ea typeface="Ubuntu Medium"/>
                  <a:cs typeface="Ubuntu Medium"/>
                  <a:sym typeface="Ubuntu Medium"/>
                  <a:hlinkClick r:id="rId8">
                    <a:extLst>
                      <a:ext uri="{A12FA001-AC4F-418D-AE19-62706E023703}">
                        <ahyp:hlinkClr val="tx"/>
                      </a:ext>
                    </a:extLst>
                  </a:hlinkClick>
                </a:rPr>
                <a:t>How to do a good video or podcast</a:t>
              </a:r>
              <a:endParaRPr sz="2600">
                <a:solidFill>
                  <a:srgbClr val="017A7E"/>
                </a:solidFill>
                <a:latin typeface="Ubuntu Medium"/>
                <a:ea typeface="Ubuntu Medium"/>
                <a:cs typeface="Ubuntu Medium"/>
                <a:sym typeface="Ubuntu Medium"/>
              </a:endParaRPr>
            </a:p>
          </p:txBody>
        </p:sp>
        <p:pic>
          <p:nvPicPr>
            <p:cNvPr id="277" name="Google Shape;277;p17">
              <a:hlinkClick r:id="rId9"/>
            </p:cNvPr>
            <p:cNvPicPr preferRelativeResize="0"/>
            <p:nvPr/>
          </p:nvPicPr>
          <p:blipFill>
            <a:blip r:embed="rId6">
              <a:alphaModFix/>
            </a:blip>
            <a:stretch>
              <a:fillRect/>
            </a:stretch>
          </p:blipFill>
          <p:spPr>
            <a:xfrm>
              <a:off x="5991099" y="5441098"/>
              <a:ext cx="401277" cy="401277"/>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8"/>
          <p:cNvSpPr/>
          <p:nvPr/>
        </p:nvSpPr>
        <p:spPr>
          <a:xfrm>
            <a:off x="540000" y="540000"/>
            <a:ext cx="111120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84" name="Google Shape;284;p18"/>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285" name="Google Shape;285;p18"/>
          <p:cNvSpPr txBox="1"/>
          <p:nvPr/>
        </p:nvSpPr>
        <p:spPr>
          <a:xfrm>
            <a:off x="6422900" y="3145400"/>
            <a:ext cx="4746300" cy="2257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400"/>
              </a:spcBef>
              <a:spcAft>
                <a:spcPts val="0"/>
              </a:spcAft>
              <a:buClr>
                <a:srgbClr val="000000"/>
              </a:buClr>
              <a:buSzPts val="1100"/>
              <a:buFont typeface="Arial"/>
              <a:buNone/>
            </a:pPr>
            <a:r>
              <a:rPr lang="de-DE" sz="2000">
                <a:latin typeface="Ubuntu"/>
                <a:ea typeface="Ubuntu"/>
                <a:cs typeface="Ubuntu"/>
                <a:sym typeface="Ubuntu"/>
              </a:rPr>
              <a:t>Train how to give a really short presentation - as an "elevator pitch". Your audience will thank you for it! </a:t>
            </a:r>
            <a:endParaRPr sz="2000">
              <a:latin typeface="Ubuntu"/>
              <a:ea typeface="Ubuntu"/>
              <a:cs typeface="Ubuntu"/>
              <a:sym typeface="Ubuntu"/>
            </a:endParaRPr>
          </a:p>
          <a:p>
            <a:pPr indent="0" lvl="0" marL="0" rtl="0" algn="l">
              <a:lnSpc>
                <a:spcPct val="115000"/>
              </a:lnSpc>
              <a:spcBef>
                <a:spcPts val="1400"/>
              </a:spcBef>
              <a:spcAft>
                <a:spcPts val="0"/>
              </a:spcAft>
              <a:buNone/>
            </a:pPr>
            <a:r>
              <a:rPr lang="de-DE" sz="2000">
                <a:latin typeface="Ubuntu"/>
                <a:ea typeface="Ubuntu"/>
                <a:cs typeface="Ubuntu"/>
                <a:sym typeface="Ubuntu"/>
              </a:rPr>
              <a:t>Then initiate a discussion: "Call to action": personal opportunities to become politically and socially active.</a:t>
            </a:r>
            <a:endParaRPr sz="2000">
              <a:latin typeface="Ubuntu"/>
              <a:ea typeface="Ubuntu"/>
              <a:cs typeface="Ubuntu"/>
              <a:sym typeface="Ubuntu"/>
            </a:endParaRPr>
          </a:p>
        </p:txBody>
      </p:sp>
      <p:sp>
        <p:nvSpPr>
          <p:cNvPr id="286" name="Google Shape;286;p18"/>
          <p:cNvSpPr txBox="1"/>
          <p:nvPr/>
        </p:nvSpPr>
        <p:spPr>
          <a:xfrm>
            <a:off x="1122125" y="1365775"/>
            <a:ext cx="3066300" cy="1108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Presentation of results</a:t>
            </a:r>
            <a:endParaRPr b="1" sz="4000">
              <a:solidFill>
                <a:srgbClr val="1F6566"/>
              </a:solidFill>
              <a:latin typeface="Ubuntu"/>
              <a:ea typeface="Ubuntu"/>
              <a:cs typeface="Ubuntu"/>
              <a:sym typeface="Ubuntu"/>
            </a:endParaRPr>
          </a:p>
        </p:txBody>
      </p:sp>
      <p:pic>
        <p:nvPicPr>
          <p:cNvPr id="287" name="Google Shape;287;p18"/>
          <p:cNvPicPr preferRelativeResize="0"/>
          <p:nvPr/>
        </p:nvPicPr>
        <p:blipFill>
          <a:blip r:embed="rId4">
            <a:alphaModFix/>
          </a:blip>
          <a:stretch>
            <a:fillRect/>
          </a:stretch>
        </p:blipFill>
        <p:spPr>
          <a:xfrm>
            <a:off x="1122125" y="2227520"/>
            <a:ext cx="4576899" cy="3525643"/>
          </a:xfrm>
          <a:prstGeom prst="rect">
            <a:avLst/>
          </a:prstGeom>
          <a:noFill/>
          <a:ln>
            <a:noFill/>
          </a:ln>
        </p:spPr>
      </p:pic>
      <p:sp>
        <p:nvSpPr>
          <p:cNvPr id="288" name="Google Shape;288;p18"/>
          <p:cNvSpPr txBox="1"/>
          <p:nvPr/>
        </p:nvSpPr>
        <p:spPr>
          <a:xfrm>
            <a:off x="6422900" y="2389750"/>
            <a:ext cx="47463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de-DE" sz="2600">
                <a:solidFill>
                  <a:srgbClr val="434343"/>
                </a:solidFill>
                <a:latin typeface="Ubuntu Medium"/>
                <a:ea typeface="Ubuntu Medium"/>
                <a:cs typeface="Ubuntu Medium"/>
                <a:sym typeface="Ubuntu Medium"/>
              </a:rPr>
              <a:t>How to present results in PPT?</a:t>
            </a:r>
            <a:endParaRPr sz="2600">
              <a:solidFill>
                <a:srgbClr val="1F1F1F"/>
              </a:solidFill>
              <a:latin typeface="Ubuntu Medium"/>
              <a:ea typeface="Ubuntu Medium"/>
              <a:cs typeface="Ubuntu Medium"/>
              <a:sym typeface="Ubuntu Medium"/>
            </a:endParaRPr>
          </a:p>
        </p:txBody>
      </p:sp>
      <p:sp>
        <p:nvSpPr>
          <p:cNvPr id="289" name="Google Shape;289;p18"/>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1500"/>
              <a:buFont typeface="Arial"/>
              <a:buNone/>
            </a:pPr>
            <a:r>
              <a:rPr b="1" i="0" lang="de-DE" sz="1200" u="none" cap="none" strike="noStrike">
                <a:solidFill>
                  <a:srgbClr val="434343"/>
                </a:solidFill>
                <a:latin typeface="Calibri"/>
                <a:ea typeface="Calibri"/>
                <a:cs typeface="Calibri"/>
                <a:sym typeface="Calibri"/>
              </a:rPr>
              <a:t>1.2 energy@venture</a:t>
            </a:r>
            <a:r>
              <a:rPr b="0" i="0" lang="de-DE" sz="1200" u="none" cap="none" strike="noStrike">
                <a:solidFill>
                  <a:srgbClr val="434343"/>
                </a:solidFill>
                <a:latin typeface="Calibri"/>
                <a:ea typeface="Calibri"/>
                <a:cs typeface="Calibri"/>
                <a:sym typeface="Calibri"/>
              </a:rPr>
              <a:t> </a:t>
            </a:r>
            <a:r>
              <a:rPr lang="de-DE" sz="1200">
                <a:solidFill>
                  <a:srgbClr val="434343"/>
                </a:solidFill>
                <a:latin typeface="Calibri"/>
                <a:ea typeface="Calibri"/>
                <a:cs typeface="Calibri"/>
                <a:sym typeface="Calibri"/>
              </a:rPr>
              <a:t>Shared Knowledge and Good Intentions</a:t>
            </a:r>
            <a:endParaRPr b="0" i="0" sz="1200" u="none" cap="none" strike="noStrike">
              <a:solidFill>
                <a:srgbClr val="434343"/>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9"/>
          <p:cNvSpPr/>
          <p:nvPr/>
        </p:nvSpPr>
        <p:spPr>
          <a:xfrm>
            <a:off x="540000" y="540000"/>
            <a:ext cx="111120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96" name="Google Shape;296;p19"/>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297" name="Google Shape;297;p19"/>
          <p:cNvSpPr txBox="1"/>
          <p:nvPr/>
        </p:nvSpPr>
        <p:spPr>
          <a:xfrm>
            <a:off x="997475" y="2962731"/>
            <a:ext cx="4146000" cy="1015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400"/>
              </a:spcBef>
              <a:spcAft>
                <a:spcPts val="0"/>
              </a:spcAft>
              <a:buNone/>
            </a:pPr>
            <a:r>
              <a:rPr lang="de-DE" sz="2000">
                <a:latin typeface="Ubuntu"/>
                <a:ea typeface="Ubuntu"/>
                <a:cs typeface="Ubuntu"/>
                <a:sym typeface="Ubuntu"/>
              </a:rPr>
              <a:t>Your teacher gives back your letters after a few weeks, and then you have a discussion and reflection</a:t>
            </a:r>
            <a:endParaRPr sz="2000">
              <a:latin typeface="Ubuntu"/>
              <a:ea typeface="Ubuntu"/>
              <a:cs typeface="Ubuntu"/>
              <a:sym typeface="Ubuntu"/>
            </a:endParaRPr>
          </a:p>
        </p:txBody>
      </p:sp>
      <p:sp>
        <p:nvSpPr>
          <p:cNvPr id="298" name="Google Shape;298;p19"/>
          <p:cNvSpPr txBox="1"/>
          <p:nvPr/>
        </p:nvSpPr>
        <p:spPr>
          <a:xfrm>
            <a:off x="969725" y="1339679"/>
            <a:ext cx="42015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Letter to yourself</a:t>
            </a:r>
            <a:endParaRPr b="1" sz="4000">
              <a:solidFill>
                <a:srgbClr val="1F6566"/>
              </a:solidFill>
              <a:latin typeface="Ubuntu"/>
              <a:ea typeface="Ubuntu"/>
              <a:cs typeface="Ubuntu"/>
              <a:sym typeface="Ubuntu"/>
            </a:endParaRPr>
          </a:p>
        </p:txBody>
      </p:sp>
      <p:sp>
        <p:nvSpPr>
          <p:cNvPr id="299" name="Google Shape;299;p19"/>
          <p:cNvSpPr txBox="1"/>
          <p:nvPr/>
        </p:nvSpPr>
        <p:spPr>
          <a:xfrm>
            <a:off x="969725" y="2011225"/>
            <a:ext cx="3666600" cy="800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de-DE" sz="2600">
                <a:solidFill>
                  <a:srgbClr val="434343"/>
                </a:solidFill>
                <a:latin typeface="Ubuntu Medium"/>
                <a:ea typeface="Ubuntu Medium"/>
                <a:cs typeface="Ubuntu Medium"/>
                <a:sym typeface="Ubuntu Medium"/>
              </a:rPr>
              <a:t>First part of a personal action-plan</a:t>
            </a:r>
            <a:endParaRPr sz="2600">
              <a:solidFill>
                <a:srgbClr val="1F1F1F"/>
              </a:solidFill>
              <a:latin typeface="Ubuntu Medium"/>
              <a:ea typeface="Ubuntu Medium"/>
              <a:cs typeface="Ubuntu Medium"/>
              <a:sym typeface="Ubuntu Medium"/>
            </a:endParaRPr>
          </a:p>
        </p:txBody>
      </p:sp>
      <p:pic>
        <p:nvPicPr>
          <p:cNvPr id="300" name="Google Shape;300;p19"/>
          <p:cNvPicPr preferRelativeResize="0"/>
          <p:nvPr/>
        </p:nvPicPr>
        <p:blipFill>
          <a:blip r:embed="rId4">
            <a:alphaModFix/>
          </a:blip>
          <a:stretch>
            <a:fillRect/>
          </a:stretch>
        </p:blipFill>
        <p:spPr>
          <a:xfrm>
            <a:off x="3322078" y="3978529"/>
            <a:ext cx="3525900" cy="3852594"/>
          </a:xfrm>
          <a:prstGeom prst="rect">
            <a:avLst/>
          </a:prstGeom>
          <a:noFill/>
          <a:ln>
            <a:noFill/>
          </a:ln>
        </p:spPr>
      </p:pic>
      <p:sp>
        <p:nvSpPr>
          <p:cNvPr id="301" name="Google Shape;301;p19"/>
          <p:cNvSpPr txBox="1"/>
          <p:nvPr/>
        </p:nvSpPr>
        <p:spPr>
          <a:xfrm rot="985">
            <a:off x="5993600" y="1424825"/>
            <a:ext cx="5236500" cy="5069400"/>
          </a:xfrm>
          <a:prstGeom prst="rect">
            <a:avLst/>
          </a:prstGeom>
          <a:solidFill>
            <a:srgbClr val="FFFFFF"/>
          </a:solidFill>
          <a:ln cap="flat" cmpd="sng" w="9525">
            <a:solidFill>
              <a:srgbClr val="D9D9D9"/>
            </a:solidFill>
            <a:prstDash val="solid"/>
            <a:round/>
            <a:headEnd len="sm" w="sm" type="none"/>
            <a:tailEnd len="sm" w="sm" type="none"/>
          </a:ln>
          <a:effectLst>
            <a:outerShdw blurRad="185738" rotWithShape="0" algn="bl" dir="3120000" dist="114300">
              <a:srgbClr val="000000">
                <a:alpha val="14000"/>
              </a:srgbClr>
            </a:outerShdw>
          </a:effectLst>
        </p:spPr>
        <p:txBody>
          <a:bodyPr anchorCtr="0" anchor="t" bIns="216000" lIns="288000" spcFirstLastPara="1" rIns="288000" wrap="square" tIns="216000">
            <a:spAutoFit/>
          </a:bodyPr>
          <a:lstStyle/>
          <a:p>
            <a:pPr indent="0" lvl="0" marL="0" rtl="0" algn="l">
              <a:lnSpc>
                <a:spcPct val="100000"/>
              </a:lnSpc>
              <a:spcBef>
                <a:spcPts val="1000"/>
              </a:spcBef>
              <a:spcAft>
                <a:spcPts val="0"/>
              </a:spcAft>
              <a:buClr>
                <a:srgbClr val="000000"/>
              </a:buClr>
              <a:buSzPts val="1100"/>
              <a:buFont typeface="Arial"/>
              <a:buNone/>
            </a:pPr>
            <a:r>
              <a:rPr lang="de-DE" sz="2300">
                <a:solidFill>
                  <a:srgbClr val="1F1F1F"/>
                </a:solidFill>
                <a:latin typeface="Caveat"/>
                <a:ea typeface="Caveat"/>
                <a:cs typeface="Caveat"/>
                <a:sym typeface="Caveat"/>
              </a:rPr>
              <a:t>“Dear (your name), </a:t>
            </a:r>
            <a:endParaRPr sz="2300">
              <a:solidFill>
                <a:srgbClr val="1F1F1F"/>
              </a:solidFill>
              <a:latin typeface="Caveat"/>
              <a:ea typeface="Caveat"/>
              <a:cs typeface="Caveat"/>
              <a:sym typeface="Caveat"/>
            </a:endParaRPr>
          </a:p>
          <a:p>
            <a:pPr indent="0" lvl="0" marL="0" rtl="0" algn="l">
              <a:lnSpc>
                <a:spcPct val="100000"/>
              </a:lnSpc>
              <a:spcBef>
                <a:spcPts val="1000"/>
              </a:spcBef>
              <a:spcAft>
                <a:spcPts val="0"/>
              </a:spcAft>
              <a:buClr>
                <a:srgbClr val="000000"/>
              </a:buClr>
              <a:buSzPts val="1100"/>
              <a:buFont typeface="Arial"/>
              <a:buNone/>
            </a:pPr>
            <a:r>
              <a:rPr lang="de-DE" sz="2300">
                <a:solidFill>
                  <a:srgbClr val="1F1F1F"/>
                </a:solidFill>
                <a:latin typeface="Caveat"/>
                <a:ea typeface="Caveat"/>
                <a:cs typeface="Caveat"/>
                <a:sym typeface="Caveat"/>
              </a:rPr>
              <a:t>I found the experiments  very interesting. </a:t>
            </a:r>
            <a:endParaRPr sz="2300">
              <a:solidFill>
                <a:srgbClr val="1F1F1F"/>
              </a:solidFill>
              <a:latin typeface="Caveat"/>
              <a:ea typeface="Caveat"/>
              <a:cs typeface="Caveat"/>
              <a:sym typeface="Caveat"/>
            </a:endParaRPr>
          </a:p>
          <a:p>
            <a:pPr indent="0" lvl="0" marL="0" rtl="0" algn="l">
              <a:lnSpc>
                <a:spcPct val="100000"/>
              </a:lnSpc>
              <a:spcBef>
                <a:spcPts val="0"/>
              </a:spcBef>
              <a:spcAft>
                <a:spcPts val="0"/>
              </a:spcAft>
              <a:buClr>
                <a:srgbClr val="000000"/>
              </a:buClr>
              <a:buSzPts val="1100"/>
              <a:buFont typeface="Arial"/>
              <a:buNone/>
            </a:pPr>
            <a:r>
              <a:rPr lang="de-DE" sz="2300">
                <a:solidFill>
                  <a:srgbClr val="1F1F1F"/>
                </a:solidFill>
                <a:latin typeface="Caveat"/>
                <a:ea typeface="Caveat"/>
                <a:cs typeface="Caveat"/>
                <a:sym typeface="Caveat"/>
              </a:rPr>
              <a:t>I have learned a lot and would like to live more environmentally friendly in some aspects. For example, I would like to eat vegetarian food at school. I would like to cycle to school in the summer. At least when it's nice and warm and not raining. I also want to buy fewer clothes because I regularly outgrow them anyway and then can't wear them any more. </a:t>
            </a:r>
            <a:endParaRPr sz="2300">
              <a:solidFill>
                <a:srgbClr val="1F1F1F"/>
              </a:solidFill>
              <a:latin typeface="Caveat"/>
              <a:ea typeface="Caveat"/>
              <a:cs typeface="Caveat"/>
              <a:sym typeface="Caveat"/>
            </a:endParaRPr>
          </a:p>
          <a:p>
            <a:pPr indent="0" lvl="0" marL="0" rtl="0" algn="l">
              <a:lnSpc>
                <a:spcPct val="100000"/>
              </a:lnSpc>
              <a:spcBef>
                <a:spcPts val="1000"/>
              </a:spcBef>
              <a:spcAft>
                <a:spcPts val="0"/>
              </a:spcAft>
              <a:buClr>
                <a:srgbClr val="000000"/>
              </a:buClr>
              <a:buSzPts val="1100"/>
              <a:buFont typeface="Arial"/>
              <a:buNone/>
            </a:pPr>
            <a:r>
              <a:rPr lang="de-DE" sz="2300">
                <a:solidFill>
                  <a:srgbClr val="1F1F1F"/>
                </a:solidFill>
                <a:latin typeface="Caveat"/>
                <a:ea typeface="Caveat"/>
                <a:cs typeface="Caveat"/>
                <a:sym typeface="Caveat"/>
              </a:rPr>
              <a:t>Best wishes and see you in 4 weeks. </a:t>
            </a:r>
            <a:endParaRPr sz="2300">
              <a:solidFill>
                <a:srgbClr val="1F1F1F"/>
              </a:solidFill>
              <a:latin typeface="Caveat"/>
              <a:ea typeface="Caveat"/>
              <a:cs typeface="Caveat"/>
              <a:sym typeface="Caveat"/>
            </a:endParaRPr>
          </a:p>
          <a:p>
            <a:pPr indent="0" lvl="0" marL="0" rtl="0" algn="l">
              <a:lnSpc>
                <a:spcPct val="100000"/>
              </a:lnSpc>
              <a:spcBef>
                <a:spcPts val="1000"/>
              </a:spcBef>
              <a:spcAft>
                <a:spcPts val="0"/>
              </a:spcAft>
              <a:buClr>
                <a:srgbClr val="000000"/>
              </a:buClr>
              <a:buSzPts val="1100"/>
              <a:buFont typeface="Arial"/>
              <a:buNone/>
            </a:pPr>
            <a:r>
              <a:rPr lang="de-DE" sz="2300">
                <a:solidFill>
                  <a:srgbClr val="1F1F1F"/>
                </a:solidFill>
                <a:latin typeface="Caveat"/>
                <a:ea typeface="Caveat"/>
                <a:cs typeface="Caveat"/>
                <a:sym typeface="Caveat"/>
              </a:rPr>
              <a:t>Yours (name)”</a:t>
            </a:r>
            <a:endParaRPr sz="2300">
              <a:solidFill>
                <a:srgbClr val="434343"/>
              </a:solidFill>
              <a:latin typeface="Caveat"/>
              <a:ea typeface="Caveat"/>
              <a:cs typeface="Caveat"/>
              <a:sym typeface="Caveat"/>
            </a:endParaRPr>
          </a:p>
        </p:txBody>
      </p:sp>
      <p:pic>
        <p:nvPicPr>
          <p:cNvPr id="302" name="Google Shape;302;p19"/>
          <p:cNvPicPr preferRelativeResize="0"/>
          <p:nvPr/>
        </p:nvPicPr>
        <p:blipFill>
          <a:blip r:embed="rId5">
            <a:alphaModFix/>
          </a:blip>
          <a:stretch>
            <a:fillRect/>
          </a:stretch>
        </p:blipFill>
        <p:spPr>
          <a:xfrm flipH="1" rot="1542528">
            <a:off x="10953603" y="2754663"/>
            <a:ext cx="513891" cy="4273124"/>
          </a:xfrm>
          <a:prstGeom prst="rect">
            <a:avLst/>
          </a:prstGeom>
          <a:noFill/>
          <a:ln>
            <a:noFill/>
          </a:ln>
        </p:spPr>
      </p:pic>
      <p:pic>
        <p:nvPicPr>
          <p:cNvPr id="303" name="Google Shape;303;p19"/>
          <p:cNvPicPr preferRelativeResize="0"/>
          <p:nvPr/>
        </p:nvPicPr>
        <p:blipFill>
          <a:blip r:embed="rId6">
            <a:alphaModFix/>
          </a:blip>
          <a:stretch>
            <a:fillRect/>
          </a:stretch>
        </p:blipFill>
        <p:spPr>
          <a:xfrm rot="899999">
            <a:off x="11003673" y="4283011"/>
            <a:ext cx="413754" cy="4941179"/>
          </a:xfrm>
          <a:prstGeom prst="rect">
            <a:avLst/>
          </a:prstGeom>
          <a:noFill/>
          <a:ln>
            <a:noFill/>
          </a:ln>
        </p:spPr>
      </p:pic>
      <p:pic>
        <p:nvPicPr>
          <p:cNvPr id="304" name="Google Shape;304;p19"/>
          <p:cNvPicPr preferRelativeResize="0"/>
          <p:nvPr/>
        </p:nvPicPr>
        <p:blipFill>
          <a:blip r:embed="rId7">
            <a:alphaModFix/>
          </a:blip>
          <a:stretch>
            <a:fillRect/>
          </a:stretch>
        </p:blipFill>
        <p:spPr>
          <a:xfrm rot="-1953090">
            <a:off x="1258989" y="3670566"/>
            <a:ext cx="573270" cy="3688460"/>
          </a:xfrm>
          <a:prstGeom prst="rect">
            <a:avLst/>
          </a:prstGeom>
          <a:noFill/>
          <a:ln>
            <a:noFill/>
          </a:ln>
        </p:spPr>
      </p:pic>
      <p:pic>
        <p:nvPicPr>
          <p:cNvPr id="305" name="Google Shape;305;p19"/>
          <p:cNvPicPr preferRelativeResize="0"/>
          <p:nvPr/>
        </p:nvPicPr>
        <p:blipFill>
          <a:blip r:embed="rId8">
            <a:alphaModFix/>
          </a:blip>
          <a:stretch>
            <a:fillRect/>
          </a:stretch>
        </p:blipFill>
        <p:spPr>
          <a:xfrm rot="-1953087">
            <a:off x="1057895" y="3920722"/>
            <a:ext cx="249399" cy="3983736"/>
          </a:xfrm>
          <a:prstGeom prst="rect">
            <a:avLst/>
          </a:prstGeom>
          <a:noFill/>
          <a:ln>
            <a:noFill/>
          </a:ln>
        </p:spPr>
      </p:pic>
      <p:pic>
        <p:nvPicPr>
          <p:cNvPr id="306" name="Google Shape;306;p19"/>
          <p:cNvPicPr preferRelativeResize="0"/>
          <p:nvPr/>
        </p:nvPicPr>
        <p:blipFill>
          <a:blip r:embed="rId9">
            <a:alphaModFix/>
          </a:blip>
          <a:stretch>
            <a:fillRect/>
          </a:stretch>
        </p:blipFill>
        <p:spPr>
          <a:xfrm>
            <a:off x="2860097" y="5172827"/>
            <a:ext cx="636750" cy="929850"/>
          </a:xfrm>
          <a:prstGeom prst="rect">
            <a:avLst/>
          </a:prstGeom>
          <a:noFill/>
          <a:ln>
            <a:noFill/>
          </a:ln>
        </p:spPr>
      </p:pic>
      <p:pic>
        <p:nvPicPr>
          <p:cNvPr id="307" name="Google Shape;307;p19"/>
          <p:cNvPicPr preferRelativeResize="0"/>
          <p:nvPr/>
        </p:nvPicPr>
        <p:blipFill>
          <a:blip r:embed="rId10">
            <a:alphaModFix/>
          </a:blip>
          <a:stretch>
            <a:fillRect/>
          </a:stretch>
        </p:blipFill>
        <p:spPr>
          <a:xfrm rot="-6867179">
            <a:off x="1499085" y="5114538"/>
            <a:ext cx="1093927" cy="424569"/>
          </a:xfrm>
          <a:prstGeom prst="rect">
            <a:avLst/>
          </a:prstGeom>
          <a:noFill/>
          <a:ln>
            <a:noFill/>
          </a:ln>
        </p:spPr>
      </p:pic>
      <p:sp>
        <p:nvSpPr>
          <p:cNvPr id="308" name="Google Shape;308;p19"/>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1500"/>
              <a:buFont typeface="Arial"/>
              <a:buNone/>
            </a:pPr>
            <a:r>
              <a:rPr b="1" i="0" lang="de-DE" sz="1200" u="none" cap="none" strike="noStrike">
                <a:solidFill>
                  <a:srgbClr val="434343"/>
                </a:solidFill>
                <a:latin typeface="Calibri"/>
                <a:ea typeface="Calibri"/>
                <a:cs typeface="Calibri"/>
                <a:sym typeface="Calibri"/>
              </a:rPr>
              <a:t>1.2 energy@venture</a:t>
            </a:r>
            <a:r>
              <a:rPr b="0" i="0" lang="de-DE" sz="1200" u="none" cap="none" strike="noStrike">
                <a:solidFill>
                  <a:srgbClr val="434343"/>
                </a:solidFill>
                <a:latin typeface="Calibri"/>
                <a:ea typeface="Calibri"/>
                <a:cs typeface="Calibri"/>
                <a:sym typeface="Calibri"/>
              </a:rPr>
              <a:t> </a:t>
            </a:r>
            <a:r>
              <a:rPr lang="de-DE" sz="1200">
                <a:solidFill>
                  <a:srgbClr val="434343"/>
                </a:solidFill>
                <a:latin typeface="Calibri"/>
                <a:ea typeface="Calibri"/>
                <a:cs typeface="Calibri"/>
                <a:sym typeface="Calibri"/>
              </a:rPr>
              <a:t>Shared Knowledge and Good Intentions</a:t>
            </a:r>
            <a:endParaRPr b="0" i="0" sz="1200" u="none" cap="none" strike="noStrike">
              <a:solidFill>
                <a:srgbClr val="434343"/>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0"/>
          <p:cNvSpPr/>
          <p:nvPr/>
        </p:nvSpPr>
        <p:spPr>
          <a:xfrm>
            <a:off x="540000" y="540000"/>
            <a:ext cx="111120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5" name="Google Shape;315;p20"/>
          <p:cNvSpPr txBox="1"/>
          <p:nvPr/>
        </p:nvSpPr>
        <p:spPr>
          <a:xfrm>
            <a:off x="963900" y="2121175"/>
            <a:ext cx="7428000" cy="2067300"/>
          </a:xfrm>
          <a:prstGeom prst="rect">
            <a:avLst/>
          </a:prstGeom>
          <a:noFill/>
          <a:ln>
            <a:noFill/>
          </a:ln>
        </p:spPr>
        <p:txBody>
          <a:bodyPr anchorCtr="0" anchor="t" bIns="0" lIns="0" spcFirstLastPara="1" rIns="0" wrap="square" tIns="0">
            <a:spAutoFit/>
          </a:bodyPr>
          <a:lstStyle/>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A catchy sentence that summarizes one of the experiments well. </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Ech word of the sentence on a separate large piece of paper (DIN A4). </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A class to “perform” the sentence</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“Walk the sentence” - in silence</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Perform it  like actors and actresses: </a:t>
            </a:r>
            <a:endParaRPr sz="1700">
              <a:latin typeface="Ubuntu"/>
              <a:ea typeface="Ubuntu"/>
              <a:cs typeface="Ubuntu"/>
              <a:sym typeface="Ubuntu"/>
            </a:endParaRPr>
          </a:p>
          <a:p>
            <a:pPr indent="457200" lvl="0" marL="0" rtl="0" algn="l">
              <a:lnSpc>
                <a:spcPct val="115000"/>
              </a:lnSpc>
              <a:spcBef>
                <a:spcPts val="0"/>
              </a:spcBef>
              <a:spcAft>
                <a:spcPts val="0"/>
              </a:spcAft>
              <a:buNone/>
            </a:pPr>
            <a:r>
              <a:rPr lang="de-DE" sz="1700">
                <a:latin typeface="Ubuntu"/>
                <a:ea typeface="Ubuntu"/>
                <a:cs typeface="Ubuntu"/>
                <a:sym typeface="Ubuntu"/>
              </a:rPr>
              <a:t>Emotionally, shouting, crying…</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Make a song or a rap out of it…</a:t>
            </a:r>
            <a:endParaRPr sz="1700">
              <a:latin typeface="Ubuntu"/>
              <a:ea typeface="Ubuntu"/>
              <a:cs typeface="Ubuntu"/>
              <a:sym typeface="Ubuntu"/>
            </a:endParaRPr>
          </a:p>
        </p:txBody>
      </p:sp>
      <p:sp>
        <p:nvSpPr>
          <p:cNvPr id="316" name="Google Shape;316;p20"/>
          <p:cNvSpPr txBox="1"/>
          <p:nvPr/>
        </p:nvSpPr>
        <p:spPr>
          <a:xfrm>
            <a:off x="963888" y="1340450"/>
            <a:ext cx="94338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Mnemonic Climate Change</a:t>
            </a:r>
            <a:endParaRPr b="1" sz="4000">
              <a:solidFill>
                <a:srgbClr val="1F6566"/>
              </a:solidFill>
              <a:latin typeface="Ubuntu"/>
              <a:ea typeface="Ubuntu"/>
              <a:cs typeface="Ubuntu"/>
              <a:sym typeface="Ubuntu"/>
            </a:endParaRPr>
          </a:p>
        </p:txBody>
      </p:sp>
      <p:pic>
        <p:nvPicPr>
          <p:cNvPr id="317" name="Google Shape;317;p20">
            <a:hlinkClick r:id="rId3"/>
          </p:cNvPr>
          <p:cNvPicPr preferRelativeResize="0"/>
          <p:nvPr/>
        </p:nvPicPr>
        <p:blipFill>
          <a:blip r:embed="rId4">
            <a:alphaModFix/>
          </a:blip>
          <a:stretch>
            <a:fillRect/>
          </a:stretch>
        </p:blipFill>
        <p:spPr>
          <a:xfrm>
            <a:off x="1096224" y="4775850"/>
            <a:ext cx="401277" cy="401277"/>
          </a:xfrm>
          <a:prstGeom prst="rect">
            <a:avLst/>
          </a:prstGeom>
          <a:noFill/>
          <a:ln>
            <a:noFill/>
          </a:ln>
        </p:spPr>
      </p:pic>
      <p:sp>
        <p:nvSpPr>
          <p:cNvPr id="318" name="Google Shape;318;p20"/>
          <p:cNvSpPr txBox="1"/>
          <p:nvPr/>
        </p:nvSpPr>
        <p:spPr>
          <a:xfrm>
            <a:off x="1717025" y="4780975"/>
            <a:ext cx="5355000" cy="10005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de-DE" sz="2600" u="sng">
                <a:solidFill>
                  <a:srgbClr val="017A7E"/>
                </a:solidFill>
                <a:latin typeface="Ubuntu Medium"/>
                <a:ea typeface="Ubuntu Medium"/>
                <a:cs typeface="Ubuntu Medium"/>
                <a:sym typeface="Ubuntu Medium"/>
                <a:hlinkClick r:id="rId5">
                  <a:extLst>
                    <a:ext uri="{A12FA001-AC4F-418D-AE19-62706E023703}">
                      <ahyp:hlinkClr val="tx"/>
                    </a:ext>
                  </a:extLst>
                </a:hlinkClick>
              </a:rPr>
              <a:t>How to tell a story in your raps</a:t>
            </a:r>
            <a:endParaRPr sz="2600">
              <a:solidFill>
                <a:srgbClr val="434343"/>
              </a:solidFill>
              <a:latin typeface="Ubuntu Medium"/>
              <a:ea typeface="Ubuntu Medium"/>
              <a:cs typeface="Ubuntu Medium"/>
              <a:sym typeface="Ubuntu Medium"/>
            </a:endParaRPr>
          </a:p>
          <a:p>
            <a:pPr indent="0" lvl="0" marL="0" rtl="0" algn="l">
              <a:lnSpc>
                <a:spcPct val="150000"/>
              </a:lnSpc>
              <a:spcBef>
                <a:spcPts val="0"/>
              </a:spcBef>
              <a:spcAft>
                <a:spcPts val="0"/>
              </a:spcAft>
              <a:buNone/>
            </a:pPr>
            <a:r>
              <a:rPr lang="de-DE" sz="2600" u="sng">
                <a:solidFill>
                  <a:srgbClr val="017A7E"/>
                </a:solidFill>
                <a:latin typeface="Ubuntu Medium"/>
                <a:ea typeface="Ubuntu Medium"/>
                <a:cs typeface="Ubuntu Medium"/>
                <a:sym typeface="Ubuntu Medium"/>
                <a:hlinkClick r:id="rId6">
                  <a:extLst>
                    <a:ext uri="{A12FA001-AC4F-418D-AE19-62706E023703}">
                      <ahyp:hlinkClr val="tx"/>
                    </a:ext>
                  </a:extLst>
                </a:hlinkClick>
              </a:rPr>
              <a:t>Elements of a story rap</a:t>
            </a:r>
            <a:endParaRPr sz="2600">
              <a:solidFill>
                <a:srgbClr val="017A7E"/>
              </a:solidFill>
              <a:latin typeface="Ubuntu Medium"/>
              <a:ea typeface="Ubuntu Medium"/>
              <a:cs typeface="Ubuntu Medium"/>
              <a:sym typeface="Ubuntu Medium"/>
            </a:endParaRPr>
          </a:p>
        </p:txBody>
      </p:sp>
      <p:pic>
        <p:nvPicPr>
          <p:cNvPr id="319" name="Google Shape;319;p20">
            <a:hlinkClick r:id="rId7"/>
          </p:cNvPr>
          <p:cNvPicPr preferRelativeResize="0"/>
          <p:nvPr/>
        </p:nvPicPr>
        <p:blipFill>
          <a:blip r:embed="rId4">
            <a:alphaModFix/>
          </a:blip>
          <a:stretch>
            <a:fillRect/>
          </a:stretch>
        </p:blipFill>
        <p:spPr>
          <a:xfrm>
            <a:off x="1096224" y="5393073"/>
            <a:ext cx="401277" cy="401277"/>
          </a:xfrm>
          <a:prstGeom prst="rect">
            <a:avLst/>
          </a:prstGeom>
          <a:noFill/>
          <a:ln>
            <a:noFill/>
          </a:ln>
        </p:spPr>
      </p:pic>
      <p:pic>
        <p:nvPicPr>
          <p:cNvPr id="320" name="Google Shape;320;p20"/>
          <p:cNvPicPr preferRelativeResize="0"/>
          <p:nvPr/>
        </p:nvPicPr>
        <p:blipFill>
          <a:blip r:embed="rId8">
            <a:alphaModFix/>
          </a:blip>
          <a:stretch>
            <a:fillRect/>
          </a:stretch>
        </p:blipFill>
        <p:spPr>
          <a:xfrm>
            <a:off x="6394088" y="3116358"/>
            <a:ext cx="5355136" cy="3872534"/>
          </a:xfrm>
          <a:prstGeom prst="rect">
            <a:avLst/>
          </a:prstGeom>
          <a:noFill/>
          <a:ln>
            <a:noFill/>
          </a:ln>
        </p:spPr>
      </p:pic>
      <p:pic>
        <p:nvPicPr>
          <p:cNvPr id="321" name="Google Shape;321;p20">
            <a:hlinkClick r:id="rId9"/>
          </p:cNvPr>
          <p:cNvPicPr preferRelativeResize="0"/>
          <p:nvPr/>
        </p:nvPicPr>
        <p:blipFill rotWithShape="1">
          <a:blip r:embed="rId10">
            <a:alphaModFix/>
          </a:blip>
          <a:srcRect b="12184" l="0" r="0" t="12184"/>
          <a:stretch/>
        </p:blipFill>
        <p:spPr>
          <a:xfrm>
            <a:off x="7054485" y="3314801"/>
            <a:ext cx="4035938" cy="2289308"/>
          </a:xfrm>
          <a:prstGeom prst="rect">
            <a:avLst/>
          </a:prstGeom>
          <a:noFill/>
          <a:ln>
            <a:noFill/>
          </a:ln>
        </p:spPr>
      </p:pic>
      <p:pic>
        <p:nvPicPr>
          <p:cNvPr id="322" name="Google Shape;322;p20">
            <a:hlinkClick r:id="rId11"/>
          </p:cNvPr>
          <p:cNvPicPr preferRelativeResize="0"/>
          <p:nvPr/>
        </p:nvPicPr>
        <p:blipFill>
          <a:blip r:embed="rId4">
            <a:alphaModFix/>
          </a:blip>
          <a:stretch>
            <a:fillRect/>
          </a:stretch>
        </p:blipFill>
        <p:spPr>
          <a:xfrm>
            <a:off x="8673989" y="4040494"/>
            <a:ext cx="805906" cy="805906"/>
          </a:xfrm>
          <a:prstGeom prst="rect">
            <a:avLst/>
          </a:prstGeom>
          <a:noFill/>
          <a:ln>
            <a:noFill/>
          </a:ln>
        </p:spPr>
      </p:pic>
      <p:pic>
        <p:nvPicPr>
          <p:cNvPr id="323" name="Google Shape;323;p20"/>
          <p:cNvPicPr preferRelativeResize="0"/>
          <p:nvPr/>
        </p:nvPicPr>
        <p:blipFill rotWithShape="1">
          <a:blip r:embed="rId12">
            <a:alphaModFix/>
          </a:blip>
          <a:srcRect b="0" l="0" r="0" t="0"/>
          <a:stretch/>
        </p:blipFill>
        <p:spPr>
          <a:xfrm>
            <a:off x="8901250" y="-63400"/>
            <a:ext cx="3525898" cy="1983275"/>
          </a:xfrm>
          <a:prstGeom prst="rect">
            <a:avLst/>
          </a:prstGeom>
          <a:noFill/>
          <a:ln>
            <a:noFill/>
          </a:ln>
        </p:spPr>
      </p:pic>
      <p:sp>
        <p:nvSpPr>
          <p:cNvPr id="324" name="Google Shape;324;p20"/>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1500"/>
              <a:buFont typeface="Arial"/>
              <a:buNone/>
            </a:pPr>
            <a:r>
              <a:rPr b="1" i="0" lang="de-DE" sz="1200" u="none" cap="none" strike="noStrike">
                <a:solidFill>
                  <a:srgbClr val="434343"/>
                </a:solidFill>
                <a:latin typeface="Calibri"/>
                <a:ea typeface="Calibri"/>
                <a:cs typeface="Calibri"/>
                <a:sym typeface="Calibri"/>
              </a:rPr>
              <a:t>1.2 energy@venture</a:t>
            </a:r>
            <a:r>
              <a:rPr b="0" i="0" lang="de-DE" sz="1200" u="none" cap="none" strike="noStrike">
                <a:solidFill>
                  <a:srgbClr val="434343"/>
                </a:solidFill>
                <a:latin typeface="Calibri"/>
                <a:ea typeface="Calibri"/>
                <a:cs typeface="Calibri"/>
                <a:sym typeface="Calibri"/>
              </a:rPr>
              <a:t> </a:t>
            </a:r>
            <a:r>
              <a:rPr lang="de-DE" sz="1200">
                <a:solidFill>
                  <a:srgbClr val="434343"/>
                </a:solidFill>
                <a:latin typeface="Calibri"/>
                <a:ea typeface="Calibri"/>
                <a:cs typeface="Calibri"/>
                <a:sym typeface="Calibri"/>
              </a:rPr>
              <a:t>Shared Knowledge and Good Intentions</a:t>
            </a:r>
            <a:endParaRPr b="0" i="0" sz="1200" u="none" cap="none" strike="noStrike">
              <a:solidFill>
                <a:srgbClr val="434343"/>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1"/>
          <p:cNvSpPr/>
          <p:nvPr/>
        </p:nvSpPr>
        <p:spPr>
          <a:xfrm>
            <a:off x="540000" y="540000"/>
            <a:ext cx="111120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1" name="Google Shape;331;p21"/>
          <p:cNvSpPr txBox="1"/>
          <p:nvPr/>
        </p:nvSpPr>
        <p:spPr>
          <a:xfrm>
            <a:off x="963900" y="2121175"/>
            <a:ext cx="5920500" cy="3571800"/>
          </a:xfrm>
          <a:prstGeom prst="rect">
            <a:avLst/>
          </a:prstGeom>
          <a:noFill/>
          <a:ln>
            <a:noFill/>
          </a:ln>
        </p:spPr>
        <p:txBody>
          <a:bodyPr anchorCtr="0" anchor="t" bIns="0" lIns="0" spcFirstLastPara="1" rIns="0" wrap="square" tIns="0">
            <a:spAutoFit/>
          </a:bodyPr>
          <a:lstStyle/>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Look out for examples</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Activate fellow-scientists for your show</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Design a setting: your type of scientist, media, place, tools, time-frame</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Decide: who should be your audience?</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Make sure there is someone who documents your show</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Announce the show: inform headmaster/headmistress, use your school-website, inform teachers</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Carry out your show</a:t>
            </a:r>
            <a:endParaRPr sz="1700">
              <a:latin typeface="Ubuntu"/>
              <a:ea typeface="Ubuntu"/>
              <a:cs typeface="Ubuntu"/>
              <a:sym typeface="Ubuntu"/>
            </a:endParaRPr>
          </a:p>
          <a:p>
            <a:pPr indent="-336550" lvl="0" marL="457200" rtl="0" algn="l">
              <a:lnSpc>
                <a:spcPct val="115000"/>
              </a:lnSpc>
              <a:spcBef>
                <a:spcPts val="0"/>
              </a:spcBef>
              <a:spcAft>
                <a:spcPts val="0"/>
              </a:spcAft>
              <a:buSzPts val="1700"/>
              <a:buFont typeface="Ubuntu"/>
              <a:buAutoNum type="arabicPeriod"/>
            </a:pPr>
            <a:r>
              <a:rPr lang="de-DE" sz="1700">
                <a:latin typeface="Ubuntu"/>
                <a:ea typeface="Ubuntu"/>
                <a:cs typeface="Ubuntu"/>
                <a:sym typeface="Ubuntu"/>
              </a:rPr>
              <a:t>Produce a video from your show and spread it: </a:t>
            </a:r>
            <a:endParaRPr sz="1700">
              <a:latin typeface="Ubuntu"/>
              <a:ea typeface="Ubuntu"/>
              <a:cs typeface="Ubuntu"/>
              <a:sym typeface="Ubuntu"/>
            </a:endParaRPr>
          </a:p>
          <a:p>
            <a:pPr indent="0" lvl="0" marL="457200" rtl="0" algn="l">
              <a:lnSpc>
                <a:spcPct val="115000"/>
              </a:lnSpc>
              <a:spcBef>
                <a:spcPts val="0"/>
              </a:spcBef>
              <a:spcAft>
                <a:spcPts val="0"/>
              </a:spcAft>
              <a:buNone/>
            </a:pPr>
            <a:r>
              <a:rPr lang="de-DE" sz="1700">
                <a:latin typeface="Ubuntu"/>
                <a:ea typeface="Ubuntu"/>
                <a:cs typeface="Ubuntu"/>
                <a:sym typeface="Ubuntu"/>
              </a:rPr>
              <a:t>“all over the world”...</a:t>
            </a:r>
            <a:endParaRPr sz="1700">
              <a:latin typeface="Ubuntu"/>
              <a:ea typeface="Ubuntu"/>
              <a:cs typeface="Ubuntu"/>
              <a:sym typeface="Ubuntu"/>
            </a:endParaRPr>
          </a:p>
          <a:p>
            <a:pPr indent="0" lvl="0" marL="457200" rtl="0" algn="l">
              <a:lnSpc>
                <a:spcPct val="115000"/>
              </a:lnSpc>
              <a:spcBef>
                <a:spcPts val="0"/>
              </a:spcBef>
              <a:spcAft>
                <a:spcPts val="0"/>
              </a:spcAft>
              <a:buNone/>
            </a:pPr>
            <a:r>
              <a:t/>
            </a:r>
            <a:endParaRPr sz="1700">
              <a:latin typeface="Ubuntu"/>
              <a:ea typeface="Ubuntu"/>
              <a:cs typeface="Ubuntu"/>
              <a:sym typeface="Ubuntu"/>
            </a:endParaRPr>
          </a:p>
        </p:txBody>
      </p:sp>
      <p:sp>
        <p:nvSpPr>
          <p:cNvPr id="332" name="Google Shape;332;p21"/>
          <p:cNvSpPr txBox="1"/>
          <p:nvPr/>
        </p:nvSpPr>
        <p:spPr>
          <a:xfrm>
            <a:off x="963888" y="1340450"/>
            <a:ext cx="94338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Climate Science-Show</a:t>
            </a:r>
            <a:endParaRPr b="1" sz="4000">
              <a:solidFill>
                <a:srgbClr val="1F6566"/>
              </a:solidFill>
              <a:latin typeface="Ubuntu"/>
              <a:ea typeface="Ubuntu"/>
              <a:cs typeface="Ubuntu"/>
              <a:sym typeface="Ubuntu"/>
            </a:endParaRPr>
          </a:p>
        </p:txBody>
      </p:sp>
      <p:pic>
        <p:nvPicPr>
          <p:cNvPr id="333" name="Google Shape;333;p21"/>
          <p:cNvPicPr preferRelativeResize="0"/>
          <p:nvPr/>
        </p:nvPicPr>
        <p:blipFill>
          <a:blip r:embed="rId3">
            <a:alphaModFix/>
          </a:blip>
          <a:stretch>
            <a:fillRect/>
          </a:stretch>
        </p:blipFill>
        <p:spPr>
          <a:xfrm>
            <a:off x="6884388" y="2691883"/>
            <a:ext cx="5355136" cy="3872534"/>
          </a:xfrm>
          <a:prstGeom prst="rect">
            <a:avLst/>
          </a:prstGeom>
          <a:noFill/>
          <a:ln>
            <a:noFill/>
          </a:ln>
        </p:spPr>
      </p:pic>
      <p:pic>
        <p:nvPicPr>
          <p:cNvPr id="334" name="Google Shape;334;p21">
            <a:hlinkClick r:id="rId4"/>
          </p:cNvPr>
          <p:cNvPicPr preferRelativeResize="0"/>
          <p:nvPr/>
        </p:nvPicPr>
        <p:blipFill rotWithShape="1">
          <a:blip r:embed="rId5">
            <a:alphaModFix/>
          </a:blip>
          <a:srcRect b="0" l="416" r="416" t="0"/>
          <a:stretch/>
        </p:blipFill>
        <p:spPr>
          <a:xfrm>
            <a:off x="7544785" y="2890326"/>
            <a:ext cx="4035939" cy="2289308"/>
          </a:xfrm>
          <a:prstGeom prst="rect">
            <a:avLst/>
          </a:prstGeom>
          <a:noFill/>
          <a:ln>
            <a:noFill/>
          </a:ln>
        </p:spPr>
      </p:pic>
      <p:pic>
        <p:nvPicPr>
          <p:cNvPr id="335" name="Google Shape;335;p21">
            <a:hlinkClick r:id="rId6"/>
          </p:cNvPr>
          <p:cNvPicPr preferRelativeResize="0"/>
          <p:nvPr/>
        </p:nvPicPr>
        <p:blipFill>
          <a:blip r:embed="rId7">
            <a:alphaModFix/>
          </a:blip>
          <a:stretch>
            <a:fillRect/>
          </a:stretch>
        </p:blipFill>
        <p:spPr>
          <a:xfrm>
            <a:off x="9164289" y="3616019"/>
            <a:ext cx="805906" cy="805906"/>
          </a:xfrm>
          <a:prstGeom prst="rect">
            <a:avLst/>
          </a:prstGeom>
          <a:noFill/>
          <a:ln>
            <a:noFill/>
          </a:ln>
        </p:spPr>
      </p:pic>
      <p:pic>
        <p:nvPicPr>
          <p:cNvPr id="336" name="Google Shape;336;p21"/>
          <p:cNvPicPr preferRelativeResize="0"/>
          <p:nvPr/>
        </p:nvPicPr>
        <p:blipFill rotWithShape="1">
          <a:blip r:embed="rId8">
            <a:alphaModFix/>
          </a:blip>
          <a:srcRect b="0" l="0" r="0" t="0"/>
          <a:stretch/>
        </p:blipFill>
        <p:spPr>
          <a:xfrm>
            <a:off x="8901250" y="-63400"/>
            <a:ext cx="3525898" cy="1983275"/>
          </a:xfrm>
          <a:prstGeom prst="rect">
            <a:avLst/>
          </a:prstGeom>
          <a:noFill/>
          <a:ln>
            <a:noFill/>
          </a:ln>
        </p:spPr>
      </p:pic>
      <p:sp>
        <p:nvSpPr>
          <p:cNvPr id="337" name="Google Shape;337;p21"/>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1500"/>
              <a:buFont typeface="Arial"/>
              <a:buNone/>
            </a:pPr>
            <a:r>
              <a:rPr b="1" i="0" lang="de-DE" sz="1200" u="none" cap="none" strike="noStrike">
                <a:solidFill>
                  <a:srgbClr val="434343"/>
                </a:solidFill>
                <a:latin typeface="Calibri"/>
                <a:ea typeface="Calibri"/>
                <a:cs typeface="Calibri"/>
                <a:sym typeface="Calibri"/>
              </a:rPr>
              <a:t>1.2 energy@venture</a:t>
            </a:r>
            <a:r>
              <a:rPr b="0" i="0" lang="de-DE" sz="1200" u="none" cap="none" strike="noStrike">
                <a:solidFill>
                  <a:srgbClr val="434343"/>
                </a:solidFill>
                <a:latin typeface="Calibri"/>
                <a:ea typeface="Calibri"/>
                <a:cs typeface="Calibri"/>
                <a:sym typeface="Calibri"/>
              </a:rPr>
              <a:t> </a:t>
            </a:r>
            <a:r>
              <a:rPr lang="de-DE" sz="1200">
                <a:solidFill>
                  <a:srgbClr val="434343"/>
                </a:solidFill>
                <a:latin typeface="Calibri"/>
                <a:ea typeface="Calibri"/>
                <a:cs typeface="Calibri"/>
                <a:sym typeface="Calibri"/>
              </a:rPr>
              <a:t>Shared Knowledge and Good Intentions</a:t>
            </a:r>
            <a:endParaRPr b="0" i="0" sz="1200" u="none" cap="none" strike="noStrike">
              <a:solidFill>
                <a:srgbClr val="434343"/>
              </a:solidFill>
              <a:latin typeface="Calibri"/>
              <a:ea typeface="Calibri"/>
              <a:cs typeface="Calibri"/>
              <a:sym typeface="Calibri"/>
            </a:endParaRPr>
          </a:p>
        </p:txBody>
      </p:sp>
      <p:sp>
        <p:nvSpPr>
          <p:cNvPr id="338" name="Google Shape;338;p21"/>
          <p:cNvSpPr txBox="1"/>
          <p:nvPr/>
        </p:nvSpPr>
        <p:spPr>
          <a:xfrm>
            <a:off x="7396725" y="2105775"/>
            <a:ext cx="3843600" cy="4002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de-DE" sz="2600">
                <a:solidFill>
                  <a:srgbClr val="434343"/>
                </a:solidFill>
                <a:latin typeface="Ubuntu Medium"/>
                <a:ea typeface="Ubuntu Medium"/>
                <a:cs typeface="Ubuntu Medium"/>
                <a:sym typeface="Ubuntu Medium"/>
              </a:rPr>
              <a:t>Watch the </a:t>
            </a:r>
            <a:r>
              <a:rPr b="1" lang="de-DE" sz="2600" u="sng">
                <a:solidFill>
                  <a:srgbClr val="017A7E"/>
                </a:solidFill>
                <a:latin typeface="Ubuntu"/>
                <a:ea typeface="Ubuntu"/>
                <a:cs typeface="Ubuntu"/>
                <a:sym typeface="Ubuntu"/>
                <a:hlinkClick r:id="rId9">
                  <a:extLst>
                    <a:ext uri="{A12FA001-AC4F-418D-AE19-62706E023703}">
                      <ahyp:hlinkClr val="tx"/>
                    </a:ext>
                  </a:extLst>
                </a:hlinkClick>
              </a:rPr>
              <a:t>video</a:t>
            </a:r>
            <a:endParaRPr b="1" sz="2600">
              <a:solidFill>
                <a:srgbClr val="434343"/>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5"/>
          <p:cNvSpPr/>
          <p:nvPr/>
        </p:nvSpPr>
        <p:spPr>
          <a:xfrm>
            <a:off x="1853525" y="540000"/>
            <a:ext cx="97986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 name="Google Shape;43;p5"/>
          <p:cNvSpPr txBox="1"/>
          <p:nvPr/>
        </p:nvSpPr>
        <p:spPr>
          <a:xfrm>
            <a:off x="7463450" y="2881755"/>
            <a:ext cx="3964500" cy="1723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400"/>
              </a:spcBef>
              <a:spcAft>
                <a:spcPts val="0"/>
              </a:spcAft>
              <a:buNone/>
            </a:pPr>
            <a:r>
              <a:rPr lang="de-DE" sz="2000">
                <a:solidFill>
                  <a:srgbClr val="000000"/>
                </a:solidFill>
                <a:latin typeface="Ubuntu"/>
                <a:ea typeface="Ubuntu"/>
                <a:cs typeface="Ubuntu"/>
                <a:sym typeface="Ubuntu"/>
              </a:rPr>
              <a:t>Sketch, take photos, make short videos, draw, mind-map, collect data, make notes, summarize, scribble, paint thought-bubbles, write down critical thoughts…</a:t>
            </a:r>
            <a:endParaRPr b="1" sz="2000">
              <a:solidFill>
                <a:srgbClr val="000000"/>
              </a:solidFill>
              <a:latin typeface="Calibri"/>
              <a:ea typeface="Calibri"/>
              <a:cs typeface="Calibri"/>
              <a:sym typeface="Calibri"/>
            </a:endParaRPr>
          </a:p>
        </p:txBody>
      </p:sp>
      <p:pic>
        <p:nvPicPr>
          <p:cNvPr id="44" name="Google Shape;44;p5"/>
          <p:cNvPicPr preferRelativeResize="0"/>
          <p:nvPr/>
        </p:nvPicPr>
        <p:blipFill rotWithShape="1">
          <a:blip r:embed="rId3">
            <a:alphaModFix/>
          </a:blip>
          <a:srcRect b="17085" l="24974" r="37793" t="32501"/>
          <a:stretch/>
        </p:blipFill>
        <p:spPr>
          <a:xfrm rot="-243863">
            <a:off x="4778290" y="2920701"/>
            <a:ext cx="2306802" cy="2342283"/>
          </a:xfrm>
          <a:prstGeom prst="rect">
            <a:avLst/>
          </a:prstGeom>
          <a:noFill/>
          <a:ln cap="flat" cmpd="sng" w="152400">
            <a:solidFill>
              <a:srgbClr val="FFFFFF"/>
            </a:solidFill>
            <a:prstDash val="solid"/>
            <a:miter lim="8000"/>
            <a:headEnd len="sm" w="sm" type="none"/>
            <a:tailEnd len="sm" w="sm" type="none"/>
          </a:ln>
          <a:effectLst>
            <a:outerShdw blurRad="128588" rotWithShape="0" algn="bl" dir="4740000" dist="123825">
              <a:srgbClr val="000000">
                <a:alpha val="15000"/>
              </a:srgbClr>
            </a:outerShdw>
          </a:effectLst>
        </p:spPr>
      </p:pic>
      <p:sp>
        <p:nvSpPr>
          <p:cNvPr id="45" name="Google Shape;45;p5"/>
          <p:cNvSpPr txBox="1"/>
          <p:nvPr/>
        </p:nvSpPr>
        <p:spPr>
          <a:xfrm>
            <a:off x="4639900" y="1517672"/>
            <a:ext cx="5400900" cy="110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4000"/>
              <a:buFont typeface="Arial"/>
              <a:buNone/>
            </a:pPr>
            <a:r>
              <a:rPr b="1" lang="de-DE" sz="4000">
                <a:solidFill>
                  <a:srgbClr val="1F6566"/>
                </a:solidFill>
                <a:latin typeface="Ubuntu"/>
                <a:ea typeface="Ubuntu"/>
                <a:cs typeface="Ubuntu"/>
                <a:sym typeface="Ubuntu"/>
              </a:rPr>
              <a:t>Whatever You Do: Document It!</a:t>
            </a:r>
            <a:endParaRPr b="1" sz="4400">
              <a:solidFill>
                <a:srgbClr val="1F6566"/>
              </a:solidFill>
              <a:latin typeface="Ubuntu"/>
              <a:ea typeface="Ubuntu"/>
              <a:cs typeface="Ubuntu"/>
              <a:sym typeface="Ubuntu"/>
            </a:endParaRPr>
          </a:p>
        </p:txBody>
      </p:sp>
      <p:sp>
        <p:nvSpPr>
          <p:cNvPr id="46" name="Google Shape;46;p5"/>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1500"/>
              <a:buFont typeface="Arial"/>
              <a:buNone/>
            </a:pPr>
            <a:r>
              <a:rPr b="1" lang="de-DE" sz="1200">
                <a:solidFill>
                  <a:srgbClr val="000000"/>
                </a:solidFill>
                <a:latin typeface="Calibri"/>
                <a:ea typeface="Calibri"/>
                <a:cs typeface="Calibri"/>
                <a:sym typeface="Calibri"/>
              </a:rPr>
              <a:t>2</a:t>
            </a:r>
            <a:r>
              <a:rPr b="1" i="0" lang="de-DE" sz="1200" u="none" cap="none" strike="noStrike">
                <a:solidFill>
                  <a:srgbClr val="000000"/>
                </a:solidFill>
                <a:latin typeface="Calibri"/>
                <a:ea typeface="Calibri"/>
                <a:cs typeface="Calibri"/>
                <a:sym typeface="Calibri"/>
              </a:rPr>
              <a:t>.</a:t>
            </a:r>
            <a:r>
              <a:rPr b="1" lang="de-DE" sz="1200">
                <a:solidFill>
                  <a:srgbClr val="000000"/>
                </a:solidFill>
                <a:latin typeface="Calibri"/>
                <a:ea typeface="Calibri"/>
                <a:cs typeface="Calibri"/>
                <a:sym typeface="Calibri"/>
              </a:rPr>
              <a:t>1</a:t>
            </a:r>
            <a:r>
              <a:rPr b="1" i="0" lang="de-DE" sz="1200" u="none" cap="none" strike="noStrike">
                <a:solidFill>
                  <a:srgbClr val="000000"/>
                </a:solidFill>
                <a:latin typeface="Calibri"/>
                <a:ea typeface="Calibri"/>
                <a:cs typeface="Calibri"/>
                <a:sym typeface="Calibri"/>
              </a:rPr>
              <a:t>. </a:t>
            </a:r>
            <a:r>
              <a:rPr b="1" lang="de-DE" sz="1200">
                <a:solidFill>
                  <a:srgbClr val="000000"/>
                </a:solidFill>
                <a:latin typeface="Calibri"/>
                <a:ea typeface="Calibri"/>
                <a:cs typeface="Calibri"/>
                <a:sym typeface="Calibri"/>
              </a:rPr>
              <a:t>science</a:t>
            </a:r>
            <a:r>
              <a:rPr b="1" i="0" lang="de-DE" sz="1200" u="none" cap="none" strike="noStrike">
                <a:solidFill>
                  <a:srgbClr val="000000"/>
                </a:solidFill>
                <a:latin typeface="Calibri"/>
                <a:ea typeface="Calibri"/>
                <a:cs typeface="Calibri"/>
                <a:sym typeface="Calibri"/>
              </a:rPr>
              <a:t>@venture</a:t>
            </a:r>
            <a:r>
              <a:rPr b="0" i="0" lang="de-DE" sz="1200" u="none" cap="none" strike="noStrike">
                <a:solidFill>
                  <a:srgbClr val="000000"/>
                </a:solidFill>
                <a:latin typeface="Calibri"/>
                <a:ea typeface="Calibri"/>
                <a:cs typeface="Calibri"/>
                <a:sym typeface="Calibri"/>
              </a:rPr>
              <a:t> </a:t>
            </a:r>
            <a:r>
              <a:rPr lang="de-DE" sz="1200">
                <a:solidFill>
                  <a:srgbClr val="000000"/>
                </a:solidFill>
                <a:latin typeface="Calibri"/>
                <a:ea typeface="Calibri"/>
                <a:cs typeface="Calibri"/>
                <a:sym typeface="Calibri"/>
              </a:rPr>
              <a:t>scientific experimenting &amp; documenting</a:t>
            </a:r>
            <a:endParaRPr b="0" i="0" sz="1200" u="none" cap="none" strike="noStrike">
              <a:solidFill>
                <a:srgbClr val="000000"/>
              </a:solidFill>
              <a:latin typeface="Calibri"/>
              <a:ea typeface="Calibri"/>
              <a:cs typeface="Calibri"/>
              <a:sym typeface="Calibri"/>
            </a:endParaRPr>
          </a:p>
        </p:txBody>
      </p:sp>
      <p:pic>
        <p:nvPicPr>
          <p:cNvPr id="47" name="Google Shape;47;p5"/>
          <p:cNvPicPr preferRelativeResize="0"/>
          <p:nvPr/>
        </p:nvPicPr>
        <p:blipFill rotWithShape="1">
          <a:blip r:embed="rId4">
            <a:alphaModFix/>
          </a:blip>
          <a:srcRect b="0" l="0" r="0" t="0"/>
          <a:stretch/>
        </p:blipFill>
        <p:spPr>
          <a:xfrm>
            <a:off x="8901250" y="-63400"/>
            <a:ext cx="3525898" cy="1983275"/>
          </a:xfrm>
          <a:prstGeom prst="rect">
            <a:avLst/>
          </a:prstGeom>
          <a:noFill/>
          <a:ln>
            <a:noFill/>
          </a:ln>
        </p:spPr>
      </p:pic>
      <p:pic>
        <p:nvPicPr>
          <p:cNvPr id="48" name="Google Shape;48;p5"/>
          <p:cNvPicPr preferRelativeResize="0"/>
          <p:nvPr/>
        </p:nvPicPr>
        <p:blipFill>
          <a:blip r:embed="rId5">
            <a:alphaModFix/>
          </a:blip>
          <a:stretch>
            <a:fillRect/>
          </a:stretch>
        </p:blipFill>
        <p:spPr>
          <a:xfrm>
            <a:off x="199125" y="631150"/>
            <a:ext cx="4389275" cy="5246440"/>
          </a:xfrm>
          <a:prstGeom prst="rect">
            <a:avLst/>
          </a:prstGeom>
          <a:noFill/>
          <a:ln>
            <a:noFill/>
          </a:ln>
        </p:spPr>
      </p:pic>
      <p:sp>
        <p:nvSpPr>
          <p:cNvPr id="49" name="Google Shape;49;p5"/>
          <p:cNvSpPr txBox="1"/>
          <p:nvPr/>
        </p:nvSpPr>
        <p:spPr>
          <a:xfrm>
            <a:off x="2154550" y="6001314"/>
            <a:ext cx="2236800" cy="230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500"/>
              <a:buFont typeface="Arial"/>
              <a:buNone/>
            </a:pPr>
            <a:r>
              <a:rPr lang="de-DE" sz="1000">
                <a:solidFill>
                  <a:srgbClr val="777777"/>
                </a:solidFill>
              </a:rPr>
              <a:t>Image by macrovector on Freepik</a:t>
            </a:r>
            <a:endParaRPr b="1" sz="1200">
              <a:solidFill>
                <a:srgbClr val="777777"/>
              </a:solidFill>
              <a:latin typeface="Calibri"/>
              <a:ea typeface="Calibri"/>
              <a:cs typeface="Calibri"/>
              <a:sym typeface="Calibri"/>
            </a:endParaRPr>
          </a:p>
        </p:txBody>
      </p:sp>
      <p:sp>
        <p:nvSpPr>
          <p:cNvPr id="50" name="Google Shape;50;p5"/>
          <p:cNvSpPr/>
          <p:nvPr/>
        </p:nvSpPr>
        <p:spPr>
          <a:xfrm>
            <a:off x="6541300" y="4881630"/>
            <a:ext cx="3728100" cy="747600"/>
          </a:xfrm>
          <a:prstGeom prst="rect">
            <a:avLst/>
          </a:prstGeom>
          <a:solidFill>
            <a:srgbClr val="FFFFFF"/>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 name="Google Shape;51;p5"/>
          <p:cNvSpPr txBox="1"/>
          <p:nvPr/>
        </p:nvSpPr>
        <p:spPr>
          <a:xfrm>
            <a:off x="6696526" y="4961172"/>
            <a:ext cx="34575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400"/>
              </a:spcBef>
              <a:spcAft>
                <a:spcPts val="0"/>
              </a:spcAft>
              <a:buNone/>
            </a:pPr>
            <a:r>
              <a:rPr i="1" lang="de-DE" sz="2800">
                <a:solidFill>
                  <a:srgbClr val="1F1F1F"/>
                </a:solidFill>
                <a:latin typeface="Caveat"/>
                <a:ea typeface="Caveat"/>
                <a:cs typeface="Caveat"/>
                <a:sym typeface="Caveat"/>
              </a:rPr>
              <a:t>You need it for your </a:t>
            </a:r>
            <a:r>
              <a:rPr i="1" lang="de-DE" sz="2800">
                <a:solidFill>
                  <a:srgbClr val="1F1F1F"/>
                </a:solidFill>
                <a:latin typeface="Caveat"/>
                <a:ea typeface="Caveat"/>
                <a:cs typeface="Caveat"/>
                <a:sym typeface="Caveat"/>
              </a:rPr>
              <a:t>story</a:t>
            </a:r>
            <a:r>
              <a:rPr i="1" lang="de-DE" sz="2800">
                <a:solidFill>
                  <a:srgbClr val="1F1F1F"/>
                </a:solidFill>
                <a:latin typeface="Caveat"/>
                <a:ea typeface="Caveat"/>
                <a:cs typeface="Caveat"/>
                <a:sym typeface="Caveat"/>
              </a:rPr>
              <a:t>!</a:t>
            </a:r>
            <a:endParaRPr i="1" sz="2800">
              <a:solidFill>
                <a:srgbClr val="000000"/>
              </a:solidFill>
              <a:latin typeface="Caveat"/>
              <a:ea typeface="Caveat"/>
              <a:cs typeface="Caveat"/>
              <a:sym typeface="Caveat"/>
            </a:endParaRPr>
          </a:p>
        </p:txBody>
      </p:sp>
      <p:pic>
        <p:nvPicPr>
          <p:cNvPr id="52" name="Google Shape;52;p5"/>
          <p:cNvPicPr preferRelativeResize="0"/>
          <p:nvPr/>
        </p:nvPicPr>
        <p:blipFill>
          <a:blip r:embed="rId6">
            <a:alphaModFix amt="87000"/>
          </a:blip>
          <a:stretch>
            <a:fillRect/>
          </a:stretch>
        </p:blipFill>
        <p:spPr>
          <a:xfrm rot="-1799997">
            <a:off x="4222046" y="2859009"/>
            <a:ext cx="1389932" cy="4253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6"/>
          <p:cNvSpPr/>
          <p:nvPr/>
        </p:nvSpPr>
        <p:spPr>
          <a:xfrm>
            <a:off x="540000" y="540000"/>
            <a:ext cx="111120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 name="Google Shape;59;p6"/>
          <p:cNvSpPr txBox="1"/>
          <p:nvPr/>
        </p:nvSpPr>
        <p:spPr>
          <a:xfrm>
            <a:off x="5590900" y="3832800"/>
            <a:ext cx="5212500" cy="1723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400"/>
              </a:spcBef>
              <a:spcAft>
                <a:spcPts val="0"/>
              </a:spcAft>
              <a:buNone/>
            </a:pPr>
            <a:r>
              <a:rPr lang="de-DE" sz="2000">
                <a:solidFill>
                  <a:srgbClr val="1F1F1F"/>
                </a:solidFill>
                <a:latin typeface="Ubuntu"/>
                <a:ea typeface="Ubuntu"/>
                <a:cs typeface="Ubuntu"/>
                <a:sym typeface="Ubuntu"/>
              </a:rPr>
              <a:t>Then you will see that you should not stop independent thinking, even if an instruction might be clearly written! Sometimes you have to guess a little bit what could be meant or include your own experience.</a:t>
            </a:r>
            <a:endParaRPr sz="2000">
              <a:solidFill>
                <a:srgbClr val="1F1F1F"/>
              </a:solidFill>
              <a:latin typeface="Ubuntu"/>
              <a:ea typeface="Ubuntu"/>
              <a:cs typeface="Ubuntu"/>
              <a:sym typeface="Ubuntu"/>
            </a:endParaRPr>
          </a:p>
        </p:txBody>
      </p:sp>
      <p:sp>
        <p:nvSpPr>
          <p:cNvPr id="60" name="Google Shape;60;p6"/>
          <p:cNvSpPr txBox="1"/>
          <p:nvPr/>
        </p:nvSpPr>
        <p:spPr>
          <a:xfrm>
            <a:off x="912450" y="1239100"/>
            <a:ext cx="50187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4000"/>
              <a:buFont typeface="Arial"/>
              <a:buNone/>
            </a:pPr>
            <a:r>
              <a:rPr b="1" lang="de-DE" sz="4000">
                <a:solidFill>
                  <a:srgbClr val="1F6566"/>
                </a:solidFill>
                <a:latin typeface="Ubuntu"/>
                <a:ea typeface="Ubuntu"/>
                <a:cs typeface="Ubuntu"/>
                <a:sym typeface="Ubuntu"/>
              </a:rPr>
              <a:t>Read the “f.” manual</a:t>
            </a:r>
            <a:endParaRPr b="1" sz="4400">
              <a:solidFill>
                <a:srgbClr val="1F6566"/>
              </a:solidFill>
              <a:latin typeface="Ubuntu"/>
              <a:ea typeface="Ubuntu"/>
              <a:cs typeface="Ubuntu"/>
              <a:sym typeface="Ubuntu"/>
            </a:endParaRPr>
          </a:p>
        </p:txBody>
      </p:sp>
      <p:sp>
        <p:nvSpPr>
          <p:cNvPr id="61" name="Google Shape;61;p6"/>
          <p:cNvSpPr txBox="1"/>
          <p:nvPr/>
        </p:nvSpPr>
        <p:spPr>
          <a:xfrm>
            <a:off x="5590900" y="2136000"/>
            <a:ext cx="5491500" cy="800400"/>
          </a:xfrm>
          <a:prstGeom prst="rect">
            <a:avLst/>
          </a:prstGeom>
          <a:noFill/>
          <a:ln>
            <a:noFill/>
          </a:ln>
        </p:spPr>
        <p:txBody>
          <a:bodyPr anchorCtr="0" anchor="t" bIns="0" lIns="0" spcFirstLastPara="1" rIns="0" wrap="square" tIns="0">
            <a:spAutoFit/>
          </a:bodyPr>
          <a:lstStyle/>
          <a:p>
            <a:pPr indent="0" lvl="0" marL="0" rtl="0" algn="l">
              <a:spcBef>
                <a:spcPts val="1400"/>
              </a:spcBef>
              <a:spcAft>
                <a:spcPts val="0"/>
              </a:spcAft>
              <a:buNone/>
            </a:pPr>
            <a:r>
              <a:rPr lang="de-DE" sz="2600">
                <a:solidFill>
                  <a:srgbClr val="434343"/>
                </a:solidFill>
                <a:latin typeface="Ubuntu Medium"/>
                <a:ea typeface="Ubuntu Medium"/>
                <a:cs typeface="Ubuntu Medium"/>
                <a:sym typeface="Ubuntu Medium"/>
              </a:rPr>
              <a:t>"EXACT INSTRUCTIONS"  are not always as exact as the intend to be.</a:t>
            </a:r>
            <a:endParaRPr sz="2600">
              <a:solidFill>
                <a:srgbClr val="1F1F1F"/>
              </a:solidFill>
              <a:latin typeface="Ubuntu Medium"/>
              <a:ea typeface="Ubuntu Medium"/>
              <a:cs typeface="Ubuntu Medium"/>
              <a:sym typeface="Ubuntu Medium"/>
            </a:endParaRPr>
          </a:p>
        </p:txBody>
      </p:sp>
      <p:pic>
        <p:nvPicPr>
          <p:cNvPr id="62" name="Google Shape;62;p6"/>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63" name="Google Shape;63;p6"/>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000000"/>
              </a:buClr>
              <a:buSzPts val="1500"/>
              <a:buFont typeface="Arial"/>
              <a:buNone/>
            </a:pPr>
            <a:r>
              <a:rPr b="1" lang="de-DE" sz="1200">
                <a:solidFill>
                  <a:srgbClr val="000000"/>
                </a:solidFill>
                <a:latin typeface="Calibri"/>
                <a:ea typeface="Calibri"/>
                <a:cs typeface="Calibri"/>
                <a:sym typeface="Calibri"/>
              </a:rPr>
              <a:t>2.1. science@venture</a:t>
            </a:r>
            <a:r>
              <a:rPr lang="de-DE" sz="1200">
                <a:solidFill>
                  <a:srgbClr val="000000"/>
                </a:solidFill>
                <a:latin typeface="Calibri"/>
                <a:ea typeface="Calibri"/>
                <a:cs typeface="Calibri"/>
                <a:sym typeface="Calibri"/>
              </a:rPr>
              <a:t> scientific experimenting &amp; documenting</a:t>
            </a:r>
            <a:endParaRPr b="1" sz="1200">
              <a:solidFill>
                <a:srgbClr val="000000"/>
              </a:solidFill>
              <a:latin typeface="Calibri"/>
              <a:ea typeface="Calibri"/>
              <a:cs typeface="Calibri"/>
              <a:sym typeface="Calibri"/>
            </a:endParaRPr>
          </a:p>
        </p:txBody>
      </p:sp>
      <p:sp>
        <p:nvSpPr>
          <p:cNvPr id="64" name="Google Shape;64;p6"/>
          <p:cNvSpPr txBox="1"/>
          <p:nvPr/>
        </p:nvSpPr>
        <p:spPr>
          <a:xfrm>
            <a:off x="5590898" y="3236025"/>
            <a:ext cx="27954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de-DE" sz="2600">
                <a:solidFill>
                  <a:srgbClr val="434343"/>
                </a:solidFill>
                <a:latin typeface="Ubuntu Medium"/>
                <a:ea typeface="Ubuntu Medium"/>
                <a:cs typeface="Ubuntu Medium"/>
                <a:sym typeface="Ubuntu Medium"/>
              </a:rPr>
              <a:t>Watch the </a:t>
            </a:r>
            <a:r>
              <a:rPr lang="de-DE" sz="2600" u="sng">
                <a:solidFill>
                  <a:srgbClr val="017A7E"/>
                </a:solidFill>
                <a:latin typeface="Ubuntu Medium"/>
                <a:ea typeface="Ubuntu Medium"/>
                <a:cs typeface="Ubuntu Medium"/>
                <a:sym typeface="Ubuntu Medium"/>
                <a:hlinkClick r:id="rId4">
                  <a:extLst>
                    <a:ext uri="{A12FA001-AC4F-418D-AE19-62706E023703}">
                      <ahyp:hlinkClr val="tx"/>
                    </a:ext>
                  </a:extLst>
                </a:hlinkClick>
              </a:rPr>
              <a:t>video!</a:t>
            </a:r>
            <a:endParaRPr b="1" sz="2600">
              <a:solidFill>
                <a:srgbClr val="434343"/>
              </a:solidFill>
              <a:latin typeface="Ubuntu"/>
              <a:ea typeface="Ubuntu"/>
              <a:cs typeface="Ubuntu"/>
              <a:sym typeface="Ubuntu"/>
            </a:endParaRPr>
          </a:p>
        </p:txBody>
      </p:sp>
      <p:pic>
        <p:nvPicPr>
          <p:cNvPr id="65" name="Google Shape;65;p6"/>
          <p:cNvPicPr preferRelativeResize="0"/>
          <p:nvPr/>
        </p:nvPicPr>
        <p:blipFill>
          <a:blip r:embed="rId5">
            <a:alphaModFix/>
          </a:blip>
          <a:stretch>
            <a:fillRect/>
          </a:stretch>
        </p:blipFill>
        <p:spPr>
          <a:xfrm>
            <a:off x="-25775" y="2135158"/>
            <a:ext cx="5355136" cy="3872534"/>
          </a:xfrm>
          <a:prstGeom prst="rect">
            <a:avLst/>
          </a:prstGeom>
          <a:noFill/>
          <a:ln>
            <a:noFill/>
          </a:ln>
        </p:spPr>
      </p:pic>
      <p:pic>
        <p:nvPicPr>
          <p:cNvPr descr="Check out the &quot;exact instructions challenge&quot; that will definitely make you laugh!&#10;&#10;This hilarious video has emerged of two kids trying to write exact instructions for their dad to make a peanut butter and jelly sandwich, with little success. &#10;&#10;This challenge was shot by Josh Darnit, who got the idea from a friend whose science teacher had done a similar experiment back in high school. It shows Johnna and Evan, his kids, taking turns trying to help their father create a peanut butter and jelly sandwich. &#10;&#10;However, Josh follows the instructions to the letter, leading to funny fails. &#10;&#10;&#10;Via:&#10;https://www.newsflare.com&#10;----------------------------------------------------------------------------------------------------------&#10;&#10;Subscribe to Now I've Seen Everything : https://goo.gl/xiBW7v&#10;&#10;Our Social Media:&#10;&#10;Facebook: https://www.facebook.com/seen.everything&#10;Instagram: https://www.instagram.com/now.ive.seen.everything&#10;-----------------------------------------------------------------------------------------------------------&#10;&#10;More articles: http://brightside.me" id="66" name="Google Shape;66;p6" title="THIS &quot;EXACT INSTRUCTIONS CHALLENGE&quot; IS SO HILARIOUS">
            <a:hlinkClick r:id="rId6"/>
          </p:cNvPr>
          <p:cNvPicPr preferRelativeResize="0"/>
          <p:nvPr/>
        </p:nvPicPr>
        <p:blipFill rotWithShape="1">
          <a:blip r:embed="rId7">
            <a:alphaModFix/>
          </a:blip>
          <a:srcRect b="2268" l="5904" r="1989" t="4378"/>
          <a:stretch/>
        </p:blipFill>
        <p:spPr>
          <a:xfrm>
            <a:off x="640175" y="2335155"/>
            <a:ext cx="4023225" cy="2293650"/>
          </a:xfrm>
          <a:prstGeom prst="rect">
            <a:avLst/>
          </a:prstGeom>
          <a:noFill/>
          <a:ln>
            <a:noFill/>
          </a:ln>
        </p:spPr>
      </p:pic>
      <p:pic>
        <p:nvPicPr>
          <p:cNvPr id="67" name="Google Shape;67;p6">
            <a:hlinkClick r:id="rId8"/>
          </p:cNvPr>
          <p:cNvPicPr preferRelativeResize="0"/>
          <p:nvPr/>
        </p:nvPicPr>
        <p:blipFill>
          <a:blip r:embed="rId9">
            <a:alphaModFix/>
          </a:blip>
          <a:stretch>
            <a:fillRect/>
          </a:stretch>
        </p:blipFill>
        <p:spPr>
          <a:xfrm>
            <a:off x="2254126" y="3059294"/>
            <a:ext cx="805906" cy="8059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7"/>
          <p:cNvSpPr/>
          <p:nvPr/>
        </p:nvSpPr>
        <p:spPr>
          <a:xfrm>
            <a:off x="540000" y="540000"/>
            <a:ext cx="11112000" cy="5778000"/>
          </a:xfrm>
          <a:prstGeom prst="roundRect">
            <a:avLst>
              <a:gd fmla="val 7810" name="adj"/>
            </a:avLst>
          </a:prstGeom>
          <a:solidFill>
            <a:srgbClr val="F2F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 name="Google Shape;74;p7"/>
          <p:cNvSpPr txBox="1"/>
          <p:nvPr/>
        </p:nvSpPr>
        <p:spPr>
          <a:xfrm>
            <a:off x="6316700" y="1719300"/>
            <a:ext cx="5082900" cy="327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de-DE" sz="1700">
                <a:solidFill>
                  <a:srgbClr val="1F1F1F"/>
                </a:solidFill>
                <a:latin typeface="Ubuntu"/>
                <a:ea typeface="Ubuntu"/>
                <a:cs typeface="Ubuntu"/>
                <a:sym typeface="Ubuntu"/>
              </a:rPr>
              <a:t>Who cleans up is just too lazy to look? A German proverb. And unfortunately not helpful when experimenting. Read the instructions for the planned experiments beforehand. Plan an extra time of about 50 % as a precaution. This is a rule of thumb: most of the time, everything takes twice as long as expected or planned! If you do this, you will know realistically how many experiments you can do in one session. Get all the materials or ingredients that are listed always at the beginning of the description of an experiment</a:t>
            </a:r>
            <a:endParaRPr b="1" sz="1700">
              <a:solidFill>
                <a:srgbClr val="1F1F1F"/>
              </a:solidFill>
              <a:latin typeface="Calibri"/>
              <a:ea typeface="Calibri"/>
              <a:cs typeface="Calibri"/>
              <a:sym typeface="Calibri"/>
            </a:endParaRPr>
          </a:p>
        </p:txBody>
      </p:sp>
      <p:pic>
        <p:nvPicPr>
          <p:cNvPr id="75" name="Google Shape;75;p7"/>
          <p:cNvPicPr preferRelativeResize="0"/>
          <p:nvPr/>
        </p:nvPicPr>
        <p:blipFill rotWithShape="1">
          <a:blip r:embed="rId3">
            <a:alphaModFix/>
          </a:blip>
          <a:srcRect b="0" l="0" r="0" t="0"/>
          <a:stretch/>
        </p:blipFill>
        <p:spPr>
          <a:xfrm>
            <a:off x="8882575" y="-155487"/>
            <a:ext cx="3525898" cy="1983275"/>
          </a:xfrm>
          <a:prstGeom prst="rect">
            <a:avLst/>
          </a:prstGeom>
          <a:noFill/>
          <a:ln>
            <a:noFill/>
          </a:ln>
        </p:spPr>
      </p:pic>
      <p:sp>
        <p:nvSpPr>
          <p:cNvPr id="76" name="Google Shape;76;p7"/>
          <p:cNvSpPr txBox="1"/>
          <p:nvPr/>
        </p:nvSpPr>
        <p:spPr>
          <a:xfrm>
            <a:off x="7634900" y="5313100"/>
            <a:ext cx="30012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de-DE" sz="2600">
                <a:solidFill>
                  <a:srgbClr val="434343"/>
                </a:solidFill>
                <a:latin typeface="Ubuntu Medium"/>
                <a:ea typeface="Ubuntu Medium"/>
                <a:cs typeface="Ubuntu Medium"/>
                <a:sym typeface="Ubuntu Medium"/>
              </a:rPr>
              <a:t>See the </a:t>
            </a:r>
            <a:r>
              <a:rPr lang="de-DE" sz="2600" u="sng">
                <a:solidFill>
                  <a:srgbClr val="017A7E"/>
                </a:solidFill>
                <a:latin typeface="Ubuntu Medium"/>
                <a:ea typeface="Ubuntu Medium"/>
                <a:cs typeface="Ubuntu Medium"/>
                <a:sym typeface="Ubuntu Medium"/>
                <a:hlinkClick r:id="rId4">
                  <a:extLst>
                    <a:ext uri="{A12FA001-AC4F-418D-AE19-62706E023703}">
                      <ahyp:hlinkClr val="tx"/>
                    </a:ext>
                  </a:extLst>
                </a:hlinkClick>
              </a:rPr>
              <a:t>worksheet</a:t>
            </a:r>
            <a:endParaRPr sz="2600">
              <a:solidFill>
                <a:srgbClr val="1F1F1F"/>
              </a:solidFill>
              <a:latin typeface="Ubuntu Medium"/>
              <a:ea typeface="Ubuntu Medium"/>
              <a:cs typeface="Ubuntu Medium"/>
              <a:sym typeface="Ubuntu Medium"/>
            </a:endParaRPr>
          </a:p>
        </p:txBody>
      </p:sp>
      <p:pic>
        <p:nvPicPr>
          <p:cNvPr id="77" name="Google Shape;77;p7">
            <a:hlinkClick r:id="rId5"/>
          </p:cNvPr>
          <p:cNvPicPr preferRelativeResize="0"/>
          <p:nvPr/>
        </p:nvPicPr>
        <p:blipFill>
          <a:blip r:embed="rId6">
            <a:alphaModFix/>
          </a:blip>
          <a:stretch>
            <a:fillRect/>
          </a:stretch>
        </p:blipFill>
        <p:spPr>
          <a:xfrm>
            <a:off x="10746651" y="5249913"/>
            <a:ext cx="488276" cy="759200"/>
          </a:xfrm>
          <a:prstGeom prst="rect">
            <a:avLst/>
          </a:prstGeom>
          <a:noFill/>
          <a:ln>
            <a:noFill/>
          </a:ln>
        </p:spPr>
      </p:pic>
      <p:sp>
        <p:nvSpPr>
          <p:cNvPr id="78" name="Google Shape;78;p7"/>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000000"/>
              </a:buClr>
              <a:buSzPts val="1500"/>
              <a:buFont typeface="Arial"/>
              <a:buNone/>
            </a:pPr>
            <a:r>
              <a:rPr b="1" lang="de-DE" sz="1200">
                <a:solidFill>
                  <a:srgbClr val="000000"/>
                </a:solidFill>
                <a:latin typeface="Calibri"/>
                <a:ea typeface="Calibri"/>
                <a:cs typeface="Calibri"/>
                <a:sym typeface="Calibri"/>
              </a:rPr>
              <a:t>2.1. science@venture</a:t>
            </a:r>
            <a:r>
              <a:rPr lang="de-DE" sz="1200">
                <a:solidFill>
                  <a:srgbClr val="000000"/>
                </a:solidFill>
                <a:latin typeface="Calibri"/>
                <a:ea typeface="Calibri"/>
                <a:cs typeface="Calibri"/>
                <a:sym typeface="Calibri"/>
              </a:rPr>
              <a:t> scientific experimenting &amp; documenting</a:t>
            </a:r>
            <a:endParaRPr sz="1200">
              <a:solidFill>
                <a:srgbClr val="000000"/>
              </a:solidFill>
              <a:latin typeface="Calibri"/>
              <a:ea typeface="Calibri"/>
              <a:cs typeface="Calibri"/>
              <a:sym typeface="Calibri"/>
            </a:endParaRPr>
          </a:p>
        </p:txBody>
      </p:sp>
      <p:sp>
        <p:nvSpPr>
          <p:cNvPr id="79" name="Google Shape;79;p7"/>
          <p:cNvSpPr txBox="1"/>
          <p:nvPr/>
        </p:nvSpPr>
        <p:spPr>
          <a:xfrm>
            <a:off x="940575" y="1081500"/>
            <a:ext cx="4830300" cy="1662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38761D"/>
              </a:buClr>
              <a:buSzPts val="10756"/>
              <a:buFont typeface="Calibri"/>
              <a:buNone/>
            </a:pPr>
            <a:r>
              <a:rPr b="1" lang="de-DE" sz="4000">
                <a:solidFill>
                  <a:srgbClr val="1F6566"/>
                </a:solidFill>
                <a:latin typeface="Ubuntu"/>
                <a:ea typeface="Ubuntu"/>
                <a:cs typeface="Ubuntu"/>
                <a:sym typeface="Ubuntu"/>
              </a:rPr>
              <a:t>Prepared Surrounding - check what you need!</a:t>
            </a:r>
            <a:endParaRPr b="1" sz="4000">
              <a:solidFill>
                <a:srgbClr val="1F6566"/>
              </a:solidFill>
              <a:latin typeface="Ubuntu"/>
              <a:ea typeface="Ubuntu"/>
              <a:cs typeface="Ubuntu"/>
              <a:sym typeface="Ubuntu"/>
            </a:endParaRPr>
          </a:p>
        </p:txBody>
      </p:sp>
      <p:pic>
        <p:nvPicPr>
          <p:cNvPr id="80" name="Google Shape;80;p7"/>
          <p:cNvPicPr preferRelativeResize="0"/>
          <p:nvPr/>
        </p:nvPicPr>
        <p:blipFill rotWithShape="1">
          <a:blip r:embed="rId7">
            <a:alphaModFix/>
          </a:blip>
          <a:srcRect b="-35991" l="6716" r="9327" t="16059"/>
          <a:stretch/>
        </p:blipFill>
        <p:spPr>
          <a:xfrm>
            <a:off x="-210875" y="3046225"/>
            <a:ext cx="6174300" cy="5878200"/>
          </a:xfrm>
          <a:prstGeom prst="ellipse">
            <a:avLst/>
          </a:prstGeom>
          <a:noFill/>
          <a:ln>
            <a:noFill/>
          </a:ln>
        </p:spPr>
      </p:pic>
      <p:sp>
        <p:nvSpPr>
          <p:cNvPr id="81" name="Google Shape;81;p7"/>
          <p:cNvSpPr txBox="1"/>
          <p:nvPr/>
        </p:nvSpPr>
        <p:spPr>
          <a:xfrm>
            <a:off x="4213070" y="2783650"/>
            <a:ext cx="2271300" cy="2078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15000">
                <a:solidFill>
                  <a:srgbClr val="1F6566"/>
                </a:solidFill>
                <a:latin typeface="Calibri"/>
                <a:ea typeface="Calibri"/>
                <a:cs typeface="Calibri"/>
                <a:sym typeface="Calibri"/>
              </a:rPr>
              <a:t>👍</a:t>
            </a:r>
            <a:endParaRPr b="1" sz="15000">
              <a:solidFill>
                <a:srgbClr val="1F6566"/>
              </a:solidFill>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8"/>
          <p:cNvSpPr/>
          <p:nvPr/>
        </p:nvSpPr>
        <p:spPr>
          <a:xfrm>
            <a:off x="25" y="-38400"/>
            <a:ext cx="12192000" cy="6896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90000"/>
              </a:lnSpc>
              <a:spcBef>
                <a:spcPts val="1400"/>
              </a:spcBef>
              <a:spcAft>
                <a:spcPts val="0"/>
              </a:spcAft>
              <a:buClr>
                <a:schemeClr val="dk1"/>
              </a:buClr>
              <a:buSzPts val="1440"/>
              <a:buFont typeface="Arial"/>
              <a:buNone/>
            </a:pPr>
            <a:r>
              <a:t/>
            </a:r>
            <a:endParaRPr b="0" i="0" sz="1400" u="none" cap="none" strike="noStrike">
              <a:solidFill>
                <a:srgbClr val="FFFFFF"/>
              </a:solidFill>
              <a:latin typeface="Calibri"/>
              <a:ea typeface="Calibri"/>
              <a:cs typeface="Calibri"/>
              <a:sym typeface="Calibri"/>
            </a:endParaRPr>
          </a:p>
        </p:txBody>
      </p:sp>
      <p:sp>
        <p:nvSpPr>
          <p:cNvPr id="88" name="Google Shape;88;p8"/>
          <p:cNvSpPr/>
          <p:nvPr/>
        </p:nvSpPr>
        <p:spPr>
          <a:xfrm>
            <a:off x="540000" y="540000"/>
            <a:ext cx="11112000" cy="5778000"/>
          </a:xfrm>
          <a:prstGeom prst="roundRect">
            <a:avLst>
              <a:gd fmla="val 781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9" name="Google Shape;89;p8"/>
          <p:cNvSpPr txBox="1"/>
          <p:nvPr/>
        </p:nvSpPr>
        <p:spPr>
          <a:xfrm>
            <a:off x="928825" y="2202900"/>
            <a:ext cx="5240700" cy="1995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t/>
            </a:r>
            <a:endParaRPr b="1" sz="4800">
              <a:solidFill>
                <a:schemeClr val="dk2"/>
              </a:solidFill>
              <a:latin typeface="Ubuntu"/>
              <a:ea typeface="Ubuntu"/>
              <a:cs typeface="Ubuntu"/>
              <a:sym typeface="Ubuntu"/>
            </a:endParaRPr>
          </a:p>
          <a:p>
            <a:pPr indent="0" lvl="0" marL="0" rtl="0" algn="l">
              <a:lnSpc>
                <a:spcPct val="90000"/>
              </a:lnSpc>
              <a:spcBef>
                <a:spcPts val="0"/>
              </a:spcBef>
              <a:spcAft>
                <a:spcPts val="0"/>
              </a:spcAft>
              <a:buClr>
                <a:schemeClr val="dk1"/>
              </a:buClr>
              <a:buSzPts val="1100"/>
              <a:buFont typeface="Arial"/>
              <a:buNone/>
            </a:pPr>
            <a:r>
              <a:rPr b="1" lang="de-DE" sz="4800">
                <a:solidFill>
                  <a:schemeClr val="dk2"/>
                </a:solidFill>
                <a:latin typeface="Ubuntu"/>
                <a:ea typeface="Ubuntu"/>
                <a:cs typeface="Ubuntu"/>
                <a:sym typeface="Ubuntu"/>
              </a:rPr>
              <a:t>Six Climate Experiments</a:t>
            </a:r>
            <a:endParaRPr b="1" sz="4800">
              <a:solidFill>
                <a:schemeClr val="dk2"/>
              </a:solidFill>
              <a:latin typeface="Ubuntu"/>
              <a:ea typeface="Ubuntu"/>
              <a:cs typeface="Ubuntu"/>
              <a:sym typeface="Ubuntu"/>
            </a:endParaRPr>
          </a:p>
        </p:txBody>
      </p:sp>
      <p:sp>
        <p:nvSpPr>
          <p:cNvPr id="90" name="Google Shape;90;p8"/>
          <p:cNvSpPr/>
          <p:nvPr/>
        </p:nvSpPr>
        <p:spPr>
          <a:xfrm>
            <a:off x="6079500" y="-3029700"/>
            <a:ext cx="7456200" cy="7456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91" name="Google Shape;91;p8"/>
          <p:cNvPicPr preferRelativeResize="0"/>
          <p:nvPr/>
        </p:nvPicPr>
        <p:blipFill rotWithShape="1">
          <a:blip r:embed="rId3">
            <a:alphaModFix/>
          </a:blip>
          <a:srcRect b="0" l="0" r="0" t="0"/>
          <a:stretch/>
        </p:blipFill>
        <p:spPr>
          <a:xfrm>
            <a:off x="5162575" y="176575"/>
            <a:ext cx="7555625" cy="4249924"/>
          </a:xfrm>
          <a:prstGeom prst="rect">
            <a:avLst/>
          </a:prstGeom>
          <a:noFill/>
          <a:ln>
            <a:noFill/>
          </a:ln>
        </p:spPr>
      </p:pic>
      <p:grpSp>
        <p:nvGrpSpPr>
          <p:cNvPr id="92" name="Google Shape;92;p8"/>
          <p:cNvGrpSpPr/>
          <p:nvPr/>
        </p:nvGrpSpPr>
        <p:grpSpPr>
          <a:xfrm>
            <a:off x="966410" y="5189250"/>
            <a:ext cx="10219913" cy="926325"/>
            <a:chOff x="966410" y="5189250"/>
            <a:chExt cx="10219913" cy="926325"/>
          </a:xfrm>
        </p:grpSpPr>
        <p:pic>
          <p:nvPicPr>
            <p:cNvPr id="93" name="Google Shape;93;p8"/>
            <p:cNvPicPr preferRelativeResize="0"/>
            <p:nvPr/>
          </p:nvPicPr>
          <p:blipFill rotWithShape="1">
            <a:blip r:embed="rId4">
              <a:alphaModFix/>
            </a:blip>
            <a:srcRect b="1718" l="0" r="0" t="1718"/>
            <a:stretch/>
          </p:blipFill>
          <p:spPr>
            <a:xfrm>
              <a:off x="7935988" y="5311421"/>
              <a:ext cx="3250335" cy="700358"/>
            </a:xfrm>
            <a:prstGeom prst="rect">
              <a:avLst/>
            </a:prstGeom>
            <a:noFill/>
            <a:ln>
              <a:noFill/>
            </a:ln>
          </p:spPr>
        </p:pic>
        <p:grpSp>
          <p:nvGrpSpPr>
            <p:cNvPr id="94" name="Google Shape;94;p8"/>
            <p:cNvGrpSpPr/>
            <p:nvPr/>
          </p:nvGrpSpPr>
          <p:grpSpPr>
            <a:xfrm>
              <a:off x="966410" y="5189250"/>
              <a:ext cx="5773603" cy="926325"/>
              <a:chOff x="966410" y="5189250"/>
              <a:chExt cx="5773603" cy="926325"/>
            </a:xfrm>
          </p:grpSpPr>
          <p:pic>
            <p:nvPicPr>
              <p:cNvPr descr="A green hand print and blue text&#10;&#10;Description automatically generated" id="95" name="Google Shape;95;p8"/>
              <p:cNvPicPr preferRelativeResize="0"/>
              <p:nvPr/>
            </p:nvPicPr>
            <p:blipFill rotWithShape="1">
              <a:blip r:embed="rId5">
                <a:alphaModFix/>
              </a:blip>
              <a:srcRect b="0" l="0" r="0" t="0"/>
              <a:stretch/>
            </p:blipFill>
            <p:spPr>
              <a:xfrm>
                <a:off x="966410" y="5249922"/>
                <a:ext cx="1535204" cy="804982"/>
              </a:xfrm>
              <a:prstGeom prst="rect">
                <a:avLst/>
              </a:prstGeom>
              <a:noFill/>
              <a:ln>
                <a:noFill/>
              </a:ln>
            </p:spPr>
          </p:pic>
          <p:pic>
            <p:nvPicPr>
              <p:cNvPr descr="A logo with a hand holding a globe&#10;&#10;Description automatically generated" id="96" name="Google Shape;96;p8"/>
              <p:cNvPicPr preferRelativeResize="0"/>
              <p:nvPr/>
            </p:nvPicPr>
            <p:blipFill rotWithShape="1">
              <a:blip r:embed="rId6">
                <a:alphaModFix/>
              </a:blip>
              <a:srcRect b="0" l="0" r="0" t="0"/>
              <a:stretch/>
            </p:blipFill>
            <p:spPr>
              <a:xfrm>
                <a:off x="3041677" y="5189250"/>
                <a:ext cx="1030687" cy="926325"/>
              </a:xfrm>
              <a:prstGeom prst="rect">
                <a:avLst/>
              </a:prstGeom>
              <a:noFill/>
              <a:ln>
                <a:noFill/>
              </a:ln>
            </p:spPr>
          </p:pic>
          <p:pic>
            <p:nvPicPr>
              <p:cNvPr id="97" name="Google Shape;97;p8"/>
              <p:cNvPicPr preferRelativeResize="0"/>
              <p:nvPr/>
            </p:nvPicPr>
            <p:blipFill rotWithShape="1">
              <a:blip r:embed="rId7">
                <a:alphaModFix/>
              </a:blip>
              <a:srcRect b="0" l="0" r="0" t="0"/>
              <a:stretch/>
            </p:blipFill>
            <p:spPr>
              <a:xfrm>
                <a:off x="4421395" y="5343513"/>
                <a:ext cx="617807" cy="617799"/>
              </a:xfrm>
              <a:prstGeom prst="rect">
                <a:avLst/>
              </a:prstGeom>
              <a:noFill/>
              <a:ln>
                <a:noFill/>
              </a:ln>
            </p:spPr>
          </p:pic>
          <p:pic>
            <p:nvPicPr>
              <p:cNvPr descr="A pink sign with yellow text&#10;&#10;Description automatically generated" id="98" name="Google Shape;98;p8"/>
              <p:cNvPicPr preferRelativeResize="0"/>
              <p:nvPr/>
            </p:nvPicPr>
            <p:blipFill rotWithShape="1">
              <a:blip r:embed="rId8">
                <a:alphaModFix/>
              </a:blip>
              <a:srcRect b="0" l="0" r="0" t="0"/>
              <a:stretch/>
            </p:blipFill>
            <p:spPr>
              <a:xfrm>
                <a:off x="5410535" y="5247960"/>
                <a:ext cx="1329479" cy="844093"/>
              </a:xfrm>
              <a:prstGeom prst="rect">
                <a:avLst/>
              </a:prstGeom>
              <a:noFill/>
              <a:ln>
                <a:noFill/>
              </a:ln>
            </p:spPr>
          </p:pic>
        </p:grpSp>
      </p:grpSp>
      <p:sp>
        <p:nvSpPr>
          <p:cNvPr id="99" name="Google Shape;99;p8"/>
          <p:cNvSpPr txBox="1"/>
          <p:nvPr/>
        </p:nvSpPr>
        <p:spPr>
          <a:xfrm>
            <a:off x="928825" y="859075"/>
            <a:ext cx="3435300" cy="679800"/>
          </a:xfrm>
          <a:prstGeom prst="rect">
            <a:avLst/>
          </a:prstGeom>
          <a:solidFill>
            <a:schemeClr val="accent4"/>
          </a:solidFill>
          <a:ln>
            <a:noFill/>
          </a:ln>
        </p:spPr>
        <p:txBody>
          <a:bodyPr anchorCtr="0" anchor="t" bIns="108000" lIns="180000" spcFirstLastPara="1" rIns="108000" wrap="square" tIns="108000">
            <a:spAutoFit/>
          </a:bodyPr>
          <a:lstStyle/>
          <a:p>
            <a:pPr indent="0" lvl="0" marL="0" rtl="0" algn="l">
              <a:spcBef>
                <a:spcPts val="0"/>
              </a:spcBef>
              <a:spcAft>
                <a:spcPts val="0"/>
              </a:spcAft>
              <a:buClr>
                <a:srgbClr val="000000"/>
              </a:buClr>
              <a:buSzPts val="1100"/>
              <a:buFont typeface="Arial"/>
              <a:buNone/>
            </a:pPr>
            <a:r>
              <a:rPr lang="de-DE" sz="3000">
                <a:solidFill>
                  <a:srgbClr val="434343"/>
                </a:solidFill>
                <a:latin typeface="Ubuntu Medium"/>
                <a:ea typeface="Ubuntu Medium"/>
                <a:cs typeface="Ubuntu Medium"/>
                <a:sym typeface="Ubuntu Medium"/>
              </a:rPr>
              <a:t>science</a:t>
            </a:r>
            <a:r>
              <a:rPr lang="de-DE" sz="3000">
                <a:solidFill>
                  <a:srgbClr val="434343"/>
                </a:solidFill>
                <a:latin typeface="Ubuntu Medium"/>
                <a:ea typeface="Ubuntu Medium"/>
                <a:cs typeface="Ubuntu Medium"/>
                <a:sym typeface="Ubuntu Medium"/>
              </a:rPr>
              <a:t>@venture</a:t>
            </a:r>
            <a:endParaRPr sz="3000">
              <a:solidFill>
                <a:srgbClr val="434343"/>
              </a:solidFill>
              <a:latin typeface="Ubuntu Medium"/>
              <a:ea typeface="Ubuntu Medium"/>
              <a:cs typeface="Ubuntu Medium"/>
              <a:sym typeface="Ubuntu Medium"/>
            </a:endParaRPr>
          </a:p>
        </p:txBody>
      </p:sp>
      <p:sp>
        <p:nvSpPr>
          <p:cNvPr id="100" name="Google Shape;100;p8"/>
          <p:cNvSpPr txBox="1"/>
          <p:nvPr/>
        </p:nvSpPr>
        <p:spPr>
          <a:xfrm>
            <a:off x="928825" y="1675800"/>
            <a:ext cx="2119200" cy="249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de-DE" sz="1800">
                <a:solidFill>
                  <a:srgbClr val="434343"/>
                </a:solidFill>
                <a:latin typeface="Ubuntu"/>
                <a:ea typeface="Ubuntu"/>
                <a:cs typeface="Ubuntu"/>
                <a:sym typeface="Ubuntu"/>
              </a:rPr>
              <a:t>UNIT </a:t>
            </a:r>
            <a:r>
              <a:rPr lang="de-DE" sz="1800">
                <a:solidFill>
                  <a:srgbClr val="434343"/>
                </a:solidFill>
                <a:latin typeface="Ubuntu"/>
                <a:ea typeface="Ubuntu"/>
                <a:cs typeface="Ubuntu"/>
                <a:sym typeface="Ubuntu"/>
              </a:rPr>
              <a:t>2 - </a:t>
            </a:r>
            <a:r>
              <a:rPr i="1" lang="de-DE" sz="1800">
                <a:solidFill>
                  <a:srgbClr val="990000"/>
                </a:solidFill>
                <a:latin typeface="Ubuntu"/>
                <a:ea typeface="Ubuntu"/>
                <a:cs typeface="Ubuntu"/>
                <a:sym typeface="Ubuntu"/>
              </a:rPr>
              <a:t>Fast Track</a:t>
            </a:r>
            <a:endParaRPr i="1" sz="1800">
              <a:solidFill>
                <a:srgbClr val="990000"/>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300"/>
                                        <p:tgtEl>
                                          <p:spTgt spid="89"/>
                                        </p:tgtEl>
                                        <p:attrNameLst>
                                          <p:attrName>ppt_x</p:attrName>
                                        </p:attrNameLst>
                                      </p:cBhvr>
                                      <p:tavLst>
                                        <p:tav fmla="" tm="0">
                                          <p:val>
                                            <p:strVal val="#ppt_x-1"/>
                                          </p:val>
                                        </p:tav>
                                        <p:tav fmla="" tm="100000">
                                          <p:val>
                                            <p:strVal val="#ppt_x"/>
                                          </p:val>
                                        </p:tav>
                                      </p:tavLst>
                                    </p:anim>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9"/>
          <p:cNvSpPr/>
          <p:nvPr/>
        </p:nvSpPr>
        <p:spPr>
          <a:xfrm>
            <a:off x="540000" y="540000"/>
            <a:ext cx="11112000" cy="5778000"/>
          </a:xfrm>
          <a:prstGeom prst="roundRect">
            <a:avLst>
              <a:gd fmla="val 781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7" name="Google Shape;107;p9"/>
          <p:cNvSpPr txBox="1"/>
          <p:nvPr/>
        </p:nvSpPr>
        <p:spPr>
          <a:xfrm>
            <a:off x="912450" y="1239100"/>
            <a:ext cx="5018700" cy="110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4000"/>
              <a:buFont typeface="Arial"/>
              <a:buNone/>
            </a:pPr>
            <a:r>
              <a:rPr b="1" lang="de-DE" sz="4000">
                <a:solidFill>
                  <a:schemeClr val="dk2"/>
                </a:solidFill>
                <a:latin typeface="Ubuntu"/>
                <a:ea typeface="Ubuntu"/>
                <a:cs typeface="Ubuntu"/>
                <a:sym typeface="Ubuntu"/>
              </a:rPr>
              <a:t>Experience and Experimenting</a:t>
            </a:r>
            <a:endParaRPr b="1" sz="4400">
              <a:solidFill>
                <a:schemeClr val="dk2"/>
              </a:solidFill>
              <a:latin typeface="Ubuntu"/>
              <a:ea typeface="Ubuntu"/>
              <a:cs typeface="Ubuntu"/>
              <a:sym typeface="Ubuntu"/>
            </a:endParaRPr>
          </a:p>
        </p:txBody>
      </p:sp>
      <p:pic>
        <p:nvPicPr>
          <p:cNvPr id="108" name="Google Shape;108;p9"/>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109" name="Google Shape;109;p9"/>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chemeClr val="dk1"/>
              </a:buClr>
              <a:buSzPts val="1500"/>
              <a:buFont typeface="Arial"/>
              <a:buNone/>
            </a:pPr>
            <a:r>
              <a:rPr b="1" lang="de-DE" sz="1200">
                <a:solidFill>
                  <a:schemeClr val="dk2"/>
                </a:solidFill>
                <a:latin typeface="Calibri"/>
                <a:ea typeface="Calibri"/>
                <a:cs typeface="Calibri"/>
                <a:sym typeface="Calibri"/>
              </a:rPr>
              <a:t>2.2. science@venture</a:t>
            </a:r>
            <a:r>
              <a:rPr lang="de-DE" sz="1200">
                <a:solidFill>
                  <a:schemeClr val="dk2"/>
                </a:solidFill>
                <a:latin typeface="Calibri"/>
                <a:ea typeface="Calibri"/>
                <a:cs typeface="Calibri"/>
                <a:sym typeface="Calibri"/>
              </a:rPr>
              <a:t> six climate experiments </a:t>
            </a:r>
            <a:endParaRPr b="1" sz="1200">
              <a:solidFill>
                <a:srgbClr val="1F6566"/>
              </a:solidFill>
              <a:latin typeface="Calibri"/>
              <a:ea typeface="Calibri"/>
              <a:cs typeface="Calibri"/>
              <a:sym typeface="Calibri"/>
            </a:endParaRPr>
          </a:p>
        </p:txBody>
      </p:sp>
      <p:sp>
        <p:nvSpPr>
          <p:cNvPr id="110" name="Google Shape;110;p9"/>
          <p:cNvSpPr/>
          <p:nvPr/>
        </p:nvSpPr>
        <p:spPr>
          <a:xfrm>
            <a:off x="2927075" y="3948650"/>
            <a:ext cx="3799800" cy="1415400"/>
          </a:xfrm>
          <a:prstGeom prst="roundRect">
            <a:avLst>
              <a:gd fmla="val 50000" name="adj"/>
            </a:avLst>
          </a:prstGeom>
          <a:solidFill>
            <a:srgbClr val="5B00FE"/>
          </a:solidFill>
          <a:ln>
            <a:noFill/>
          </a:ln>
        </p:spPr>
        <p:txBody>
          <a:bodyPr anchorCtr="0" anchor="ctr" bIns="91425" lIns="270000" spcFirstLastPara="1" rIns="91425" wrap="square" tIns="91425">
            <a:noAutofit/>
          </a:bodyPr>
          <a:lstStyle/>
          <a:p>
            <a:pPr indent="0" lvl="0" marL="457200" rtl="0" algn="l">
              <a:spcBef>
                <a:spcPts val="0"/>
              </a:spcBef>
              <a:spcAft>
                <a:spcPts val="0"/>
              </a:spcAft>
              <a:buNone/>
            </a:pPr>
            <a:r>
              <a:rPr lang="de-DE" sz="2000">
                <a:solidFill>
                  <a:schemeClr val="lt1"/>
                </a:solidFill>
                <a:latin typeface="Ubuntu Medium"/>
                <a:ea typeface="Ubuntu Medium"/>
                <a:cs typeface="Ubuntu Medium"/>
                <a:sym typeface="Ubuntu Medium"/>
              </a:rPr>
              <a:t>1. What has a black shirt to do with global warming?</a:t>
            </a:r>
            <a:endParaRPr sz="2000">
              <a:solidFill>
                <a:schemeClr val="lt1"/>
              </a:solidFill>
              <a:latin typeface="Ubuntu Medium"/>
              <a:ea typeface="Ubuntu Medium"/>
              <a:cs typeface="Ubuntu Medium"/>
              <a:sym typeface="Ubuntu Medium"/>
            </a:endParaRPr>
          </a:p>
        </p:txBody>
      </p:sp>
      <p:sp>
        <p:nvSpPr>
          <p:cNvPr id="111" name="Google Shape;111;p9"/>
          <p:cNvSpPr/>
          <p:nvPr/>
        </p:nvSpPr>
        <p:spPr>
          <a:xfrm>
            <a:off x="5066800" y="2491250"/>
            <a:ext cx="3479400" cy="1626300"/>
          </a:xfrm>
          <a:prstGeom prst="roundRect">
            <a:avLst>
              <a:gd fmla="val 50000" name="adj"/>
            </a:avLst>
          </a:prstGeom>
          <a:solidFill>
            <a:srgbClr val="FED001"/>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2000">
                <a:solidFill>
                  <a:schemeClr val="dk1"/>
                </a:solidFill>
                <a:latin typeface="Ubuntu Medium"/>
                <a:ea typeface="Ubuntu Medium"/>
                <a:cs typeface="Ubuntu Medium"/>
                <a:sym typeface="Ubuntu Medium"/>
              </a:rPr>
              <a:t>5. Which diet is climate friendly? </a:t>
            </a:r>
            <a:endParaRPr sz="2000">
              <a:solidFill>
                <a:schemeClr val="dk1"/>
              </a:solidFill>
              <a:latin typeface="Ubuntu Medium"/>
              <a:ea typeface="Ubuntu Medium"/>
              <a:cs typeface="Ubuntu Medium"/>
              <a:sym typeface="Ubuntu Medium"/>
            </a:endParaRPr>
          </a:p>
        </p:txBody>
      </p:sp>
      <p:sp>
        <p:nvSpPr>
          <p:cNvPr id="112" name="Google Shape;112;p9"/>
          <p:cNvSpPr/>
          <p:nvPr/>
        </p:nvSpPr>
        <p:spPr>
          <a:xfrm>
            <a:off x="6470650" y="3960550"/>
            <a:ext cx="4452000" cy="1780800"/>
          </a:xfrm>
          <a:prstGeom prst="roundRect">
            <a:avLst>
              <a:gd fmla="val 50000" name="adj"/>
            </a:avLst>
          </a:prstGeom>
          <a:solidFill>
            <a:srgbClr val="FFA605"/>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2000">
                <a:solidFill>
                  <a:schemeClr val="dk1"/>
                </a:solidFill>
                <a:latin typeface="Ubuntu Medium"/>
                <a:ea typeface="Ubuntu Medium"/>
                <a:cs typeface="Ubuntu Medium"/>
                <a:sym typeface="Ubuntu Medium"/>
              </a:rPr>
              <a:t>6. How does your "shopping" or consumption affect climate change? </a:t>
            </a:r>
            <a:endParaRPr sz="2000">
              <a:solidFill>
                <a:schemeClr val="dk1"/>
              </a:solidFill>
              <a:latin typeface="Ubuntu Medium"/>
              <a:ea typeface="Ubuntu Medium"/>
              <a:cs typeface="Ubuntu Medium"/>
              <a:sym typeface="Ubuntu Medium"/>
            </a:endParaRPr>
          </a:p>
        </p:txBody>
      </p:sp>
      <p:sp>
        <p:nvSpPr>
          <p:cNvPr id="113" name="Google Shape;113;p9"/>
          <p:cNvSpPr/>
          <p:nvPr/>
        </p:nvSpPr>
        <p:spPr>
          <a:xfrm>
            <a:off x="7610425" y="1919875"/>
            <a:ext cx="3799800" cy="1583100"/>
          </a:xfrm>
          <a:prstGeom prst="roundRect">
            <a:avLst>
              <a:gd fmla="val 50000" name="adj"/>
            </a:avLst>
          </a:prstGeom>
          <a:solidFill>
            <a:srgbClr val="F8017C"/>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2000">
                <a:solidFill>
                  <a:schemeClr val="lt1"/>
                </a:solidFill>
                <a:latin typeface="Ubuntu Medium"/>
                <a:ea typeface="Ubuntu Medium"/>
                <a:cs typeface="Ubuntu Medium"/>
                <a:sym typeface="Ubuntu Medium"/>
              </a:rPr>
              <a:t>2. What can a towel contribute to the fight against climate change?</a:t>
            </a:r>
            <a:endParaRPr sz="2000">
              <a:solidFill>
                <a:schemeClr val="lt1"/>
              </a:solidFill>
              <a:latin typeface="Ubuntu Medium"/>
              <a:ea typeface="Ubuntu Medium"/>
              <a:cs typeface="Ubuntu Medium"/>
              <a:sym typeface="Ubuntu Medium"/>
            </a:endParaRPr>
          </a:p>
        </p:txBody>
      </p:sp>
      <p:sp>
        <p:nvSpPr>
          <p:cNvPr id="114" name="Google Shape;114;p9"/>
          <p:cNvSpPr/>
          <p:nvPr/>
        </p:nvSpPr>
        <p:spPr>
          <a:xfrm>
            <a:off x="2037725" y="2783450"/>
            <a:ext cx="2353500" cy="1410300"/>
          </a:xfrm>
          <a:prstGeom prst="roundRect">
            <a:avLst>
              <a:gd fmla="val 50000" name="adj"/>
            </a:avLst>
          </a:prstGeom>
          <a:solidFill>
            <a:srgbClr val="009CD5"/>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2000">
                <a:solidFill>
                  <a:schemeClr val="lt1"/>
                </a:solidFill>
                <a:latin typeface="Ubuntu Medium"/>
                <a:ea typeface="Ubuntu Medium"/>
                <a:cs typeface="Ubuntu Medium"/>
                <a:sym typeface="Ubuntu Medium"/>
              </a:rPr>
              <a:t>3. Dress an ice cube warmly!</a:t>
            </a:r>
            <a:endParaRPr sz="2000">
              <a:solidFill>
                <a:schemeClr val="lt1"/>
              </a:solidFill>
              <a:latin typeface="Ubuntu Medium"/>
              <a:ea typeface="Ubuntu Medium"/>
              <a:cs typeface="Ubuntu Medium"/>
              <a:sym typeface="Ubuntu Medium"/>
            </a:endParaRPr>
          </a:p>
        </p:txBody>
      </p:sp>
      <p:sp>
        <p:nvSpPr>
          <p:cNvPr id="115" name="Google Shape;115;p9"/>
          <p:cNvSpPr/>
          <p:nvPr/>
        </p:nvSpPr>
        <p:spPr>
          <a:xfrm>
            <a:off x="912450" y="4457100"/>
            <a:ext cx="2543100" cy="1583100"/>
          </a:xfrm>
          <a:prstGeom prst="roundRect">
            <a:avLst>
              <a:gd fmla="val 50000" name="adj"/>
            </a:avLst>
          </a:prstGeom>
          <a:solidFill>
            <a:srgbClr val="92D159"/>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2000">
                <a:solidFill>
                  <a:schemeClr val="dk1"/>
                </a:solidFill>
                <a:latin typeface="Ubuntu Medium"/>
                <a:ea typeface="Ubuntu Medium"/>
                <a:cs typeface="Ubuntu Medium"/>
                <a:sym typeface="Ubuntu Medium"/>
              </a:rPr>
              <a:t>4. Green move. Move healthy and have fun!</a:t>
            </a:r>
            <a:endParaRPr sz="2000">
              <a:solidFill>
                <a:schemeClr val="dk1"/>
              </a:solidFill>
              <a:latin typeface="Ubuntu Medium"/>
              <a:ea typeface="Ubuntu Medium"/>
              <a:cs typeface="Ubuntu Medium"/>
              <a:sym typeface="Ubuntu Medium"/>
            </a:endParaRPr>
          </a:p>
        </p:txBody>
      </p:sp>
      <p:sp>
        <p:nvSpPr>
          <p:cNvPr id="116" name="Google Shape;116;p9"/>
          <p:cNvSpPr/>
          <p:nvPr/>
        </p:nvSpPr>
        <p:spPr>
          <a:xfrm>
            <a:off x="6518100" y="3901900"/>
            <a:ext cx="448200" cy="479100"/>
          </a:xfrm>
          <a:prstGeom prst="ellipse">
            <a:avLst/>
          </a:prstGeom>
          <a:solidFill>
            <a:srgbClr val="04B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7" name="Google Shape;117;p9"/>
          <p:cNvSpPr/>
          <p:nvPr/>
        </p:nvSpPr>
        <p:spPr>
          <a:xfrm>
            <a:off x="6844650" y="3960550"/>
            <a:ext cx="840300" cy="258600"/>
          </a:xfrm>
          <a:prstGeom prst="roundRect">
            <a:avLst>
              <a:gd fmla="val 50000" name="adj"/>
            </a:avLst>
          </a:prstGeom>
          <a:solidFill>
            <a:srgbClr val="F801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8" name="Google Shape;118;p9"/>
          <p:cNvSpPr/>
          <p:nvPr/>
        </p:nvSpPr>
        <p:spPr>
          <a:xfrm>
            <a:off x="1574650" y="2783450"/>
            <a:ext cx="337200" cy="360300"/>
          </a:xfrm>
          <a:prstGeom prst="ellipse">
            <a:avLst/>
          </a:prstGeom>
          <a:solidFill>
            <a:srgbClr val="04B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9" name="Google Shape;119;p9"/>
          <p:cNvSpPr/>
          <p:nvPr/>
        </p:nvSpPr>
        <p:spPr>
          <a:xfrm>
            <a:off x="4740175" y="3744100"/>
            <a:ext cx="734400" cy="258600"/>
          </a:xfrm>
          <a:prstGeom prst="roundRect">
            <a:avLst>
              <a:gd fmla="val 50000" name="adj"/>
            </a:avLst>
          </a:prstGeom>
          <a:solidFill>
            <a:srgbClr val="92D15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0" name="Google Shape;120;p9"/>
          <p:cNvSpPr/>
          <p:nvPr/>
        </p:nvSpPr>
        <p:spPr>
          <a:xfrm>
            <a:off x="1805950" y="3359300"/>
            <a:ext cx="448200" cy="258600"/>
          </a:xfrm>
          <a:prstGeom prst="roundRect">
            <a:avLst>
              <a:gd fmla="val 50000" name="adj"/>
            </a:avLst>
          </a:prstGeom>
          <a:solidFill>
            <a:srgbClr val="FED00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1" name="Google Shape;121;p9"/>
          <p:cNvSpPr/>
          <p:nvPr/>
        </p:nvSpPr>
        <p:spPr>
          <a:xfrm>
            <a:off x="7013075" y="2088700"/>
            <a:ext cx="448200" cy="258600"/>
          </a:xfrm>
          <a:prstGeom prst="roundRect">
            <a:avLst>
              <a:gd fmla="val 50000" name="adj"/>
            </a:avLst>
          </a:prstGeom>
          <a:solidFill>
            <a:srgbClr val="92D15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2" name="Google Shape;122;p9"/>
          <p:cNvSpPr/>
          <p:nvPr/>
        </p:nvSpPr>
        <p:spPr>
          <a:xfrm>
            <a:off x="9152950" y="3834075"/>
            <a:ext cx="258600" cy="2586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3" name="Google Shape;123;p9"/>
          <p:cNvSpPr/>
          <p:nvPr/>
        </p:nvSpPr>
        <p:spPr>
          <a:xfrm>
            <a:off x="9521811" y="3834075"/>
            <a:ext cx="258600" cy="2586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4" name="Google Shape;124;p9"/>
          <p:cNvSpPr/>
          <p:nvPr/>
        </p:nvSpPr>
        <p:spPr>
          <a:xfrm>
            <a:off x="9890673" y="3834075"/>
            <a:ext cx="258600" cy="2586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5" name="Google Shape;125;p9"/>
          <p:cNvSpPr/>
          <p:nvPr/>
        </p:nvSpPr>
        <p:spPr>
          <a:xfrm rot="4311926">
            <a:off x="2565501" y="4857210"/>
            <a:ext cx="1121928" cy="1121928"/>
          </a:xfrm>
          <a:prstGeom prst="arc">
            <a:avLst>
              <a:gd fmla="val 16200000" name="adj1"/>
              <a:gd fmla="val 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6" name="Google Shape;126;p9"/>
          <p:cNvSpPr/>
          <p:nvPr/>
        </p:nvSpPr>
        <p:spPr>
          <a:xfrm rot="9617478">
            <a:off x="808340" y="4872206"/>
            <a:ext cx="337150" cy="448182"/>
          </a:xfrm>
          <a:prstGeom prst="rtTriangl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 name="Google Shape;127;p9"/>
          <p:cNvSpPr/>
          <p:nvPr/>
        </p:nvSpPr>
        <p:spPr>
          <a:xfrm rot="-5400000">
            <a:off x="4957500" y="2402600"/>
            <a:ext cx="1122000" cy="1122000"/>
          </a:xfrm>
          <a:prstGeom prst="arc">
            <a:avLst>
              <a:gd fmla="val 16200000" name="adj1"/>
              <a:gd fmla="val 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8" name="Google Shape;128;p9"/>
          <p:cNvSpPr/>
          <p:nvPr/>
        </p:nvSpPr>
        <p:spPr>
          <a:xfrm>
            <a:off x="5613800" y="5094939"/>
            <a:ext cx="964400" cy="646400"/>
          </a:xfrm>
          <a:custGeom>
            <a:rect b="b" l="l" r="r" t="t"/>
            <a:pathLst>
              <a:path extrusionOk="0" h="25856" w="38576">
                <a:moveTo>
                  <a:pt x="0" y="235"/>
                </a:moveTo>
                <a:cubicBezTo>
                  <a:pt x="1931" y="235"/>
                  <a:pt x="5336" y="-707"/>
                  <a:pt x="5715" y="1187"/>
                </a:cubicBezTo>
                <a:cubicBezTo>
                  <a:pt x="6425" y="4737"/>
                  <a:pt x="851" y="8652"/>
                  <a:pt x="2858" y="11665"/>
                </a:cubicBezTo>
                <a:cubicBezTo>
                  <a:pt x="6147" y="16601"/>
                  <a:pt x="16712" y="1967"/>
                  <a:pt x="20003" y="6902"/>
                </a:cubicBezTo>
                <a:cubicBezTo>
                  <a:pt x="21819" y="9625"/>
                  <a:pt x="16828" y="13252"/>
                  <a:pt x="17621" y="16427"/>
                </a:cubicBezTo>
                <a:cubicBezTo>
                  <a:pt x="18353" y="19357"/>
                  <a:pt x="23740" y="15219"/>
                  <a:pt x="26670" y="15951"/>
                </a:cubicBezTo>
                <a:cubicBezTo>
                  <a:pt x="29696" y="16707"/>
                  <a:pt x="27320" y="22405"/>
                  <a:pt x="29051" y="25000"/>
                </a:cubicBezTo>
                <a:cubicBezTo>
                  <a:pt x="30890" y="27758"/>
                  <a:pt x="35261" y="22142"/>
                  <a:pt x="38576" y="22142"/>
                </a:cubicBezTo>
              </a:path>
            </a:pathLst>
          </a:custGeom>
          <a:noFill/>
          <a:ln cap="flat" cmpd="sng" w="28575">
            <a:solidFill>
              <a:schemeClr val="dk1"/>
            </a:solidFill>
            <a:prstDash val="solid"/>
            <a:round/>
            <a:headEnd len="med" w="med" type="none"/>
            <a:tailEnd len="med" w="med" type="none"/>
          </a:ln>
        </p:spPr>
      </p:sp>
      <p:grpSp>
        <p:nvGrpSpPr>
          <p:cNvPr id="129" name="Google Shape;129;p9"/>
          <p:cNvGrpSpPr/>
          <p:nvPr/>
        </p:nvGrpSpPr>
        <p:grpSpPr>
          <a:xfrm>
            <a:off x="10922500" y="2098300"/>
            <a:ext cx="487800" cy="294925"/>
            <a:chOff x="10922500" y="2098300"/>
            <a:chExt cx="487800" cy="294925"/>
          </a:xfrm>
        </p:grpSpPr>
        <p:cxnSp>
          <p:nvCxnSpPr>
            <p:cNvPr id="130" name="Google Shape;130;p9"/>
            <p:cNvCxnSpPr/>
            <p:nvPr/>
          </p:nvCxnSpPr>
          <p:spPr>
            <a:xfrm>
              <a:off x="10922500" y="2098300"/>
              <a:ext cx="487800" cy="0"/>
            </a:xfrm>
            <a:prstGeom prst="straightConnector1">
              <a:avLst/>
            </a:prstGeom>
            <a:noFill/>
            <a:ln cap="flat" cmpd="sng" w="28575">
              <a:solidFill>
                <a:schemeClr val="dk1"/>
              </a:solidFill>
              <a:prstDash val="solid"/>
              <a:round/>
              <a:headEnd len="med" w="med" type="none"/>
              <a:tailEnd len="med" w="med" type="none"/>
            </a:ln>
          </p:spPr>
        </p:cxnSp>
        <p:cxnSp>
          <p:nvCxnSpPr>
            <p:cNvPr id="131" name="Google Shape;131;p9"/>
            <p:cNvCxnSpPr/>
            <p:nvPr/>
          </p:nvCxnSpPr>
          <p:spPr>
            <a:xfrm>
              <a:off x="10922500" y="2250204"/>
              <a:ext cx="487800" cy="0"/>
            </a:xfrm>
            <a:prstGeom prst="straightConnector1">
              <a:avLst/>
            </a:prstGeom>
            <a:noFill/>
            <a:ln cap="flat" cmpd="sng" w="28575">
              <a:solidFill>
                <a:schemeClr val="dk1"/>
              </a:solidFill>
              <a:prstDash val="solid"/>
              <a:round/>
              <a:headEnd len="med" w="med" type="none"/>
              <a:tailEnd len="med" w="med" type="none"/>
            </a:ln>
          </p:spPr>
        </p:cxnSp>
        <p:cxnSp>
          <p:nvCxnSpPr>
            <p:cNvPr id="132" name="Google Shape;132;p9"/>
            <p:cNvCxnSpPr/>
            <p:nvPr/>
          </p:nvCxnSpPr>
          <p:spPr>
            <a:xfrm>
              <a:off x="10922500" y="2393225"/>
              <a:ext cx="487800" cy="0"/>
            </a:xfrm>
            <a:prstGeom prst="straightConnector1">
              <a:avLst/>
            </a:prstGeom>
            <a:noFill/>
            <a:ln cap="flat" cmpd="sng" w="28575">
              <a:solidFill>
                <a:schemeClr val="dk1"/>
              </a:solidFill>
              <a:prstDash val="solid"/>
              <a:round/>
              <a:headEnd len="med" w="med" type="none"/>
              <a:tailEnd len="med" w="med" type="none"/>
            </a:ln>
          </p:spPr>
        </p:cxn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0"/>
          <p:cNvSpPr/>
          <p:nvPr/>
        </p:nvSpPr>
        <p:spPr>
          <a:xfrm>
            <a:off x="540000" y="540000"/>
            <a:ext cx="11112000" cy="5778000"/>
          </a:xfrm>
          <a:prstGeom prst="roundRect">
            <a:avLst>
              <a:gd fmla="val 781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9" name="Google Shape;139;p10"/>
          <p:cNvSpPr txBox="1"/>
          <p:nvPr/>
        </p:nvSpPr>
        <p:spPr>
          <a:xfrm>
            <a:off x="6512375" y="1788575"/>
            <a:ext cx="3154800" cy="501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de-DE" sz="3622">
                <a:solidFill>
                  <a:schemeClr val="dk2"/>
                </a:solidFill>
                <a:latin typeface="Calibri"/>
                <a:ea typeface="Calibri"/>
                <a:cs typeface="Calibri"/>
                <a:sym typeface="Calibri"/>
              </a:rPr>
              <a:t>Albedo Effect</a:t>
            </a:r>
            <a:endParaRPr b="1" sz="4000">
              <a:solidFill>
                <a:srgbClr val="1F6566"/>
              </a:solidFill>
              <a:latin typeface="Ubuntu"/>
              <a:ea typeface="Ubuntu"/>
              <a:cs typeface="Ubuntu"/>
              <a:sym typeface="Ubuntu"/>
            </a:endParaRPr>
          </a:p>
        </p:txBody>
      </p:sp>
      <p:pic>
        <p:nvPicPr>
          <p:cNvPr id="140" name="Google Shape;140;p10"/>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141" name="Google Shape;141;p10"/>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chemeClr val="dk1"/>
              </a:buClr>
              <a:buSzPts val="1500"/>
              <a:buFont typeface="Arial"/>
              <a:buNone/>
            </a:pPr>
            <a:r>
              <a:rPr b="1" lang="de-DE" sz="1200">
                <a:solidFill>
                  <a:schemeClr val="dk2"/>
                </a:solidFill>
                <a:latin typeface="Calibri"/>
                <a:ea typeface="Calibri"/>
                <a:cs typeface="Calibri"/>
                <a:sym typeface="Calibri"/>
              </a:rPr>
              <a:t>2.2. science@venture</a:t>
            </a:r>
            <a:r>
              <a:rPr lang="de-DE" sz="1200">
                <a:solidFill>
                  <a:schemeClr val="dk2"/>
                </a:solidFill>
                <a:latin typeface="Calibri"/>
                <a:ea typeface="Calibri"/>
                <a:cs typeface="Calibri"/>
                <a:sym typeface="Calibri"/>
              </a:rPr>
              <a:t> six climate experiments </a:t>
            </a:r>
            <a:endParaRPr b="1" sz="1200">
              <a:solidFill>
                <a:schemeClr val="lt2"/>
              </a:solidFill>
              <a:latin typeface="Calibri"/>
              <a:ea typeface="Calibri"/>
              <a:cs typeface="Calibri"/>
              <a:sym typeface="Calibri"/>
            </a:endParaRPr>
          </a:p>
        </p:txBody>
      </p:sp>
      <p:pic>
        <p:nvPicPr>
          <p:cNvPr id="142" name="Google Shape;142;p10"/>
          <p:cNvPicPr preferRelativeResize="0"/>
          <p:nvPr/>
        </p:nvPicPr>
        <p:blipFill rotWithShape="1">
          <a:blip r:embed="rId4">
            <a:alphaModFix/>
          </a:blip>
          <a:srcRect b="0" l="0" r="0" t="0"/>
          <a:stretch/>
        </p:blipFill>
        <p:spPr>
          <a:xfrm rot="-428742">
            <a:off x="733800" y="3189208"/>
            <a:ext cx="4674175" cy="3489840"/>
          </a:xfrm>
          <a:prstGeom prst="rect">
            <a:avLst/>
          </a:prstGeom>
          <a:noFill/>
          <a:ln cap="flat" cmpd="sng" w="114300">
            <a:solidFill>
              <a:schemeClr val="lt2"/>
            </a:solidFill>
            <a:prstDash val="solid"/>
            <a:miter lim="8000"/>
            <a:headEnd len="sm" w="sm" type="none"/>
            <a:tailEnd len="sm" w="sm" type="none"/>
          </a:ln>
          <a:effectLst>
            <a:outerShdw blurRad="142875" rotWithShape="0" algn="bl" dir="3720000" dist="161925">
              <a:srgbClr val="000000">
                <a:alpha val="19000"/>
              </a:srgbClr>
            </a:outerShdw>
          </a:effectLst>
        </p:spPr>
      </p:pic>
      <p:sp>
        <p:nvSpPr>
          <p:cNvPr id="143" name="Google Shape;143;p10"/>
          <p:cNvSpPr txBox="1"/>
          <p:nvPr/>
        </p:nvSpPr>
        <p:spPr>
          <a:xfrm>
            <a:off x="6512375" y="2478600"/>
            <a:ext cx="4341900" cy="207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de-DE" sz="2000">
                <a:latin typeface="Ubuntu"/>
                <a:ea typeface="Ubuntu"/>
                <a:cs typeface="Ubuntu"/>
                <a:sym typeface="Ubuntu"/>
              </a:rPr>
              <a:t>On a hot summer day, a white T-shirt stays cooler than a dark one. Light-coloured sand is less hot for the feet in strong sunlight and therefore more pleasant than black asphalt. This effect is called "albedo". </a:t>
            </a:r>
            <a:endParaRPr sz="2000">
              <a:latin typeface="Ubuntu"/>
              <a:ea typeface="Ubuntu"/>
              <a:cs typeface="Ubuntu"/>
              <a:sym typeface="Ubuntu"/>
            </a:endParaRPr>
          </a:p>
        </p:txBody>
      </p:sp>
      <p:sp>
        <p:nvSpPr>
          <p:cNvPr id="144" name="Google Shape;144;p10"/>
          <p:cNvSpPr txBox="1"/>
          <p:nvPr/>
        </p:nvSpPr>
        <p:spPr>
          <a:xfrm>
            <a:off x="8215450" y="4963025"/>
            <a:ext cx="3290700" cy="800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de-DE" sz="2600" u="sng">
                <a:solidFill>
                  <a:schemeClr val="hlink"/>
                </a:solidFill>
                <a:latin typeface="Ubuntu"/>
                <a:ea typeface="Ubuntu"/>
                <a:cs typeface="Ubuntu"/>
                <a:sym typeface="Ubuntu"/>
                <a:hlinkClick r:id="rId5"/>
              </a:rPr>
              <a:t>Learn more about Albedo Effect</a:t>
            </a:r>
            <a:endParaRPr b="1" sz="2600">
              <a:solidFill>
                <a:srgbClr val="434343"/>
              </a:solidFill>
              <a:latin typeface="Ubuntu"/>
              <a:ea typeface="Ubuntu"/>
              <a:cs typeface="Ubuntu"/>
              <a:sym typeface="Ubuntu"/>
            </a:endParaRPr>
          </a:p>
        </p:txBody>
      </p:sp>
      <p:sp>
        <p:nvSpPr>
          <p:cNvPr id="145" name="Google Shape;145;p10"/>
          <p:cNvSpPr txBox="1"/>
          <p:nvPr/>
        </p:nvSpPr>
        <p:spPr>
          <a:xfrm rot="447456">
            <a:off x="3386909" y="3265884"/>
            <a:ext cx="2660404" cy="1234142"/>
          </a:xfrm>
          <a:prstGeom prst="rect">
            <a:avLst/>
          </a:prstGeom>
          <a:solidFill>
            <a:srgbClr val="EFEFEF"/>
          </a:solidFill>
          <a:ln>
            <a:noFill/>
          </a:ln>
          <a:effectLst>
            <a:outerShdw blurRad="128588" rotWithShape="0" algn="bl" dir="3120000" dist="114300">
              <a:srgbClr val="000000">
                <a:alpha val="11000"/>
              </a:srgbClr>
            </a:outerShdw>
          </a:effectLst>
        </p:spPr>
        <p:txBody>
          <a:bodyPr anchorCtr="0" anchor="t" bIns="108000" lIns="180000" spcFirstLastPara="1" rIns="108000" wrap="square" tIns="108000">
            <a:spAutoFit/>
          </a:bodyPr>
          <a:lstStyle/>
          <a:p>
            <a:pPr indent="0" lvl="0" marL="0" rtl="0" algn="l">
              <a:lnSpc>
                <a:spcPct val="115000"/>
              </a:lnSpc>
              <a:spcBef>
                <a:spcPts val="0"/>
              </a:spcBef>
              <a:spcAft>
                <a:spcPts val="0"/>
              </a:spcAft>
              <a:buClr>
                <a:schemeClr val="dk1"/>
              </a:buClr>
              <a:buSzPts val="1100"/>
              <a:buFont typeface="Arial"/>
              <a:buNone/>
            </a:pPr>
            <a:r>
              <a:rPr lang="de-DE" sz="2000">
                <a:solidFill>
                  <a:schemeClr val="dk1"/>
                </a:solidFill>
                <a:latin typeface="Ubuntu Medium"/>
                <a:ea typeface="Ubuntu Medium"/>
                <a:cs typeface="Ubuntu Medium"/>
                <a:sym typeface="Ubuntu Medium"/>
              </a:rPr>
              <a:t>Experience this effect yourself and learn more about it!</a:t>
            </a:r>
            <a:endParaRPr sz="2600">
              <a:solidFill>
                <a:srgbClr val="434343"/>
              </a:solidFill>
              <a:latin typeface="Ubuntu Medium"/>
              <a:ea typeface="Ubuntu Medium"/>
              <a:cs typeface="Ubuntu Medium"/>
              <a:sym typeface="Ubuntu Medium"/>
            </a:endParaRPr>
          </a:p>
        </p:txBody>
      </p:sp>
      <p:sp>
        <p:nvSpPr>
          <p:cNvPr id="146" name="Google Shape;146;p10"/>
          <p:cNvSpPr txBox="1"/>
          <p:nvPr/>
        </p:nvSpPr>
        <p:spPr>
          <a:xfrm>
            <a:off x="7366775" y="4886075"/>
            <a:ext cx="5388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a:t>
            </a:r>
            <a:endParaRPr b="1" sz="4000">
              <a:solidFill>
                <a:srgbClr val="1F6566"/>
              </a:solidFill>
              <a:latin typeface="Ubuntu"/>
              <a:ea typeface="Ubuntu"/>
              <a:cs typeface="Ubuntu"/>
              <a:sym typeface="Ubuntu"/>
            </a:endParaRPr>
          </a:p>
        </p:txBody>
      </p:sp>
      <p:sp>
        <p:nvSpPr>
          <p:cNvPr id="147" name="Google Shape;147;p10"/>
          <p:cNvSpPr/>
          <p:nvPr/>
        </p:nvSpPr>
        <p:spPr>
          <a:xfrm>
            <a:off x="-79375" y="1397600"/>
            <a:ext cx="3600000" cy="900000"/>
          </a:xfrm>
          <a:prstGeom prst="rect">
            <a:avLst/>
          </a:prstGeom>
          <a:solidFill>
            <a:srgbClr val="5B00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8" name="Google Shape;148;p10"/>
          <p:cNvSpPr/>
          <p:nvPr/>
        </p:nvSpPr>
        <p:spPr>
          <a:xfrm>
            <a:off x="846675" y="1397600"/>
            <a:ext cx="3948300" cy="900000"/>
          </a:xfrm>
          <a:prstGeom prst="roundRect">
            <a:avLst>
              <a:gd fmla="val 50000" name="adj"/>
            </a:avLst>
          </a:prstGeom>
          <a:solidFill>
            <a:srgbClr val="5B00FE"/>
          </a:solidFill>
          <a:ln>
            <a:noFill/>
          </a:ln>
        </p:spPr>
        <p:txBody>
          <a:bodyPr anchorCtr="0" anchor="ctr" bIns="91425" lIns="198000" spcFirstLastPara="1" rIns="91425" wrap="square" tIns="91425">
            <a:noAutofit/>
          </a:bodyPr>
          <a:lstStyle/>
          <a:p>
            <a:pPr indent="0" lvl="0" marL="25200" rtl="0" algn="l">
              <a:spcBef>
                <a:spcPts val="0"/>
              </a:spcBef>
              <a:spcAft>
                <a:spcPts val="0"/>
              </a:spcAft>
              <a:buNone/>
            </a:pPr>
            <a:r>
              <a:rPr lang="de-DE" sz="1700">
                <a:solidFill>
                  <a:schemeClr val="lt1"/>
                </a:solidFill>
                <a:latin typeface="Ubuntu Medium"/>
                <a:ea typeface="Ubuntu Medium"/>
                <a:cs typeface="Ubuntu Medium"/>
                <a:sym typeface="Ubuntu Medium"/>
              </a:rPr>
              <a:t>1. What has a black shirt to do with global warming?</a:t>
            </a:r>
            <a:endParaRPr sz="1700">
              <a:solidFill>
                <a:schemeClr val="lt1"/>
              </a:solidFill>
              <a:latin typeface="Ubuntu Medium"/>
              <a:ea typeface="Ubuntu Medium"/>
              <a:cs typeface="Ubuntu Medium"/>
              <a:sym typeface="Ubuntu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1"/>
          <p:cNvSpPr/>
          <p:nvPr/>
        </p:nvSpPr>
        <p:spPr>
          <a:xfrm>
            <a:off x="540000" y="540000"/>
            <a:ext cx="11112000" cy="5778000"/>
          </a:xfrm>
          <a:prstGeom prst="roundRect">
            <a:avLst>
              <a:gd fmla="val 781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11"/>
          <p:cNvPicPr preferRelativeResize="0"/>
          <p:nvPr/>
        </p:nvPicPr>
        <p:blipFill rotWithShape="1">
          <a:blip r:embed="rId3">
            <a:alphaModFix/>
          </a:blip>
          <a:srcRect b="0" l="0" r="0" t="0"/>
          <a:stretch/>
        </p:blipFill>
        <p:spPr>
          <a:xfrm>
            <a:off x="8901250" y="-63400"/>
            <a:ext cx="3525898" cy="1983275"/>
          </a:xfrm>
          <a:prstGeom prst="rect">
            <a:avLst/>
          </a:prstGeom>
          <a:noFill/>
          <a:ln>
            <a:noFill/>
          </a:ln>
        </p:spPr>
      </p:pic>
      <p:sp>
        <p:nvSpPr>
          <p:cNvPr id="156" name="Google Shape;156;p11"/>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chemeClr val="dk1"/>
              </a:buClr>
              <a:buSzPts val="1500"/>
              <a:buFont typeface="Arial"/>
              <a:buNone/>
            </a:pPr>
            <a:r>
              <a:rPr b="1" lang="de-DE" sz="1200">
                <a:solidFill>
                  <a:schemeClr val="dk2"/>
                </a:solidFill>
                <a:latin typeface="Calibri"/>
                <a:ea typeface="Calibri"/>
                <a:cs typeface="Calibri"/>
                <a:sym typeface="Calibri"/>
              </a:rPr>
              <a:t>2.2. science@venture</a:t>
            </a:r>
            <a:r>
              <a:rPr lang="de-DE" sz="1200">
                <a:solidFill>
                  <a:schemeClr val="dk2"/>
                </a:solidFill>
                <a:latin typeface="Calibri"/>
                <a:ea typeface="Calibri"/>
                <a:cs typeface="Calibri"/>
                <a:sym typeface="Calibri"/>
              </a:rPr>
              <a:t> six climate experiments </a:t>
            </a:r>
            <a:endParaRPr b="1" sz="1200">
              <a:solidFill>
                <a:schemeClr val="dk2"/>
              </a:solidFill>
              <a:latin typeface="Calibri"/>
              <a:ea typeface="Calibri"/>
              <a:cs typeface="Calibri"/>
              <a:sym typeface="Calibri"/>
            </a:endParaRPr>
          </a:p>
        </p:txBody>
      </p:sp>
      <p:sp>
        <p:nvSpPr>
          <p:cNvPr id="157" name="Google Shape;157;p11"/>
          <p:cNvSpPr txBox="1"/>
          <p:nvPr/>
        </p:nvSpPr>
        <p:spPr>
          <a:xfrm>
            <a:off x="986025" y="2151063"/>
            <a:ext cx="4137600" cy="1662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549E39"/>
              </a:buClr>
              <a:buSzPts val="4400"/>
              <a:buFont typeface="Calibri"/>
              <a:buNone/>
            </a:pPr>
            <a:r>
              <a:rPr b="1" lang="de-DE" sz="4000">
                <a:solidFill>
                  <a:schemeClr val="dk2"/>
                </a:solidFill>
                <a:latin typeface="Calibri"/>
                <a:ea typeface="Calibri"/>
                <a:cs typeface="Calibri"/>
                <a:sym typeface="Calibri"/>
              </a:rPr>
              <a:t>Consumption </a:t>
            </a:r>
            <a:endParaRPr b="1" sz="4000">
              <a:solidFill>
                <a:schemeClr val="dk2"/>
              </a:solidFill>
              <a:latin typeface="Calibri"/>
              <a:ea typeface="Calibri"/>
              <a:cs typeface="Calibri"/>
              <a:sym typeface="Calibri"/>
            </a:endParaRPr>
          </a:p>
          <a:p>
            <a:pPr indent="0" lvl="0" marL="0" rtl="0" algn="l">
              <a:lnSpc>
                <a:spcPct val="90000"/>
              </a:lnSpc>
              <a:spcBef>
                <a:spcPts val="0"/>
              </a:spcBef>
              <a:spcAft>
                <a:spcPts val="0"/>
              </a:spcAft>
              <a:buClr>
                <a:srgbClr val="549E39"/>
              </a:buClr>
              <a:buSzPts val="4400"/>
              <a:buFont typeface="Calibri"/>
              <a:buNone/>
            </a:pPr>
            <a:r>
              <a:rPr b="1" lang="de-DE" sz="4000">
                <a:solidFill>
                  <a:schemeClr val="dk2"/>
                </a:solidFill>
                <a:latin typeface="Calibri"/>
                <a:ea typeface="Calibri"/>
                <a:cs typeface="Calibri"/>
                <a:sym typeface="Calibri"/>
              </a:rPr>
              <a:t>of electric energy/current</a:t>
            </a:r>
            <a:endParaRPr b="1" sz="4000">
              <a:solidFill>
                <a:schemeClr val="dk2"/>
              </a:solidFill>
              <a:latin typeface="Ubuntu"/>
              <a:ea typeface="Ubuntu"/>
              <a:cs typeface="Ubuntu"/>
              <a:sym typeface="Ubuntu"/>
            </a:endParaRPr>
          </a:p>
        </p:txBody>
      </p:sp>
      <p:sp>
        <p:nvSpPr>
          <p:cNvPr id="158" name="Google Shape;158;p11"/>
          <p:cNvSpPr txBox="1"/>
          <p:nvPr/>
        </p:nvSpPr>
        <p:spPr>
          <a:xfrm>
            <a:off x="986025" y="4171575"/>
            <a:ext cx="4137600" cy="1015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000"/>
              </a:spcBef>
              <a:spcAft>
                <a:spcPts val="0"/>
              </a:spcAft>
              <a:buNone/>
            </a:pPr>
            <a:r>
              <a:rPr lang="de-DE" sz="2000">
                <a:solidFill>
                  <a:schemeClr val="dk1"/>
                </a:solidFill>
                <a:latin typeface="Ubuntu"/>
                <a:ea typeface="Ubuntu"/>
                <a:cs typeface="Ubuntu"/>
                <a:sym typeface="Ubuntu"/>
              </a:rPr>
              <a:t>Watch this video to get a first feeling of the costs (in Dollar) that causes use of electric devices.</a:t>
            </a:r>
            <a:endParaRPr sz="2000">
              <a:solidFill>
                <a:schemeClr val="dk1"/>
              </a:solidFill>
              <a:latin typeface="Ubuntu"/>
              <a:ea typeface="Ubuntu"/>
              <a:cs typeface="Ubuntu"/>
              <a:sym typeface="Ubuntu"/>
            </a:endParaRPr>
          </a:p>
        </p:txBody>
      </p:sp>
      <p:sp>
        <p:nvSpPr>
          <p:cNvPr id="159" name="Google Shape;159;p11"/>
          <p:cNvSpPr txBox="1"/>
          <p:nvPr/>
        </p:nvSpPr>
        <p:spPr>
          <a:xfrm rot="-643920">
            <a:off x="6576969" y="5112598"/>
            <a:ext cx="5272929" cy="1018657"/>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108000" lIns="180000" spcFirstLastPara="1" rIns="108000" wrap="square" tIns="108000">
            <a:spAutoFit/>
          </a:bodyPr>
          <a:lstStyle/>
          <a:p>
            <a:pPr indent="0" lvl="0" marL="0" rtl="0" algn="l">
              <a:lnSpc>
                <a:spcPct val="100000"/>
              </a:lnSpc>
              <a:spcBef>
                <a:spcPts val="1000"/>
              </a:spcBef>
              <a:spcAft>
                <a:spcPts val="0"/>
              </a:spcAft>
              <a:buClr>
                <a:srgbClr val="000000"/>
              </a:buClr>
              <a:buSzPts val="1100"/>
              <a:buFont typeface="Arial"/>
              <a:buNone/>
            </a:pPr>
            <a:r>
              <a:rPr lang="de-DE" sz="2600" u="sng">
                <a:solidFill>
                  <a:schemeClr val="hlink"/>
                </a:solidFill>
                <a:latin typeface="Caveat"/>
                <a:ea typeface="Caveat"/>
                <a:cs typeface="Caveat"/>
                <a:sym typeface="Caveat"/>
                <a:hlinkClick r:id="rId4"/>
              </a:rPr>
              <a:t>How much energy do you think you can save if you pre-dry your hair with a towel?</a:t>
            </a:r>
            <a:endParaRPr sz="2600">
              <a:solidFill>
                <a:srgbClr val="434343"/>
              </a:solidFill>
              <a:latin typeface="Caveat"/>
              <a:ea typeface="Caveat"/>
              <a:cs typeface="Caveat"/>
              <a:sym typeface="Caveat"/>
            </a:endParaRPr>
          </a:p>
        </p:txBody>
      </p:sp>
      <p:sp>
        <p:nvSpPr>
          <p:cNvPr id="160" name="Google Shape;160;p11"/>
          <p:cNvSpPr/>
          <p:nvPr/>
        </p:nvSpPr>
        <p:spPr>
          <a:xfrm>
            <a:off x="-79375" y="1146475"/>
            <a:ext cx="3600000" cy="900000"/>
          </a:xfrm>
          <a:prstGeom prst="rect">
            <a:avLst/>
          </a:prstGeom>
          <a:solidFill>
            <a:srgbClr val="F801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1" name="Google Shape;161;p11"/>
          <p:cNvSpPr/>
          <p:nvPr/>
        </p:nvSpPr>
        <p:spPr>
          <a:xfrm>
            <a:off x="686600" y="1146475"/>
            <a:ext cx="4108500" cy="900000"/>
          </a:xfrm>
          <a:prstGeom prst="roundRect">
            <a:avLst>
              <a:gd fmla="val 50000" name="adj"/>
            </a:avLst>
          </a:prstGeom>
          <a:solidFill>
            <a:srgbClr val="F8017C"/>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1700">
                <a:solidFill>
                  <a:schemeClr val="lt1"/>
                </a:solidFill>
                <a:latin typeface="Ubuntu Medium"/>
                <a:ea typeface="Ubuntu Medium"/>
                <a:cs typeface="Ubuntu Medium"/>
                <a:sym typeface="Ubuntu Medium"/>
              </a:rPr>
              <a:t>2. What can a towel contribute to the fight against climate-change?</a:t>
            </a:r>
            <a:endParaRPr sz="1700">
              <a:solidFill>
                <a:schemeClr val="lt1"/>
              </a:solidFill>
              <a:latin typeface="Ubuntu Medium"/>
              <a:ea typeface="Ubuntu Medium"/>
              <a:cs typeface="Ubuntu Medium"/>
              <a:sym typeface="Ubuntu Medium"/>
            </a:endParaRPr>
          </a:p>
        </p:txBody>
      </p:sp>
      <p:sp>
        <p:nvSpPr>
          <p:cNvPr id="162" name="Google Shape;162;p11"/>
          <p:cNvSpPr txBox="1"/>
          <p:nvPr/>
        </p:nvSpPr>
        <p:spPr>
          <a:xfrm>
            <a:off x="1737775" y="5381200"/>
            <a:ext cx="3290700" cy="800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de-DE" sz="2600" u="sng">
                <a:solidFill>
                  <a:schemeClr val="hlink"/>
                </a:solidFill>
                <a:latin typeface="Ubuntu"/>
                <a:ea typeface="Ubuntu"/>
                <a:cs typeface="Ubuntu"/>
                <a:sym typeface="Ubuntu"/>
                <a:hlinkClick r:id="rId5"/>
              </a:rPr>
              <a:t>Learn more about energy consumption</a:t>
            </a:r>
            <a:endParaRPr b="1" sz="2600">
              <a:solidFill>
                <a:srgbClr val="434343"/>
              </a:solidFill>
              <a:latin typeface="Ubuntu"/>
              <a:ea typeface="Ubuntu"/>
              <a:cs typeface="Ubuntu"/>
              <a:sym typeface="Ubuntu"/>
            </a:endParaRPr>
          </a:p>
        </p:txBody>
      </p:sp>
      <p:sp>
        <p:nvSpPr>
          <p:cNvPr id="163" name="Google Shape;163;p11"/>
          <p:cNvSpPr txBox="1"/>
          <p:nvPr/>
        </p:nvSpPr>
        <p:spPr>
          <a:xfrm>
            <a:off x="889100" y="5304250"/>
            <a:ext cx="5388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a:t>
            </a:r>
            <a:endParaRPr b="1" sz="4000">
              <a:solidFill>
                <a:srgbClr val="1F6566"/>
              </a:solidFill>
              <a:latin typeface="Ubuntu"/>
              <a:ea typeface="Ubuntu"/>
              <a:cs typeface="Ubuntu"/>
              <a:sym typeface="Ubuntu"/>
            </a:endParaRPr>
          </a:p>
        </p:txBody>
      </p:sp>
      <p:pic>
        <p:nvPicPr>
          <p:cNvPr descr="Utilities bill for electricity in kilowatt hours (kWh), but what does that mean exactly? And what is the difference between a kilowatt and a kilowatt hour? Knowing the difference helps you understand the impact of your home energy use on your electric bill. You can also compare your use to the energy generated with your Enphase system to appreciate the energy savings on your utility bill. &#10;&#10;We break it down in this support post too: https://enphase.com/en-us/support/what-difference-between-watt-and-watt-hour&#10;&#10;Like learning. We share more videos for homeowners here: https://enphase.com/en-us/support/training-videos" id="164" name="Google Shape;164;p11" title="What is a kilowatt hour? Understanding home energy use">
            <a:hlinkClick r:id="rId6"/>
          </p:cNvPr>
          <p:cNvPicPr preferRelativeResize="0"/>
          <p:nvPr/>
        </p:nvPicPr>
        <p:blipFill>
          <a:blip r:embed="rId7">
            <a:alphaModFix/>
          </a:blip>
          <a:stretch>
            <a:fillRect/>
          </a:stretch>
        </p:blipFill>
        <p:spPr>
          <a:xfrm>
            <a:off x="5404025" y="1740900"/>
            <a:ext cx="5949200" cy="334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2"/>
          <p:cNvSpPr/>
          <p:nvPr/>
        </p:nvSpPr>
        <p:spPr>
          <a:xfrm>
            <a:off x="540000" y="540000"/>
            <a:ext cx="11112000" cy="5778000"/>
          </a:xfrm>
          <a:prstGeom prst="roundRect">
            <a:avLst>
              <a:gd fmla="val 781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1" name="Google Shape;171;p12"/>
          <p:cNvSpPr txBox="1"/>
          <p:nvPr/>
        </p:nvSpPr>
        <p:spPr>
          <a:xfrm>
            <a:off x="1000500" y="2389508"/>
            <a:ext cx="5079000" cy="501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800"/>
              <a:buFont typeface="Arial"/>
              <a:buNone/>
            </a:pPr>
            <a:r>
              <a:rPr b="1" lang="de-DE" sz="3622">
                <a:solidFill>
                  <a:schemeClr val="dk2"/>
                </a:solidFill>
                <a:latin typeface="Calibri"/>
                <a:ea typeface="Calibri"/>
                <a:cs typeface="Calibri"/>
                <a:sym typeface="Calibri"/>
              </a:rPr>
              <a:t>Proper isolation</a:t>
            </a:r>
            <a:endParaRPr b="1" sz="4000">
              <a:solidFill>
                <a:srgbClr val="1F6566"/>
              </a:solidFill>
              <a:latin typeface="Ubuntu"/>
              <a:ea typeface="Ubuntu"/>
              <a:cs typeface="Ubuntu"/>
              <a:sym typeface="Ubuntu"/>
            </a:endParaRPr>
          </a:p>
        </p:txBody>
      </p:sp>
      <p:sp>
        <p:nvSpPr>
          <p:cNvPr id="172" name="Google Shape;172;p12"/>
          <p:cNvSpPr txBox="1"/>
          <p:nvPr/>
        </p:nvSpPr>
        <p:spPr>
          <a:xfrm>
            <a:off x="4391350" y="706850"/>
            <a:ext cx="4830300" cy="2586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chemeClr val="dk1"/>
              </a:buClr>
              <a:buSzPts val="1500"/>
              <a:buFont typeface="Arial"/>
              <a:buNone/>
            </a:pPr>
            <a:r>
              <a:rPr b="1" lang="de-DE" sz="1200">
                <a:solidFill>
                  <a:schemeClr val="dk2"/>
                </a:solidFill>
                <a:latin typeface="Calibri"/>
                <a:ea typeface="Calibri"/>
                <a:cs typeface="Calibri"/>
                <a:sym typeface="Calibri"/>
              </a:rPr>
              <a:t>2.2. science@venture</a:t>
            </a:r>
            <a:r>
              <a:rPr lang="de-DE" sz="1200">
                <a:solidFill>
                  <a:schemeClr val="dk2"/>
                </a:solidFill>
                <a:latin typeface="Calibri"/>
                <a:ea typeface="Calibri"/>
                <a:cs typeface="Calibri"/>
                <a:sym typeface="Calibri"/>
              </a:rPr>
              <a:t> six climate experiments </a:t>
            </a:r>
            <a:endParaRPr b="1" sz="1200">
              <a:solidFill>
                <a:schemeClr val="dk2"/>
              </a:solidFill>
              <a:latin typeface="Calibri"/>
              <a:ea typeface="Calibri"/>
              <a:cs typeface="Calibri"/>
              <a:sym typeface="Calibri"/>
            </a:endParaRPr>
          </a:p>
        </p:txBody>
      </p:sp>
      <p:sp>
        <p:nvSpPr>
          <p:cNvPr id="173" name="Google Shape;173;p12"/>
          <p:cNvSpPr txBox="1"/>
          <p:nvPr/>
        </p:nvSpPr>
        <p:spPr>
          <a:xfrm>
            <a:off x="1000500" y="3055175"/>
            <a:ext cx="4336200" cy="1369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de-DE" sz="2000">
                <a:latin typeface="Ubuntu"/>
                <a:ea typeface="Ubuntu"/>
                <a:cs typeface="Ubuntu"/>
                <a:sym typeface="Ubuntu"/>
              </a:rPr>
              <a:t>How much heat can be lost when heating and ventilating incorrectly? Investigate the effects of good insulation on heat loss. </a:t>
            </a:r>
            <a:endParaRPr sz="2000">
              <a:latin typeface="Ubuntu"/>
              <a:ea typeface="Ubuntu"/>
              <a:cs typeface="Ubuntu"/>
              <a:sym typeface="Ubuntu"/>
            </a:endParaRPr>
          </a:p>
        </p:txBody>
      </p:sp>
      <p:pic>
        <p:nvPicPr>
          <p:cNvPr id="174" name="Google Shape;174;p12">
            <a:hlinkClick r:id="rId3"/>
          </p:cNvPr>
          <p:cNvPicPr preferRelativeResize="0"/>
          <p:nvPr/>
        </p:nvPicPr>
        <p:blipFill>
          <a:blip r:embed="rId4">
            <a:alphaModFix/>
          </a:blip>
          <a:stretch>
            <a:fillRect/>
          </a:stretch>
        </p:blipFill>
        <p:spPr>
          <a:xfrm>
            <a:off x="10325001" y="4995788"/>
            <a:ext cx="488276" cy="759200"/>
          </a:xfrm>
          <a:prstGeom prst="rect">
            <a:avLst/>
          </a:prstGeom>
          <a:noFill/>
          <a:ln>
            <a:noFill/>
          </a:ln>
        </p:spPr>
      </p:pic>
      <p:pic>
        <p:nvPicPr>
          <p:cNvPr id="175" name="Google Shape;175;p12"/>
          <p:cNvPicPr preferRelativeResize="0"/>
          <p:nvPr/>
        </p:nvPicPr>
        <p:blipFill rotWithShape="1">
          <a:blip r:embed="rId5">
            <a:alphaModFix/>
          </a:blip>
          <a:srcRect b="0" l="0" r="0" t="0"/>
          <a:stretch/>
        </p:blipFill>
        <p:spPr>
          <a:xfrm rot="-629189">
            <a:off x="8470475" y="2371649"/>
            <a:ext cx="3934249" cy="3934249"/>
          </a:xfrm>
          <a:prstGeom prst="rect">
            <a:avLst/>
          </a:prstGeom>
          <a:noFill/>
          <a:ln cap="flat" cmpd="sng" w="114300">
            <a:solidFill>
              <a:schemeClr val="lt1"/>
            </a:solidFill>
            <a:prstDash val="solid"/>
            <a:miter lim="8000"/>
            <a:headEnd len="sm" w="sm" type="none"/>
            <a:tailEnd len="sm" w="sm" type="none"/>
          </a:ln>
          <a:effectLst>
            <a:outerShdw blurRad="185738" rotWithShape="0" algn="bl" dir="3900000" dist="171450">
              <a:srgbClr val="000000">
                <a:alpha val="20000"/>
              </a:srgbClr>
            </a:outerShdw>
          </a:effectLst>
        </p:spPr>
      </p:pic>
      <p:pic>
        <p:nvPicPr>
          <p:cNvPr id="176" name="Google Shape;176;p12"/>
          <p:cNvPicPr preferRelativeResize="0"/>
          <p:nvPr/>
        </p:nvPicPr>
        <p:blipFill rotWithShape="1">
          <a:blip r:embed="rId6">
            <a:alphaModFix/>
          </a:blip>
          <a:srcRect b="0" l="0" r="0" t="0"/>
          <a:stretch/>
        </p:blipFill>
        <p:spPr>
          <a:xfrm>
            <a:off x="8901250" y="-63400"/>
            <a:ext cx="3525898" cy="1983275"/>
          </a:xfrm>
          <a:prstGeom prst="rect">
            <a:avLst/>
          </a:prstGeom>
          <a:noFill/>
          <a:ln>
            <a:noFill/>
          </a:ln>
        </p:spPr>
      </p:pic>
      <p:pic>
        <p:nvPicPr>
          <p:cNvPr id="177" name="Google Shape;177;p12"/>
          <p:cNvPicPr preferRelativeResize="0"/>
          <p:nvPr/>
        </p:nvPicPr>
        <p:blipFill>
          <a:blip r:embed="rId7">
            <a:alphaModFix/>
          </a:blip>
          <a:stretch>
            <a:fillRect/>
          </a:stretch>
        </p:blipFill>
        <p:spPr>
          <a:xfrm>
            <a:off x="5184300" y="1440851"/>
            <a:ext cx="2727260" cy="2679325"/>
          </a:xfrm>
          <a:prstGeom prst="rect">
            <a:avLst/>
          </a:prstGeom>
          <a:noFill/>
          <a:ln>
            <a:noFill/>
          </a:ln>
        </p:spPr>
      </p:pic>
      <p:pic>
        <p:nvPicPr>
          <p:cNvPr id="178" name="Google Shape;178;p12"/>
          <p:cNvPicPr preferRelativeResize="0"/>
          <p:nvPr/>
        </p:nvPicPr>
        <p:blipFill>
          <a:blip r:embed="rId8">
            <a:alphaModFix/>
          </a:blip>
          <a:stretch>
            <a:fillRect/>
          </a:stretch>
        </p:blipFill>
        <p:spPr>
          <a:xfrm>
            <a:off x="5991844" y="4109612"/>
            <a:ext cx="2680806" cy="2531577"/>
          </a:xfrm>
          <a:prstGeom prst="rect">
            <a:avLst/>
          </a:prstGeom>
          <a:noFill/>
          <a:ln>
            <a:noFill/>
          </a:ln>
        </p:spPr>
      </p:pic>
      <p:sp>
        <p:nvSpPr>
          <p:cNvPr id="179" name="Google Shape;179;p12"/>
          <p:cNvSpPr txBox="1"/>
          <p:nvPr/>
        </p:nvSpPr>
        <p:spPr>
          <a:xfrm>
            <a:off x="1060000" y="4730013"/>
            <a:ext cx="5388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000000"/>
              </a:buClr>
              <a:buSzPts val="4000"/>
              <a:buFont typeface="Arial"/>
              <a:buNone/>
            </a:pPr>
            <a:r>
              <a:rPr b="1" lang="de-DE" sz="4000">
                <a:solidFill>
                  <a:srgbClr val="1F6566"/>
                </a:solidFill>
                <a:latin typeface="Calibri"/>
                <a:ea typeface="Calibri"/>
                <a:cs typeface="Calibri"/>
                <a:sym typeface="Calibri"/>
              </a:rPr>
              <a:t>👉</a:t>
            </a:r>
            <a:endParaRPr b="1" sz="4000">
              <a:solidFill>
                <a:srgbClr val="1F6566"/>
              </a:solidFill>
              <a:latin typeface="Ubuntu"/>
              <a:ea typeface="Ubuntu"/>
              <a:cs typeface="Ubuntu"/>
              <a:sym typeface="Ubuntu"/>
            </a:endParaRPr>
          </a:p>
        </p:txBody>
      </p:sp>
      <p:sp>
        <p:nvSpPr>
          <p:cNvPr id="180" name="Google Shape;180;p12"/>
          <p:cNvSpPr/>
          <p:nvPr/>
        </p:nvSpPr>
        <p:spPr>
          <a:xfrm>
            <a:off x="-79375" y="1146475"/>
            <a:ext cx="3600000" cy="900000"/>
          </a:xfrm>
          <a:prstGeom prst="rect">
            <a:avLst/>
          </a:prstGeom>
          <a:solidFill>
            <a:srgbClr val="009C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1" name="Google Shape;181;p12"/>
          <p:cNvSpPr/>
          <p:nvPr/>
        </p:nvSpPr>
        <p:spPr>
          <a:xfrm>
            <a:off x="630325" y="1146475"/>
            <a:ext cx="4164900" cy="900000"/>
          </a:xfrm>
          <a:prstGeom prst="roundRect">
            <a:avLst>
              <a:gd fmla="val 50000" name="adj"/>
            </a:avLst>
          </a:prstGeom>
          <a:solidFill>
            <a:srgbClr val="009CD5"/>
          </a:solidFill>
          <a:ln>
            <a:noFill/>
          </a:ln>
        </p:spPr>
        <p:txBody>
          <a:bodyPr anchorCtr="0" anchor="ctr" bIns="91425" lIns="270000" spcFirstLastPara="1" rIns="91425" wrap="square" tIns="91425">
            <a:noAutofit/>
          </a:bodyPr>
          <a:lstStyle/>
          <a:p>
            <a:pPr indent="0" lvl="0" marL="0" rtl="0" algn="l">
              <a:spcBef>
                <a:spcPts val="0"/>
              </a:spcBef>
              <a:spcAft>
                <a:spcPts val="0"/>
              </a:spcAft>
              <a:buNone/>
            </a:pPr>
            <a:r>
              <a:rPr lang="de-DE" sz="1700">
                <a:solidFill>
                  <a:schemeClr val="lt1"/>
                </a:solidFill>
                <a:latin typeface="Ubuntu Medium"/>
                <a:ea typeface="Ubuntu Medium"/>
                <a:cs typeface="Ubuntu Medium"/>
                <a:sym typeface="Ubuntu Medium"/>
              </a:rPr>
              <a:t>3. Dress an ice cube warmly</a:t>
            </a:r>
            <a:endParaRPr sz="1700">
              <a:solidFill>
                <a:schemeClr val="lt1"/>
              </a:solidFill>
              <a:latin typeface="Ubuntu Medium"/>
              <a:ea typeface="Ubuntu Medium"/>
              <a:cs typeface="Ubuntu Medium"/>
              <a:sym typeface="Ubuntu Medium"/>
            </a:endParaRPr>
          </a:p>
        </p:txBody>
      </p:sp>
      <p:sp>
        <p:nvSpPr>
          <p:cNvPr id="182" name="Google Shape;182;p12"/>
          <p:cNvSpPr txBox="1"/>
          <p:nvPr/>
        </p:nvSpPr>
        <p:spPr>
          <a:xfrm>
            <a:off x="1701498" y="4759275"/>
            <a:ext cx="4108500" cy="800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de-DE" sz="2600">
                <a:solidFill>
                  <a:srgbClr val="434343"/>
                </a:solidFill>
                <a:latin typeface="Ubuntu Medium"/>
                <a:ea typeface="Ubuntu Medium"/>
                <a:cs typeface="Ubuntu Medium"/>
                <a:sym typeface="Ubuntu Medium"/>
              </a:rPr>
              <a:t>Use this funny </a:t>
            </a:r>
            <a:r>
              <a:rPr b="1" lang="de-DE" sz="2600" u="sng">
                <a:solidFill>
                  <a:schemeClr val="hlink"/>
                </a:solidFill>
                <a:latin typeface="Ubuntu"/>
                <a:ea typeface="Ubuntu"/>
                <a:cs typeface="Ubuntu"/>
                <a:sym typeface="Ubuntu"/>
                <a:hlinkClick r:id="rId9"/>
              </a:rPr>
              <a:t>challenge</a:t>
            </a:r>
            <a:r>
              <a:rPr lang="de-DE" sz="2600">
                <a:solidFill>
                  <a:srgbClr val="434343"/>
                </a:solidFill>
                <a:latin typeface="Ubuntu Medium"/>
                <a:ea typeface="Ubuntu Medium"/>
                <a:cs typeface="Ubuntu Medium"/>
                <a:sym typeface="Ubuntu Medium"/>
              </a:rPr>
              <a:t> to make experiences!</a:t>
            </a:r>
            <a:endParaRPr sz="2600">
              <a:solidFill>
                <a:srgbClr val="1F1F1F"/>
              </a:solidFill>
              <a:latin typeface="Ubuntu Medium"/>
              <a:ea typeface="Ubuntu Medium"/>
              <a:cs typeface="Ubuntu Medium"/>
              <a:sym typeface="Ubuntu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clima 1">
  <a:themeElements>
    <a:clrScheme name="Green">
      <a:dk1>
        <a:srgbClr val="000000"/>
      </a:dk1>
      <a:lt1>
        <a:srgbClr val="FFFFFF"/>
      </a:lt1>
      <a:dk2>
        <a:srgbClr val="1F6566"/>
      </a:dk2>
      <a:lt2>
        <a:srgbClr val="434343"/>
      </a:lt2>
      <a:accent1>
        <a:srgbClr val="38761D"/>
      </a:accent1>
      <a:accent2>
        <a:srgbClr val="F3F3F3"/>
      </a:accent2>
      <a:accent3>
        <a:srgbClr val="F2FDEE"/>
      </a:accent3>
      <a:accent4>
        <a:srgbClr val="C0E9AF"/>
      </a:accent4>
      <a:accent5>
        <a:srgbClr val="D1FDFF"/>
      </a:accent5>
      <a:accent6>
        <a:srgbClr val="777777"/>
      </a:accent6>
      <a:hlink>
        <a:srgbClr val="017A7E"/>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